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6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58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57.xml" ContentType="application/vnd.openxmlformats-officedocument.presentationml.tags+xml"/>
  <Override PartName="/ppt/tags/tag56.xml" ContentType="application/vnd.openxmlformats-officedocument.presentationml.tags+xml"/>
  <Override PartName="/ppt/tags/tag66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55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54.xml" ContentType="application/vnd.openxmlformats-officedocument.presentationml.tags+xml"/>
  <Override PartName="/ppt/tags/tag53.xml" ContentType="application/vnd.openxmlformats-officedocument.presentationml.tags+xml"/>
  <Override PartName="/ppt/tags/tag52.xml" ContentType="application/vnd.openxmlformats-officedocument.presentationml.tags+xml"/>
  <Override PartName="/ppt/tags/tag51.xml" ContentType="application/vnd.openxmlformats-officedocument.presentationml.tags+xml"/>
  <Override PartName="/ppt/tags/tag50.xml" ContentType="application/vnd.openxmlformats-officedocument.presentationml.tags+xml"/>
  <Override PartName="/ppt/tags/tag49.xml" ContentType="application/vnd.openxmlformats-officedocument.presentationml.tags+xml"/>
  <Override PartName="/ppt/tags/tag48.xml" ContentType="application/vnd.openxmlformats-officedocument.presentationml.tags+xml"/>
  <Override PartName="/ppt/tags/tag47.xml" ContentType="application/vnd.openxmlformats-officedocument.presentationml.tags+xml"/>
  <Override PartName="/ppt/tags/tag46.xml" ContentType="application/vnd.openxmlformats-officedocument.presentationml.tags+xml"/>
  <Override PartName="/ppt/tags/tag45.xml" ContentType="application/vnd.openxmlformats-officedocument.presentationml.tags+xml"/>
  <Override PartName="/ppt/tags/tag44.xml" ContentType="application/vnd.openxmlformats-officedocument.presentationml.tags+xml"/>
  <Override PartName="/ppt/tags/tag43.xml" ContentType="application/vnd.openxmlformats-officedocument.presentationml.tags+xml"/>
  <Override PartName="/ppt/tags/tag42.xml" ContentType="application/vnd.openxmlformats-officedocument.presentationml.tags+xml"/>
  <Override PartName="/ppt/tags/tag41.xml" ContentType="application/vnd.openxmlformats-officedocument.presentationml.tags+xml"/>
  <Override PartName="/ppt/tags/tag40.xml" ContentType="application/vnd.openxmlformats-officedocument.presentationml.tags+xml"/>
  <Override PartName="/ppt/tags/tag39.xml" ContentType="application/vnd.openxmlformats-officedocument.presentationml.tags+xml"/>
  <Override PartName="/ppt/tags/tag69.xml" ContentType="application/vnd.openxmlformats-officedocument.presentationml.tags+xml"/>
  <Override PartName="/ppt/tags/tag38.xml" ContentType="application/vnd.openxmlformats-officedocument.presentationml.tags+xml"/>
  <Override PartName="/ppt/tags/tag37.xml" ContentType="application/vnd.openxmlformats-officedocument.presentationml.tags+xml"/>
  <Override PartName="/ppt/tags/tag36.xml" ContentType="application/vnd.openxmlformats-officedocument.presentationml.tags+xml"/>
  <Override PartName="/ppt/tags/tag35.xml" ContentType="application/vnd.openxmlformats-officedocument.presentationml.tags+xml"/>
  <Override PartName="/ppt/tags/tag34.xml" ContentType="application/vnd.openxmlformats-officedocument.presentationml.tags+xml"/>
  <Override PartName="/ppt/tags/tag33.xml" ContentType="application/vnd.openxmlformats-officedocument.presentationml.tags+xml"/>
  <Override PartName="/ppt/tags/tag32.xml" ContentType="application/vnd.openxmlformats-officedocument.presentationml.tags+xml"/>
  <Override PartName="/ppt/tags/tag31.xml" ContentType="application/vnd.openxmlformats-officedocument.presentationml.tags+xml"/>
  <Override PartName="/ppt/tags/tag30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29.xml" ContentType="application/vnd.openxmlformats-officedocument.presentationml.tags+xml"/>
  <Override PartName="/ppt/tags/tag81.xml" ContentType="application/vnd.openxmlformats-officedocument.presentationml.tags+xml"/>
  <Override PartName="/ppt/tags/tag28.xml" ContentType="application/vnd.openxmlformats-officedocument.presentationml.tags+xml"/>
  <Override PartName="/ppt/tags/tag82.xml" ContentType="application/vnd.openxmlformats-officedocument.presentationml.tags+xml"/>
  <Override PartName="/ppt/tags/tag27.xml" ContentType="application/vnd.openxmlformats-officedocument.presentationml.tags+xml"/>
  <Override PartName="/ppt/tags/tag83.xml" ContentType="application/vnd.openxmlformats-officedocument.presentationml.tags+xml"/>
  <Override PartName="/ppt/tags/tag26.xml" ContentType="application/vnd.openxmlformats-officedocument.presentationml.tags+xml"/>
  <Override PartName="/ppt/tags/tag84.xml" ContentType="application/vnd.openxmlformats-officedocument.presentationml.tags+xml"/>
  <Override PartName="/ppt/tags/tag25.xml" ContentType="application/vnd.openxmlformats-officedocument.presentationml.tags+xml"/>
  <Override PartName="/ppt/tags/tag85.xml" ContentType="application/vnd.openxmlformats-officedocument.presentationml.tags+xml"/>
  <Override PartName="/ppt/tags/tag24.xml" ContentType="application/vnd.openxmlformats-officedocument.presentationml.tags+xml"/>
  <Override PartName="/ppt/tags/tag86.xml" ContentType="application/vnd.openxmlformats-officedocument.presentationml.tags+xml"/>
  <Override PartName="/ppt/tags/tag23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22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21.xml" ContentType="application/vnd.openxmlformats-officedocument.presentationml.tags+xml"/>
  <Override PartName="/ppt/tags/tag91.xml" ContentType="application/vnd.openxmlformats-officedocument.presentationml.tags+xml"/>
  <Override PartName="/ppt/tags/tag20.xml" ContentType="application/vnd.openxmlformats-officedocument.presentationml.tags+xml"/>
  <Override PartName="/ppt/tags/tag92.xml" ContentType="application/vnd.openxmlformats-officedocument.presentationml.tags+xml"/>
  <Override PartName="/ppt/tags/tag19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18.xml" ContentType="application/vnd.openxmlformats-officedocument.presentationml.tags+xml"/>
  <Override PartName="/ppt/tags/tag95.xml" ContentType="application/vnd.openxmlformats-officedocument.presentationml.tags+xml"/>
  <Override PartName="/ppt/tags/tag17.xml" ContentType="application/vnd.openxmlformats-officedocument.presentationml.tags+xml"/>
  <Override PartName="/ppt/tags/tag96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67" r:id="rId2"/>
    <p:sldId id="474" r:id="rId3"/>
    <p:sldId id="475" r:id="rId4"/>
    <p:sldId id="454" r:id="rId5"/>
    <p:sldId id="476" r:id="rId6"/>
    <p:sldId id="477" r:id="rId7"/>
    <p:sldId id="478" r:id="rId8"/>
    <p:sldId id="479" r:id="rId9"/>
    <p:sldId id="480" r:id="rId10"/>
    <p:sldId id="460" r:id="rId11"/>
    <p:sldId id="461" r:id="rId12"/>
    <p:sldId id="481" r:id="rId13"/>
    <p:sldId id="48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8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2235294117647059E-2"/>
          <c:y val="2.2747156605424323E-2"/>
          <c:w val="0.97552941176470587"/>
          <c:h val="0.95450568678915138"/>
        </c:manualLayout>
      </c:layout>
      <c:scatterChart>
        <c:scatterStyle val="lineMarker"/>
        <c:varyColors val="0"/>
        <c:ser>
          <c:idx val="0"/>
          <c:order val="0"/>
          <c:smooth val="0"/>
          <c:extLst>
            <c:ext xmlns:c16="http://schemas.microsoft.com/office/drawing/2014/chart" uri="{C3380CC4-5D6E-409C-BE32-E72D297353CC}">
              <c16:uniqueId val="{00000000-9C1A-482B-AAC1-175852BAE2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891695688"/>
        <c:axId val="-1891692944"/>
      </c:scatterChart>
      <c:valAx>
        <c:axId val="-1891695688"/>
        <c:scaling>
          <c:orientation val="maxMin"/>
          <c:max val="0"/>
          <c:min val="-100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algn="ctr">
            <a:solidFill>
              <a:srgbClr val="8F8F92"/>
            </a:solidFill>
            <a:prstDash val="solid"/>
          </a:ln>
        </c:spPr>
        <c:crossAx val="-1891692944"/>
        <c:crosses val="min"/>
        <c:crossBetween val="midCat"/>
      </c:valAx>
      <c:valAx>
        <c:axId val="-1891692944"/>
        <c:scaling>
          <c:orientation val="minMax"/>
          <c:max val="1"/>
          <c:min val="0"/>
        </c:scaling>
        <c:delete val="0"/>
        <c:axPos val="l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algn="ctr">
            <a:solidFill>
              <a:srgbClr val="8F8F92"/>
            </a:solidFill>
            <a:prstDash val="solid"/>
          </a:ln>
        </c:spPr>
        <c:crossAx val="-1891695688"/>
        <c:crosses val="max"/>
        <c:crossBetween val="midCat"/>
      </c:valAx>
    </c:plotArea>
    <c:plotVisOnly val="0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2235294117647059E-2"/>
          <c:y val="2.2747156605424323E-2"/>
          <c:w val="0.97552941176470587"/>
          <c:h val="0.95450568678915138"/>
        </c:manualLayout>
      </c:layout>
      <c:scatterChart>
        <c:scatterStyle val="lineMarker"/>
        <c:varyColors val="0"/>
        <c:ser>
          <c:idx val="0"/>
          <c:order val="0"/>
          <c:smooth val="0"/>
          <c:extLst>
            <c:ext xmlns:c16="http://schemas.microsoft.com/office/drawing/2014/chart" uri="{C3380CC4-5D6E-409C-BE32-E72D297353CC}">
              <c16:uniqueId val="{00000000-0250-4C95-BD69-A4766D3EC5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891676480"/>
        <c:axId val="-1891676088"/>
      </c:scatterChart>
      <c:valAx>
        <c:axId val="-1891676480"/>
        <c:scaling>
          <c:orientation val="maxMin"/>
          <c:max val="0"/>
          <c:min val="-100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algn="ctr">
            <a:solidFill>
              <a:srgbClr val="8F8F92"/>
            </a:solidFill>
            <a:prstDash val="solid"/>
          </a:ln>
        </c:spPr>
        <c:crossAx val="-1891676088"/>
        <c:crosses val="min"/>
        <c:crossBetween val="midCat"/>
      </c:valAx>
      <c:valAx>
        <c:axId val="-1891676088"/>
        <c:scaling>
          <c:orientation val="minMax"/>
          <c:max val="1"/>
          <c:min val="0"/>
        </c:scaling>
        <c:delete val="0"/>
        <c:axPos val="l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algn="ctr">
            <a:solidFill>
              <a:srgbClr val="8F8F92"/>
            </a:solidFill>
            <a:prstDash val="solid"/>
          </a:ln>
        </c:spPr>
        <c:crossAx val="-1891676480"/>
        <c:crosses val="max"/>
        <c:crossBetween val="midCat"/>
      </c:valAx>
    </c:plotArea>
    <c:plotVisOnly val="0"/>
    <c:dispBlanksAs val="gap"/>
    <c:showDLblsOverMax val="1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1998154130133826E-2"/>
          <c:y val="2.31729055258467E-2"/>
          <c:w val="0.97600369173973234"/>
          <c:h val="0.95365418894830656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002395"/>
            </a:solidFill>
            <a:ln>
              <a:noFill/>
            </a:ln>
          </c:spPr>
          <c:invertIfNegative val="0"/>
          <c:val>
            <c:numRef>
              <c:f>Sheet1!$A$1:$F$1</c:f>
              <c:numCache>
                <c:formatCode>General</c:formatCode>
                <c:ptCount val="6"/>
                <c:pt idx="0">
                  <c:v>-20</c:v>
                </c:pt>
                <c:pt idx="1">
                  <c:v>-15</c:v>
                </c:pt>
                <c:pt idx="2">
                  <c:v>-5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73-4ED7-BE40-4189ADC1A7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-1891687064"/>
        <c:axId val="-1891678832"/>
      </c:barChart>
      <c:lineChart>
        <c:grouping val="standard"/>
        <c:varyColors val="0"/>
        <c:ser>
          <c:idx val="1"/>
          <c:order val="1"/>
          <c:spPr>
            <a:ln w="38100" algn="ctr">
              <a:solidFill>
                <a:schemeClr val="tx2"/>
              </a:solidFill>
              <a:prstDash val="solid"/>
            </a:ln>
          </c:spPr>
          <c:marker>
            <c:symbol val="none"/>
          </c:marker>
          <c:val>
            <c:numRef>
              <c:f>Sheet1!$A$2:$F$2</c:f>
              <c:numCache>
                <c:formatCode>General</c:formatCode>
                <c:ptCount val="6"/>
                <c:pt idx="0">
                  <c:v>-10</c:v>
                </c:pt>
                <c:pt idx="1">
                  <c:v>-7</c:v>
                </c:pt>
                <c:pt idx="2">
                  <c:v>-3</c:v>
                </c:pt>
                <c:pt idx="3">
                  <c:v>4</c:v>
                </c:pt>
                <c:pt idx="4">
                  <c:v>10</c:v>
                </c:pt>
                <c:pt idx="5">
                  <c:v>50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1273-4ED7-BE40-4189ADC1A747}"/>
            </c:ext>
          </c:extLst>
        </c:ser>
        <c:ser>
          <c:idx val="2"/>
          <c:order val="2"/>
          <c:spPr>
            <a:ln w="3175" algn="ctr">
              <a:solidFill>
                <a:srgbClr val="191F27"/>
              </a:solidFill>
              <a:prstDash val="lgDash"/>
            </a:ln>
          </c:spPr>
          <c:marker>
            <c:symbol val="none"/>
          </c:marker>
          <c:val>
            <c:numRef>
              <c:f>Sheet1!$A$3:$F$3</c:f>
              <c:numCache>
                <c:formatCode>General</c:formatCode>
                <c:ptCount val="6"/>
                <c:pt idx="0">
                  <c:v>-30</c:v>
                </c:pt>
                <c:pt idx="1">
                  <c:v>-52</c:v>
                </c:pt>
                <c:pt idx="2">
                  <c:v>-60</c:v>
                </c:pt>
                <c:pt idx="3">
                  <c:v>-56</c:v>
                </c:pt>
                <c:pt idx="4">
                  <c:v>-46</c:v>
                </c:pt>
                <c:pt idx="5">
                  <c:v>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1273-4ED7-BE40-4189ADC1A7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891687064"/>
        <c:axId val="-1891678832"/>
      </c:lineChart>
      <c:catAx>
        <c:axId val="-1891687064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algn="ctr">
            <a:solidFill>
              <a:srgbClr val="7F7F7F"/>
            </a:solidFill>
            <a:prstDash val="solid"/>
          </a:ln>
        </c:spPr>
        <c:crossAx val="-1891678832"/>
        <c:crossesAt val="0"/>
        <c:auto val="0"/>
        <c:lblAlgn val="ctr"/>
        <c:lblOffset val="100"/>
        <c:noMultiLvlLbl val="0"/>
      </c:catAx>
      <c:valAx>
        <c:axId val="-1891678832"/>
        <c:scaling>
          <c:orientation val="minMax"/>
          <c:max val="50"/>
          <c:min val="-1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 w="9525" algn="ctr">
            <a:solidFill>
              <a:srgbClr val="7F7F7F"/>
            </a:solidFill>
            <a:prstDash val="solid"/>
          </a:ln>
        </c:spPr>
        <c:crossAx val="-1891687064"/>
        <c:crosses val="min"/>
        <c:crossBetween val="between"/>
        <c:majorUnit val="50"/>
      </c:valAx>
    </c:plotArea>
    <c:plotVisOnly val="0"/>
    <c:dispBlanksAs val="gap"/>
    <c:showDLblsOverMax val="1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AF913-889C-40EC-8F1A-44A391713CC0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6DF175-9364-44C7-8AD7-9C0479B860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98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5575" y="574675"/>
            <a:ext cx="6621463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747715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513" y="577850"/>
            <a:ext cx="6665912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Univers 55" panose="020106030202020302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6117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513" y="577850"/>
            <a:ext cx="6665912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Univers 55" panose="020106030202020302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98409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513" y="577850"/>
            <a:ext cx="6665912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Univers 55" panose="020106030202020302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276335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513" y="577850"/>
            <a:ext cx="6665912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Univers 55" panose="020106030202020302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1274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513" y="577850"/>
            <a:ext cx="6665912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Univers 55" panose="020106030202020302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7214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513" y="577850"/>
            <a:ext cx="6665912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Univers 55" panose="020106030202020302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7413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513" y="577850"/>
            <a:ext cx="6665912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Univers 55" panose="020106030202020302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2815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513" y="577850"/>
            <a:ext cx="6665912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Univers 55" panose="020106030202020302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40377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513" y="577850"/>
            <a:ext cx="6665912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Univers 55" panose="020106030202020302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5491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5575" y="574675"/>
            <a:ext cx="6621463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Univers 55" panose="020106030202020302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1494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5575" y="574675"/>
            <a:ext cx="6621463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Univers 55" panose="020106030202020302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7155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513" y="577850"/>
            <a:ext cx="6665912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Univers 55" panose="020106030202020302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Notes view: </a:t>
            </a:r>
            <a:fld id="{128CEAFE-FA94-43E5-B0FF-D47E1CCDD1B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54719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4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png"/><Relationship Id="rId4" Type="http://schemas.openxmlformats.org/officeDocument/2006/relationships/slideMaster" Target="../slideMasters/slideMaster1.xml"/><Relationship Id="rId9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6.xml"/><Relationship Id="rId7" Type="http://schemas.openxmlformats.org/officeDocument/2006/relationships/image" Target="../media/image7.emf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png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6.png"/><Relationship Id="rId4" Type="http://schemas.openxmlformats.org/officeDocument/2006/relationships/tags" Target="../tags/tag7.xml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9.xml"/><Relationship Id="rId7" Type="http://schemas.openxmlformats.org/officeDocument/2006/relationships/image" Target="../media/image7.emf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5.png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6.png"/><Relationship Id="rId4" Type="http://schemas.openxmlformats.org/officeDocument/2006/relationships/tags" Target="../tags/tag10.xml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12.xml"/><Relationship Id="rId7" Type="http://schemas.openxmlformats.org/officeDocument/2006/relationships/image" Target="../media/image7.emf"/><Relationship Id="rId12" Type="http://schemas.openxmlformats.org/officeDocument/2006/relationships/image" Target="../media/image5.png"/><Relationship Id="rId2" Type="http://schemas.openxmlformats.org/officeDocument/2006/relationships/tags" Target="../tags/tag1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6.png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8.png"/><Relationship Id="rId4" Type="http://schemas.openxmlformats.org/officeDocument/2006/relationships/tags" Target="../tags/tag13.xml"/><Relationship Id="rId9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5.xml"/><Relationship Id="rId7" Type="http://schemas.openxmlformats.org/officeDocument/2006/relationships/image" Target="../media/image7.emf"/><Relationship Id="rId2" Type="http://schemas.openxmlformats.org/officeDocument/2006/relationships/tags" Target="../tags/tag1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5.png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6.png"/><Relationship Id="rId4" Type="http://schemas.openxmlformats.org/officeDocument/2006/relationships/tags" Target="../tags/tag16.xml"/><Relationship Id="rId9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18.xml"/><Relationship Id="rId7" Type="http://schemas.openxmlformats.org/officeDocument/2006/relationships/image" Target="../media/image7.emf"/><Relationship Id="rId12" Type="http://schemas.openxmlformats.org/officeDocument/2006/relationships/image" Target="../media/image5.png"/><Relationship Id="rId2" Type="http://schemas.openxmlformats.org/officeDocument/2006/relationships/tags" Target="../tags/tag1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6.png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8.png"/><Relationship Id="rId4" Type="http://schemas.openxmlformats.org/officeDocument/2006/relationships/tags" Target="../tags/tag19.xml"/><Relationship Id="rId9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21.xml"/><Relationship Id="rId7" Type="http://schemas.openxmlformats.org/officeDocument/2006/relationships/image" Target="../media/image3.png"/><Relationship Id="rId2" Type="http://schemas.openxmlformats.org/officeDocument/2006/relationships/tags" Target="../tags/tag20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6.png"/><Relationship Id="rId4" Type="http://schemas.openxmlformats.org/officeDocument/2006/relationships/slideMaster" Target="../slideMasters/slideMaster1.xml"/><Relationship Id="rId9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23.xml"/><Relationship Id="rId7" Type="http://schemas.openxmlformats.org/officeDocument/2006/relationships/image" Target="../media/image3.png"/><Relationship Id="rId2" Type="http://schemas.openxmlformats.org/officeDocument/2006/relationships/tags" Target="../tags/tag2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5.png"/><Relationship Id="rId4" Type="http://schemas.openxmlformats.org/officeDocument/2006/relationships/slideMaster" Target="../slideMasters/slideMaster1.xml"/><Relationship Id="rId9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5.xml"/><Relationship Id="rId7" Type="http://schemas.openxmlformats.org/officeDocument/2006/relationships/image" Target="../media/image7.emf"/><Relationship Id="rId2" Type="http://schemas.openxmlformats.org/officeDocument/2006/relationships/tags" Target="../tags/tag24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6.png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5.png"/><Relationship Id="rId4" Type="http://schemas.openxmlformats.org/officeDocument/2006/relationships/tags" Target="../tags/tag26.xml"/><Relationship Id="rId9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5" imgW="384" imgH="384" progId="TCLayout.ActiveDocument.1">
                  <p:embed/>
                </p:oleObj>
              </mc:Choice>
              <mc:Fallback>
                <p:oleObj name="think-cell Slide" r:id="rId5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/>
            <a:endParaRPr lang="en-US" sz="4000" b="0" i="0" baseline="0" dirty="0">
              <a:solidFill>
                <a:srgbClr val="FFFFFF"/>
              </a:solidFill>
              <a:latin typeface="Univers LT Std 55" panose="020B0603020202020204" pitchFamily="34" charset="0"/>
              <a:ea typeface="+mj-ea"/>
              <a:cs typeface="+mj-cs"/>
              <a:sym typeface="Univers LT Std 55" panose="020B0603020202020204" pitchFamily="34" charset="0"/>
            </a:endParaRPr>
          </a:p>
        </p:txBody>
      </p:sp>
      <p:sp>
        <p:nvSpPr>
          <p:cNvPr id="13" name="Freeform 13"/>
          <p:cNvSpPr>
            <a:spLocks/>
          </p:cNvSpPr>
          <p:nvPr userDrawn="1"/>
        </p:nvSpPr>
        <p:spPr bwMode="auto">
          <a:xfrm flipV="1">
            <a:off x="0" y="3132139"/>
            <a:ext cx="3067664" cy="3725861"/>
          </a:xfrm>
          <a:custGeom>
            <a:avLst/>
            <a:gdLst>
              <a:gd name="T0" fmla="*/ 0 w 2250"/>
              <a:gd name="T1" fmla="*/ 0 h 2247"/>
              <a:gd name="T2" fmla="*/ 2250 w 2250"/>
              <a:gd name="T3" fmla="*/ 0 h 2247"/>
              <a:gd name="T4" fmla="*/ 0 w 2250"/>
              <a:gd name="T5" fmla="*/ 2247 h 2247"/>
              <a:gd name="T6" fmla="*/ 0 w 2250"/>
              <a:gd name="T7" fmla="*/ 0 h 2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0" h="2247">
                <a:moveTo>
                  <a:pt x="0" y="0"/>
                </a:moveTo>
                <a:lnTo>
                  <a:pt x="2250" y="0"/>
                </a:lnTo>
                <a:lnTo>
                  <a:pt x="0" y="2247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002395">
                  <a:alpha val="91000"/>
                </a:srgbClr>
              </a:gs>
              <a:gs pos="100000">
                <a:srgbClr val="009282">
                  <a:alpha val="79000"/>
                </a:srgb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16" name="Freeform 15"/>
          <p:cNvSpPr>
            <a:spLocks/>
          </p:cNvSpPr>
          <p:nvPr userDrawn="1"/>
        </p:nvSpPr>
        <p:spPr bwMode="auto">
          <a:xfrm>
            <a:off x="6817360" y="-12700"/>
            <a:ext cx="5374640" cy="6870701"/>
          </a:xfrm>
          <a:custGeom>
            <a:avLst/>
            <a:gdLst>
              <a:gd name="T0" fmla="*/ 2834 w 5842"/>
              <a:gd name="T1" fmla="*/ 0 h 5256"/>
              <a:gd name="T2" fmla="*/ 4044 w 5842"/>
              <a:gd name="T3" fmla="*/ 1211 h 5256"/>
              <a:gd name="T4" fmla="*/ 0 w 5842"/>
              <a:gd name="T5" fmla="*/ 5256 h 5256"/>
              <a:gd name="T6" fmla="*/ 5842 w 5842"/>
              <a:gd name="T7" fmla="*/ 5256 h 5256"/>
              <a:gd name="T8" fmla="*/ 5842 w 5842"/>
              <a:gd name="T9" fmla="*/ 0 h 5256"/>
              <a:gd name="T10" fmla="*/ 2834 w 5842"/>
              <a:gd name="T11" fmla="*/ 0 h 5256"/>
              <a:gd name="connsiteX0" fmla="*/ 4851 w 10000"/>
              <a:gd name="connsiteY0" fmla="*/ 0 h 10000"/>
              <a:gd name="connsiteX1" fmla="*/ 8945 w 10000"/>
              <a:gd name="connsiteY1" fmla="*/ 4083 h 10000"/>
              <a:gd name="connsiteX2" fmla="*/ 0 w 10000"/>
              <a:gd name="connsiteY2" fmla="*/ 10000 h 10000"/>
              <a:gd name="connsiteX3" fmla="*/ 10000 w 10000"/>
              <a:gd name="connsiteY3" fmla="*/ 10000 h 10000"/>
              <a:gd name="connsiteX4" fmla="*/ 10000 w 10000"/>
              <a:gd name="connsiteY4" fmla="*/ 0 h 10000"/>
              <a:gd name="connsiteX5" fmla="*/ 4851 w 10000"/>
              <a:gd name="connsiteY5" fmla="*/ 0 h 10000"/>
              <a:gd name="connsiteX0" fmla="*/ 4851 w 10000"/>
              <a:gd name="connsiteY0" fmla="*/ 0 h 10000"/>
              <a:gd name="connsiteX1" fmla="*/ 6714 w 10000"/>
              <a:gd name="connsiteY1" fmla="*/ 5417 h 10000"/>
              <a:gd name="connsiteX2" fmla="*/ 0 w 10000"/>
              <a:gd name="connsiteY2" fmla="*/ 10000 h 10000"/>
              <a:gd name="connsiteX3" fmla="*/ 10000 w 10000"/>
              <a:gd name="connsiteY3" fmla="*/ 10000 h 10000"/>
              <a:gd name="connsiteX4" fmla="*/ 10000 w 10000"/>
              <a:gd name="connsiteY4" fmla="*/ 0 h 10000"/>
              <a:gd name="connsiteX5" fmla="*/ 4851 w 10000"/>
              <a:gd name="connsiteY5" fmla="*/ 0 h 10000"/>
              <a:gd name="connsiteX0" fmla="*/ 3641 w 10000"/>
              <a:gd name="connsiteY0" fmla="*/ 0 h 10000"/>
              <a:gd name="connsiteX1" fmla="*/ 6714 w 10000"/>
              <a:gd name="connsiteY1" fmla="*/ 5417 h 10000"/>
              <a:gd name="connsiteX2" fmla="*/ 0 w 10000"/>
              <a:gd name="connsiteY2" fmla="*/ 10000 h 10000"/>
              <a:gd name="connsiteX3" fmla="*/ 10000 w 10000"/>
              <a:gd name="connsiteY3" fmla="*/ 10000 h 10000"/>
              <a:gd name="connsiteX4" fmla="*/ 10000 w 10000"/>
              <a:gd name="connsiteY4" fmla="*/ 0 h 10000"/>
              <a:gd name="connsiteX5" fmla="*/ 3641 w 10000"/>
              <a:gd name="connsiteY5" fmla="*/ 0 h 10000"/>
              <a:gd name="connsiteX0" fmla="*/ 3641 w 10000"/>
              <a:gd name="connsiteY0" fmla="*/ 0 h 10000"/>
              <a:gd name="connsiteX1" fmla="*/ 7565 w 10000"/>
              <a:gd name="connsiteY1" fmla="*/ 4943 h 10000"/>
              <a:gd name="connsiteX2" fmla="*/ 0 w 10000"/>
              <a:gd name="connsiteY2" fmla="*/ 10000 h 10000"/>
              <a:gd name="connsiteX3" fmla="*/ 10000 w 10000"/>
              <a:gd name="connsiteY3" fmla="*/ 10000 h 10000"/>
              <a:gd name="connsiteX4" fmla="*/ 10000 w 10000"/>
              <a:gd name="connsiteY4" fmla="*/ 0 h 10000"/>
              <a:gd name="connsiteX5" fmla="*/ 3641 w 10000"/>
              <a:gd name="connsiteY5" fmla="*/ 0 h 10000"/>
              <a:gd name="connsiteX0" fmla="*/ 2434 w 10000"/>
              <a:gd name="connsiteY0" fmla="*/ 29 h 10000"/>
              <a:gd name="connsiteX1" fmla="*/ 7565 w 10000"/>
              <a:gd name="connsiteY1" fmla="*/ 4943 h 10000"/>
              <a:gd name="connsiteX2" fmla="*/ 0 w 10000"/>
              <a:gd name="connsiteY2" fmla="*/ 10000 h 10000"/>
              <a:gd name="connsiteX3" fmla="*/ 10000 w 10000"/>
              <a:gd name="connsiteY3" fmla="*/ 10000 h 10000"/>
              <a:gd name="connsiteX4" fmla="*/ 10000 w 10000"/>
              <a:gd name="connsiteY4" fmla="*/ 0 h 10000"/>
              <a:gd name="connsiteX5" fmla="*/ 2434 w 10000"/>
              <a:gd name="connsiteY5" fmla="*/ 29 h 10000"/>
              <a:gd name="connsiteX0" fmla="*/ 2763 w 10000"/>
              <a:gd name="connsiteY0" fmla="*/ 43 h 10000"/>
              <a:gd name="connsiteX1" fmla="*/ 7565 w 10000"/>
              <a:gd name="connsiteY1" fmla="*/ 4943 h 10000"/>
              <a:gd name="connsiteX2" fmla="*/ 0 w 10000"/>
              <a:gd name="connsiteY2" fmla="*/ 10000 h 10000"/>
              <a:gd name="connsiteX3" fmla="*/ 10000 w 10000"/>
              <a:gd name="connsiteY3" fmla="*/ 10000 h 10000"/>
              <a:gd name="connsiteX4" fmla="*/ 10000 w 10000"/>
              <a:gd name="connsiteY4" fmla="*/ 0 h 10000"/>
              <a:gd name="connsiteX5" fmla="*/ 2763 w 10000"/>
              <a:gd name="connsiteY5" fmla="*/ 43 h 10000"/>
              <a:gd name="connsiteX0" fmla="*/ 2745 w 10000"/>
              <a:gd name="connsiteY0" fmla="*/ 14 h 10000"/>
              <a:gd name="connsiteX1" fmla="*/ 7565 w 10000"/>
              <a:gd name="connsiteY1" fmla="*/ 4943 h 10000"/>
              <a:gd name="connsiteX2" fmla="*/ 0 w 10000"/>
              <a:gd name="connsiteY2" fmla="*/ 10000 h 10000"/>
              <a:gd name="connsiteX3" fmla="*/ 10000 w 10000"/>
              <a:gd name="connsiteY3" fmla="*/ 10000 h 10000"/>
              <a:gd name="connsiteX4" fmla="*/ 10000 w 10000"/>
              <a:gd name="connsiteY4" fmla="*/ 0 h 10000"/>
              <a:gd name="connsiteX5" fmla="*/ 2745 w 10000"/>
              <a:gd name="connsiteY5" fmla="*/ 1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2745" y="14"/>
                </a:moveTo>
                <a:lnTo>
                  <a:pt x="7565" y="4943"/>
                </a:lnTo>
                <a:lnTo>
                  <a:pt x="0" y="10000"/>
                </a:lnTo>
                <a:lnTo>
                  <a:pt x="10000" y="10000"/>
                </a:lnTo>
                <a:lnTo>
                  <a:pt x="10000" y="0"/>
                </a:lnTo>
                <a:lnTo>
                  <a:pt x="2745" y="14"/>
                </a:lnTo>
                <a:close/>
              </a:path>
            </a:pathLst>
          </a:custGeom>
          <a:gradFill flip="none" rotWithShape="1">
            <a:gsLst>
              <a:gs pos="0">
                <a:srgbClr val="002395">
                  <a:alpha val="91000"/>
                </a:srgbClr>
              </a:gs>
              <a:gs pos="100000">
                <a:srgbClr val="009282">
                  <a:alpha val="79000"/>
                </a:srgb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27" name="Title 1"/>
          <p:cNvSpPr>
            <a:spLocks noGrp="1"/>
          </p:cNvSpPr>
          <p:nvPr>
            <p:ph type="ctrTitle" hasCustomPrompt="1"/>
          </p:nvPr>
        </p:nvSpPr>
        <p:spPr bwMode="ltGray">
          <a:xfrm>
            <a:off x="944629" y="1992605"/>
            <a:ext cx="8539163" cy="6235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93000"/>
              </a:lnSpc>
              <a:defRPr sz="4000" baseline="0">
                <a:solidFill>
                  <a:schemeClr val="tx2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en-US" dirty="0"/>
              <a:t>Title in Title Case</a:t>
            </a:r>
          </a:p>
        </p:txBody>
      </p:sp>
      <p:sp>
        <p:nvSpPr>
          <p:cNvPr id="26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944629" y="2706976"/>
            <a:ext cx="4948237" cy="1206500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10000"/>
              </a:lnSpc>
              <a:buNone/>
              <a:defRPr sz="24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in sentence case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11806004" y="6438986"/>
            <a:ext cx="141064" cy="153888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rgbClr val="FFFFFF"/>
                </a:solidFill>
                <a:latin typeface="+mn-lt"/>
                <a:ea typeface="+mn-ea"/>
                <a:cs typeface="+mn-cs"/>
                <a:sym typeface="+mn-lt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rgbClr val="FFFFFF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pic>
        <p:nvPicPr>
          <p:cNvPr id="9" name="Picture 33" descr="Image result for mpa singapore logo"/>
          <p:cNvPicPr>
            <a:picLocks noChangeAspect="1" noChangeArrowheads="1"/>
          </p:cNvPicPr>
          <p:nvPr userDrawn="1"/>
        </p:nvPicPr>
        <p:blipFill>
          <a:blip r:embed="rId7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3519" y="6339436"/>
            <a:ext cx="339410" cy="35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8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183"/>
          <a:stretch/>
        </p:blipFill>
        <p:spPr>
          <a:xfrm>
            <a:off x="11208015" y="6432274"/>
            <a:ext cx="422910" cy="167312"/>
          </a:xfrm>
          <a:prstGeom prst="rect">
            <a:avLst/>
          </a:prstGeom>
        </p:spPr>
      </p:pic>
      <p:pic>
        <p:nvPicPr>
          <p:cNvPr id="11" name="Picture 45" descr="Image result for ssa company logo"/>
          <p:cNvPicPr>
            <a:picLocks noChangeAspect="1" noChangeArrowheads="1"/>
          </p:cNvPicPr>
          <p:nvPr userDrawn="1"/>
        </p:nvPicPr>
        <p:blipFill rotWithShape="1">
          <a:blip r:embed="rId9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1" t="34400" r="8796" b="34400"/>
          <a:stretch/>
        </p:blipFill>
        <p:spPr bwMode="auto">
          <a:xfrm>
            <a:off x="10411627" y="6429458"/>
            <a:ext cx="717689" cy="17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7" descr="Image result for infocomm media development authority logo"/>
          <p:cNvPicPr>
            <a:picLocks noChangeAspect="1" noChangeArrowheads="1"/>
          </p:cNvPicPr>
          <p:nvPr userDrawn="1"/>
        </p:nvPicPr>
        <p:blipFill>
          <a:blip r:embed="rId10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7131" y="6429458"/>
            <a:ext cx="689683" cy="17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7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Slide" r:id="rId6" imgW="327" imgH="327" progId="TCLayout.ActiveDocument.1">
                  <p:embed/>
                </p:oleObj>
              </mc:Choice>
              <mc:Fallback>
                <p:oleObj name="think-cell Slide" r:id="rId6" imgW="327" imgH="32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/>
            <a:endParaRPr lang="en-US" sz="2400" b="0" i="0" baseline="0" dirty="0">
              <a:solidFill>
                <a:srgbClr val="FFFFFF"/>
              </a:solidFill>
              <a:latin typeface="Univers LT Std 55" panose="020B0603020202020204" pitchFamily="34" charset="0"/>
              <a:ea typeface="+mj-ea"/>
              <a:cs typeface="+mj-cs"/>
              <a:sym typeface="Univers LT Std 55" panose="020B0603020202020204" pitchFamily="34" charset="0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238875"/>
            <a:ext cx="12192000" cy="619125"/>
          </a:xfrm>
          <a:prstGeom prst="rect">
            <a:avLst/>
          </a:prstGeom>
          <a:gradFill>
            <a:gsLst>
              <a:gs pos="0">
                <a:srgbClr val="BFBEBE"/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SG" sz="7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Copyright © 2020 by Boston Consulting Group. All rights reserved.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10" name="FooterSimple" hidden="1"/>
          <p:cNvSpPr txBox="1"/>
          <p:nvPr userDrawn="1">
            <p:custDataLst>
              <p:tags r:id="rId4"/>
            </p:custDataLst>
          </p:nvPr>
        </p:nvSpPr>
        <p:spPr>
          <a:xfrm rot="16200000">
            <a:off x="10561320" y="5117885"/>
            <a:ext cx="2743200" cy="9695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7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200331_IMDA MPA_Maritime Digitalisation Playbook_vfinal.pptx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628650" y="622800"/>
            <a:ext cx="10934700" cy="332399"/>
          </a:xfrm>
        </p:spPr>
        <p:txBody>
          <a:bodyPr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1806004" y="6438986"/>
            <a:ext cx="141064" cy="153888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pic>
        <p:nvPicPr>
          <p:cNvPr id="15" name="Picture 33" descr="Image result for mpa singapore logo">
            <a:extLst>
              <a:ext uri="{FF2B5EF4-FFF2-40B4-BE49-F238E27FC236}">
                <a16:creationId xmlns:a16="http://schemas.microsoft.com/office/drawing/2014/main" id="{D12AD3A2-BB4A-4D26-B476-0628BF416A5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3519" y="6339436"/>
            <a:ext cx="339410" cy="35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0A4FF51-C6CD-43AE-B2CA-FEEF82E8960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183"/>
          <a:stretch/>
        </p:blipFill>
        <p:spPr>
          <a:xfrm>
            <a:off x="11208015" y="6432274"/>
            <a:ext cx="422910" cy="167312"/>
          </a:xfrm>
          <a:prstGeom prst="rect">
            <a:avLst/>
          </a:prstGeom>
        </p:spPr>
      </p:pic>
      <p:pic>
        <p:nvPicPr>
          <p:cNvPr id="21" name="Picture 47" descr="Image result for infocomm media development authority logo">
            <a:extLst>
              <a:ext uri="{FF2B5EF4-FFF2-40B4-BE49-F238E27FC236}">
                <a16:creationId xmlns:a16="http://schemas.microsoft.com/office/drawing/2014/main" id="{7A0904C6-463D-4967-A3DD-861DC1FBF1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3129" y="6428642"/>
            <a:ext cx="689683" cy="17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5" descr="Image result for ssa company logo">
            <a:extLst>
              <a:ext uri="{FF2B5EF4-FFF2-40B4-BE49-F238E27FC236}">
                <a16:creationId xmlns:a16="http://schemas.microsoft.com/office/drawing/2014/main" id="{FCD4D180-BCD9-4CC7-A823-0D32C9BBAD4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1" t="34400" r="8796" b="34400"/>
          <a:stretch/>
        </p:blipFill>
        <p:spPr bwMode="auto">
          <a:xfrm>
            <a:off x="10425630" y="6429458"/>
            <a:ext cx="717689" cy="17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8698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(Grey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think-cell Slide" r:id="rId6" imgW="327" imgH="327" progId="TCLayout.ActiveDocument.1">
                  <p:embed/>
                </p:oleObj>
              </mc:Choice>
              <mc:Fallback>
                <p:oleObj name="think-cell Slide" r:id="rId6" imgW="327" imgH="327" progId="TCLayout.ActiveDocument.1">
                  <p:embed/>
                  <p:pic>
                    <p:nvPicPr>
                      <p:cNvPr id="12" name="Object 1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/>
            <a:endParaRPr lang="en-US" sz="3400" b="0" i="0" baseline="0" dirty="0">
              <a:solidFill>
                <a:srgbClr val="FFFFFF"/>
              </a:solidFill>
              <a:latin typeface="Univers LT Std 55" panose="020B0603020202020204" pitchFamily="34" charset="0"/>
              <a:ea typeface="+mj-ea"/>
              <a:cs typeface="+mj-cs"/>
              <a:sym typeface="Univers LT Std 55" panose="020B0603020202020204" pitchFamily="34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238875"/>
            <a:ext cx="12192000" cy="619125"/>
          </a:xfrm>
          <a:prstGeom prst="rect">
            <a:avLst/>
          </a:prstGeom>
          <a:gradFill>
            <a:gsLst>
              <a:gs pos="0">
                <a:srgbClr val="BFBEBE"/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SG" sz="7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Copyright © 2020 by Boston Consulting Group. All rights reserved.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6" name="FooterSimple" hidden="1"/>
          <p:cNvSpPr txBox="1"/>
          <p:nvPr userDrawn="1">
            <p:custDataLst>
              <p:tags r:id="rId4"/>
            </p:custDataLst>
          </p:nvPr>
        </p:nvSpPr>
        <p:spPr>
          <a:xfrm rot="16200000">
            <a:off x="10561320" y="5117885"/>
            <a:ext cx="2743200" cy="9695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7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200331_IMDA MPA_Maritime Digitalisation Playbook_vfinal.pptx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5" name="Title 4"/>
          <p:cNvSpPr>
            <a:spLocks noGrp="1"/>
          </p:cNvSpPr>
          <p:nvPr userDrawn="1">
            <p:ph type="title" hasCustomPrompt="1"/>
          </p:nvPr>
        </p:nvSpPr>
        <p:spPr>
          <a:xfrm>
            <a:off x="628650" y="622800"/>
            <a:ext cx="10934700" cy="332399"/>
          </a:xfrm>
          <a:prstGeom prst="rect">
            <a:avLst/>
          </a:prstGeom>
        </p:spPr>
        <p:txBody>
          <a:bodyPr vert="horz" wrap="square" lIns="0" tIns="0" rIns="0" bIns="0" anchor="t" anchorCtr="0">
            <a:spAutoFit/>
          </a:bodyPr>
          <a:lstStyle>
            <a:lvl1pPr marL="0" indent="0" algn="l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400" b="0" i="0" u="none" kern="1200" spc="0">
                <a:solidFill>
                  <a:schemeClr val="tx2">
                    <a:lumMod val="100000"/>
                  </a:schemeClr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11806004" y="6438986"/>
            <a:ext cx="141064" cy="153888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pic>
        <p:nvPicPr>
          <p:cNvPr id="13" name="Picture 33" descr="Image result for mpa singapore logo">
            <a:extLst>
              <a:ext uri="{FF2B5EF4-FFF2-40B4-BE49-F238E27FC236}">
                <a16:creationId xmlns:a16="http://schemas.microsoft.com/office/drawing/2014/main" id="{E95120AF-8B7F-4C49-B00F-4D55EC41A2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3519" y="6339436"/>
            <a:ext cx="339410" cy="35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5C3C403-00F7-4CA7-8A90-F5D95131DA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183"/>
          <a:stretch/>
        </p:blipFill>
        <p:spPr>
          <a:xfrm>
            <a:off x="11208015" y="6432274"/>
            <a:ext cx="422910" cy="167312"/>
          </a:xfrm>
          <a:prstGeom prst="rect">
            <a:avLst/>
          </a:prstGeom>
        </p:spPr>
      </p:pic>
      <p:pic>
        <p:nvPicPr>
          <p:cNvPr id="15" name="Picture 47" descr="Image result for infocomm media development authority logo">
            <a:extLst>
              <a:ext uri="{FF2B5EF4-FFF2-40B4-BE49-F238E27FC236}">
                <a16:creationId xmlns:a16="http://schemas.microsoft.com/office/drawing/2014/main" id="{570CA5F6-496A-4164-A840-8D53AEEF0D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3129" y="6428642"/>
            <a:ext cx="689683" cy="17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5" descr="Image result for ssa company logo">
            <a:extLst>
              <a:ext uri="{FF2B5EF4-FFF2-40B4-BE49-F238E27FC236}">
                <a16:creationId xmlns:a16="http://schemas.microsoft.com/office/drawing/2014/main" id="{BC98E8CB-CE44-4CA2-8428-3682950C2EB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1" t="34400" r="8796" b="34400"/>
          <a:stretch/>
        </p:blipFill>
        <p:spPr bwMode="auto">
          <a:xfrm>
            <a:off x="10425630" y="6429458"/>
            <a:ext cx="717689" cy="17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422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one third">
    <p:bg>
      <p:bgPr>
        <a:gradFill>
          <a:gsLst>
            <a:gs pos="0">
              <a:schemeClr val="accent2"/>
            </a:gs>
            <a:gs pos="100000">
              <a:schemeClr val="accent6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think-cell Slide" r:id="rId6" imgW="327" imgH="327" progId="TCLayout.ActiveDocument.1">
                  <p:embed/>
                </p:oleObj>
              </mc:Choice>
              <mc:Fallback>
                <p:oleObj name="think-cell Slide" r:id="rId6" imgW="327" imgH="32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/>
            <a:endParaRPr lang="en-US" sz="2400" b="0" i="0" baseline="0" dirty="0">
              <a:solidFill>
                <a:srgbClr val="FFFFFF"/>
              </a:solidFill>
              <a:latin typeface="Univers LT Std 55" panose="020B0603020202020204" pitchFamily="34" charset="0"/>
              <a:ea typeface="+mj-ea"/>
              <a:cs typeface="+mj-cs"/>
              <a:sym typeface="Univers LT Std 55" panose="020B0603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H="1">
            <a:off x="3671068" y="0"/>
            <a:ext cx="416951" cy="6858000"/>
          </a:xfrm>
          <a:prstGeom prst="rect">
            <a:avLst/>
          </a:prstGeom>
        </p:spPr>
      </p:pic>
      <p:sp>
        <p:nvSpPr>
          <p:cNvPr id="24" name="Title 4"/>
          <p:cNvSpPr>
            <a:spLocks noGrp="1"/>
          </p:cNvSpPr>
          <p:nvPr>
            <p:ph type="title" hasCustomPrompt="1"/>
          </p:nvPr>
        </p:nvSpPr>
        <p:spPr>
          <a:xfrm>
            <a:off x="630000" y="2681103"/>
            <a:ext cx="3127881" cy="1495794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400">
                <a:solidFill>
                  <a:schemeClr val="bg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6" name="Rectangle 25"/>
          <p:cNvSpPr/>
          <p:nvPr userDrawn="1"/>
        </p:nvSpPr>
        <p:spPr bwMode="ltGray">
          <a:xfrm>
            <a:off x="4080763" y="-1309"/>
            <a:ext cx="8111237" cy="68593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endParaRPr lang="en-US" sz="1200" dirty="0">
              <a:solidFill>
                <a:schemeClr val="bg1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2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SG" sz="7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Copyright © 2020 by Boston Consulting Group. All rights reserved.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11" name="FooterSimple" hidden="1"/>
          <p:cNvSpPr txBox="1"/>
          <p:nvPr userDrawn="1">
            <p:custDataLst>
              <p:tags r:id="rId4"/>
            </p:custDataLst>
          </p:nvPr>
        </p:nvSpPr>
        <p:spPr>
          <a:xfrm rot="16200000">
            <a:off x="10561320" y="5117885"/>
            <a:ext cx="2743200" cy="9695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7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200331_IMDA MPA_Maritime Digitalisation Playbook_vfinal.pptx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11806004" y="6438986"/>
            <a:ext cx="141064" cy="153888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pic>
        <p:nvPicPr>
          <p:cNvPr id="18" name="Picture 33" descr="Image result for mpa singapore logo">
            <a:extLst>
              <a:ext uri="{FF2B5EF4-FFF2-40B4-BE49-F238E27FC236}">
                <a16:creationId xmlns:a16="http://schemas.microsoft.com/office/drawing/2014/main" id="{F64A0ECC-3D66-4305-936A-B8C25E9EF2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3519" y="6339436"/>
            <a:ext cx="339410" cy="35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056D3F6-C6E9-4B68-8F7C-A0C2608B57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183"/>
          <a:stretch/>
        </p:blipFill>
        <p:spPr>
          <a:xfrm>
            <a:off x="11208015" y="6432274"/>
            <a:ext cx="422910" cy="167312"/>
          </a:xfrm>
          <a:prstGeom prst="rect">
            <a:avLst/>
          </a:prstGeom>
        </p:spPr>
      </p:pic>
      <p:pic>
        <p:nvPicPr>
          <p:cNvPr id="20" name="Picture 47" descr="Image result for infocomm media development authority logo">
            <a:extLst>
              <a:ext uri="{FF2B5EF4-FFF2-40B4-BE49-F238E27FC236}">
                <a16:creationId xmlns:a16="http://schemas.microsoft.com/office/drawing/2014/main" id="{5320BE08-4AE4-4568-845A-9921104249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3129" y="6428642"/>
            <a:ext cx="689683" cy="17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5" descr="Image result for ssa company logo">
            <a:extLst>
              <a:ext uri="{FF2B5EF4-FFF2-40B4-BE49-F238E27FC236}">
                <a16:creationId xmlns:a16="http://schemas.microsoft.com/office/drawing/2014/main" id="{DDC39038-3B21-4466-BE22-F3011E4355A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1" t="34400" r="8796" b="34400"/>
          <a:stretch/>
        </p:blipFill>
        <p:spPr bwMode="auto">
          <a:xfrm>
            <a:off x="10425630" y="6429458"/>
            <a:ext cx="717689" cy="17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18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y slice hea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think-cell Slide" r:id="rId6" imgW="327" imgH="327" progId="TCLayout.ActiveDocument.1">
                  <p:embed/>
                </p:oleObj>
              </mc:Choice>
              <mc:Fallback>
                <p:oleObj name="think-cell Slide" r:id="rId6" imgW="327" imgH="327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/>
            <a:endParaRPr lang="en-US" sz="3200" b="0" i="0" baseline="0" dirty="0">
              <a:solidFill>
                <a:srgbClr val="FFFFFF"/>
              </a:solidFill>
              <a:latin typeface="Univers LT Std 55" panose="020B0603020202020204" pitchFamily="34" charset="0"/>
              <a:ea typeface="+mj-ea"/>
              <a:cs typeface="+mj-cs"/>
              <a:sym typeface="Univers LT Std 55" panose="020B0603020202020204" pitchFamily="34" charset="0"/>
            </a:endParaRPr>
          </a:p>
        </p:txBody>
      </p:sp>
      <p:sp>
        <p:nvSpPr>
          <p:cNvPr id="8" name="Rectangle 7"/>
          <p:cNvSpPr/>
          <p:nvPr userDrawn="1"/>
        </p:nvSpPr>
        <p:spPr bwMode="ltGray">
          <a:xfrm>
            <a:off x="1" y="-1309"/>
            <a:ext cx="4694400" cy="6859309"/>
          </a:xfrm>
          <a:prstGeom prst="rect">
            <a:avLst/>
          </a:prstGeom>
          <a:solidFill>
            <a:srgbClr val="F2F2F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schemeClr val="bg1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 bwMode="ltGray">
          <a:xfrm>
            <a:off x="630000" y="1544274"/>
            <a:ext cx="3452400" cy="1495794"/>
          </a:xfrm>
          <a:noFill/>
        </p:spPr>
        <p:txBody>
          <a:bodyPr wrap="square" lIns="0" tIns="0" rIns="320040" bIns="0" anchor="b">
            <a:noAutofit/>
          </a:bodyPr>
          <a:lstStyle>
            <a:lvl1pPr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Simple" hidden="1"/>
          <p:cNvSpPr txBox="1"/>
          <p:nvPr userDrawn="1">
            <p:custDataLst>
              <p:tags r:id="rId4"/>
            </p:custDataLst>
          </p:nvPr>
        </p:nvSpPr>
        <p:spPr>
          <a:xfrm rot="16200000">
            <a:off x="10561320" y="5117885"/>
            <a:ext cx="2743200" cy="9695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7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200331_IMDA MPA_Maritime Digitalisation Playbook_vfinal.pptx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1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SG" sz="7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Copyright © 2020 by Boston Consulting Group. All rights reserved.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pic>
        <p:nvPicPr>
          <p:cNvPr id="12" name="Picture 33" descr="Image result for mpa singapore logo">
            <a:extLst>
              <a:ext uri="{FF2B5EF4-FFF2-40B4-BE49-F238E27FC236}">
                <a16:creationId xmlns:a16="http://schemas.microsoft.com/office/drawing/2014/main" id="{4547B314-FE68-4ADF-8294-945A0D2EA75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3519" y="6339436"/>
            <a:ext cx="339410" cy="35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06E8465-BD4A-4A26-8BCB-8587E9BAB6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183"/>
          <a:stretch/>
        </p:blipFill>
        <p:spPr>
          <a:xfrm>
            <a:off x="11208015" y="6432274"/>
            <a:ext cx="422910" cy="167312"/>
          </a:xfrm>
          <a:prstGeom prst="rect">
            <a:avLst/>
          </a:prstGeom>
        </p:spPr>
      </p:pic>
      <p:pic>
        <p:nvPicPr>
          <p:cNvPr id="18" name="Picture 47" descr="Image result for infocomm media development authority logo">
            <a:extLst>
              <a:ext uri="{FF2B5EF4-FFF2-40B4-BE49-F238E27FC236}">
                <a16:creationId xmlns:a16="http://schemas.microsoft.com/office/drawing/2014/main" id="{3C8FB282-1D68-44AC-880B-E4DF211BFFB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3129" y="6428642"/>
            <a:ext cx="689683" cy="17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5" descr="Image result for ssa company logo">
            <a:extLst>
              <a:ext uri="{FF2B5EF4-FFF2-40B4-BE49-F238E27FC236}">
                <a16:creationId xmlns:a16="http://schemas.microsoft.com/office/drawing/2014/main" id="{2BEEC3F2-7F6D-4B5A-A066-050CC8461815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1" t="34400" r="8796" b="34400"/>
          <a:stretch/>
        </p:blipFill>
        <p:spPr bwMode="auto">
          <a:xfrm>
            <a:off x="10425630" y="6429458"/>
            <a:ext cx="717689" cy="17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723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left arro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think-cell Slide" r:id="rId6" imgW="327" imgH="327" progId="TCLayout.ActiveDocument.1">
                  <p:embed/>
                </p:oleObj>
              </mc:Choice>
              <mc:Fallback>
                <p:oleObj name="think-cell Slide" r:id="rId6" imgW="327" imgH="32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/>
            <a:endParaRPr lang="en-US" sz="2400" b="0" i="0" baseline="0" dirty="0">
              <a:solidFill>
                <a:srgbClr val="FFFFFF"/>
              </a:solidFill>
              <a:latin typeface="Univers LT Std 55" panose="020B0603020202020204" pitchFamily="34" charset="0"/>
              <a:ea typeface="+mj-ea"/>
              <a:cs typeface="+mj-cs"/>
              <a:sym typeface="Univers LT Std 55" panose="020B0603020202020204" pitchFamily="34" charset="0"/>
            </a:endParaRPr>
          </a:p>
        </p:txBody>
      </p:sp>
      <p:sp>
        <p:nvSpPr>
          <p:cNvPr id="10" name="Freeform 14"/>
          <p:cNvSpPr/>
          <p:nvPr userDrawn="1"/>
        </p:nvSpPr>
        <p:spPr bwMode="ltGray">
          <a:xfrm>
            <a:off x="1524" y="131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30000" y="2764203"/>
            <a:ext cx="2478638" cy="1314311"/>
          </a:xfrm>
        </p:spPr>
        <p:txBody>
          <a:bodyPr anchor="ctr" anchorCtr="0">
            <a:noAutofit/>
          </a:bodyPr>
          <a:lstStyle>
            <a:lvl1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SG" sz="7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Copyright © 2020 by Boston Consulting Group. All rights reserved.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19" name="FooterSimple" hidden="1"/>
          <p:cNvSpPr txBox="1"/>
          <p:nvPr userDrawn="1">
            <p:custDataLst>
              <p:tags r:id="rId4"/>
            </p:custDataLst>
          </p:nvPr>
        </p:nvSpPr>
        <p:spPr>
          <a:xfrm rot="16200000">
            <a:off x="10561320" y="5117885"/>
            <a:ext cx="2743200" cy="9695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7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200331_IMDA MPA_Maritime Digitalisation Playbook_vfinal.pptx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16" b="7716"/>
          <a:stretch/>
        </p:blipFill>
        <p:spPr>
          <a:xfrm rot="120000">
            <a:off x="2174642" y="3402828"/>
            <a:ext cx="2694666" cy="3461745"/>
          </a:xfrm>
          <a:custGeom>
            <a:avLst/>
            <a:gdLst>
              <a:gd name="connsiteX0" fmla="*/ 0 w 2694666"/>
              <a:gd name="connsiteY0" fmla="*/ 0 h 3461745"/>
              <a:gd name="connsiteX1" fmla="*/ 2694666 w 2694666"/>
              <a:gd name="connsiteY1" fmla="*/ 0 h 3461745"/>
              <a:gd name="connsiteX2" fmla="*/ 2694666 w 2694666"/>
              <a:gd name="connsiteY2" fmla="*/ 3461745 h 3461745"/>
              <a:gd name="connsiteX3" fmla="*/ 1325678 w 2694666"/>
              <a:gd name="connsiteY3" fmla="*/ 3461745 h 3461745"/>
              <a:gd name="connsiteX4" fmla="*/ 1671729 w 2694666"/>
              <a:gd name="connsiteY4" fmla="*/ 3449661 h 3461745"/>
              <a:gd name="connsiteX5" fmla="*/ 1894583 w 2694666"/>
              <a:gd name="connsiteY5" fmla="*/ 6023 h 3461745"/>
              <a:gd name="connsiteX6" fmla="*/ 1847153 w 2694666"/>
              <a:gd name="connsiteY6" fmla="*/ 12445 h 3461745"/>
              <a:gd name="connsiteX7" fmla="*/ 1149427 w 2694666"/>
              <a:gd name="connsiteY7" fmla="*/ 3461745 h 3461745"/>
              <a:gd name="connsiteX8" fmla="*/ 0 w 2694666"/>
              <a:gd name="connsiteY8" fmla="*/ 3461745 h 346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4666" h="3461745">
                <a:moveTo>
                  <a:pt x="0" y="0"/>
                </a:moveTo>
                <a:lnTo>
                  <a:pt x="2694666" y="0"/>
                </a:lnTo>
                <a:lnTo>
                  <a:pt x="2694666" y="3461745"/>
                </a:lnTo>
                <a:lnTo>
                  <a:pt x="1325678" y="3461745"/>
                </a:lnTo>
                <a:lnTo>
                  <a:pt x="1671729" y="3449661"/>
                </a:lnTo>
                <a:lnTo>
                  <a:pt x="1894583" y="6023"/>
                </a:lnTo>
                <a:lnTo>
                  <a:pt x="1847153" y="12445"/>
                </a:lnTo>
                <a:lnTo>
                  <a:pt x="1149427" y="3461745"/>
                </a:lnTo>
                <a:lnTo>
                  <a:pt x="0" y="3461745"/>
                </a:lnTo>
                <a:close/>
              </a:path>
            </a:pathLst>
          </a:custGeom>
        </p:spPr>
      </p:pic>
      <p:sp>
        <p:nvSpPr>
          <p:cNvPr id="13" name="TextBox 12"/>
          <p:cNvSpPr txBox="1"/>
          <p:nvPr userDrawn="1"/>
        </p:nvSpPr>
        <p:spPr>
          <a:xfrm>
            <a:off x="11806004" y="6438986"/>
            <a:ext cx="141064" cy="153888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pic>
        <p:nvPicPr>
          <p:cNvPr id="15" name="Picture 33" descr="Image result for mpa singapore logo">
            <a:extLst>
              <a:ext uri="{FF2B5EF4-FFF2-40B4-BE49-F238E27FC236}">
                <a16:creationId xmlns:a16="http://schemas.microsoft.com/office/drawing/2014/main" id="{7E0BD0C2-C6FB-4FD4-8DD4-C3D0AED5DC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3519" y="6339436"/>
            <a:ext cx="339410" cy="35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E2FBC6F-5DFC-4887-8776-3852F35236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183"/>
          <a:stretch/>
        </p:blipFill>
        <p:spPr>
          <a:xfrm>
            <a:off x="11208015" y="6432274"/>
            <a:ext cx="422910" cy="167312"/>
          </a:xfrm>
          <a:prstGeom prst="rect">
            <a:avLst/>
          </a:prstGeom>
        </p:spPr>
      </p:pic>
      <p:pic>
        <p:nvPicPr>
          <p:cNvPr id="22" name="Picture 47" descr="Image result for infocomm media development authority logo">
            <a:extLst>
              <a:ext uri="{FF2B5EF4-FFF2-40B4-BE49-F238E27FC236}">
                <a16:creationId xmlns:a16="http://schemas.microsoft.com/office/drawing/2014/main" id="{0B5578BB-B6B3-4002-9CA8-678D31DD5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3129" y="6428642"/>
            <a:ext cx="689683" cy="17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5" descr="Image result for ssa company logo">
            <a:extLst>
              <a:ext uri="{FF2B5EF4-FFF2-40B4-BE49-F238E27FC236}">
                <a16:creationId xmlns:a16="http://schemas.microsoft.com/office/drawing/2014/main" id="{5120B15E-4723-451C-B417-3B8642E95CC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1" t="34400" r="8796" b="34400"/>
          <a:stretch/>
        </p:blipFill>
        <p:spPr bwMode="auto">
          <a:xfrm>
            <a:off x="10425630" y="6429458"/>
            <a:ext cx="717689" cy="17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792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. Blank green">
    <p:bg>
      <p:bgPr>
        <a:gradFill>
          <a:gsLst>
            <a:gs pos="0">
              <a:schemeClr val="accent2"/>
            </a:gs>
            <a:gs pos="100000">
              <a:schemeClr val="accent6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think-cell Slide" r:id="rId5" imgW="327" imgH="327" progId="TCLayout.ActiveDocument.1">
                  <p:embed/>
                </p:oleObj>
              </mc:Choice>
              <mc:Fallback>
                <p:oleObj name="think-cell Slide" r:id="rId5" imgW="327" imgH="32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SG" sz="700" dirty="0">
                <a:solidFill>
                  <a:schemeClr val="bg1"/>
                </a:solidFill>
                <a:latin typeface="+mn-lt"/>
                <a:ea typeface="+mn-ea"/>
                <a:cs typeface="+mn-cs"/>
                <a:sym typeface="+mn-lt"/>
              </a:rPr>
              <a:t>Copyright © 2020 by Boston Consulting Group. All rights reserved.</a:t>
            </a:r>
            <a:endParaRPr lang="en-US" sz="700" dirty="0">
              <a:solidFill>
                <a:schemeClr val="bg1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8" name="FooterSimple" hidden="1"/>
          <p:cNvSpPr txBox="1"/>
          <p:nvPr userDrawn="1">
            <p:custDataLst>
              <p:tags r:id="rId3"/>
            </p:custDataLst>
          </p:nvPr>
        </p:nvSpPr>
        <p:spPr>
          <a:xfrm rot="16200000">
            <a:off x="10561320" y="5117885"/>
            <a:ext cx="2743200" cy="9695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700">
                <a:solidFill>
                  <a:schemeClr val="bg1"/>
                </a:solidFill>
                <a:latin typeface="+mn-lt"/>
                <a:ea typeface="+mn-ea"/>
                <a:cs typeface="+mn-cs"/>
                <a:sym typeface="+mn-lt"/>
              </a:rPr>
              <a:t>200331_IMDA MPA_Maritime Digitalisation Playbook_vfinal.pptx</a:t>
            </a:r>
            <a:endParaRPr lang="en-US" sz="700" dirty="0">
              <a:solidFill>
                <a:schemeClr val="bg1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11806004" y="6438986"/>
            <a:ext cx="141064" cy="153888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rgbClr val="FFFFFF"/>
                </a:solidFill>
                <a:latin typeface="+mn-lt"/>
                <a:ea typeface="+mn-ea"/>
                <a:cs typeface="+mn-cs"/>
                <a:sym typeface="+mn-lt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rgbClr val="FFFFFF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pic>
        <p:nvPicPr>
          <p:cNvPr id="10" name="Picture 33" descr="Image result for mpa singapore logo">
            <a:extLst>
              <a:ext uri="{FF2B5EF4-FFF2-40B4-BE49-F238E27FC236}">
                <a16:creationId xmlns:a16="http://schemas.microsoft.com/office/drawing/2014/main" id="{F70676B5-C071-439B-AAFD-A7590FEB33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3519" y="6339436"/>
            <a:ext cx="339410" cy="35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77678C0-772B-49A0-A214-52F6E63579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183"/>
          <a:stretch/>
        </p:blipFill>
        <p:spPr>
          <a:xfrm>
            <a:off x="11208015" y="6432274"/>
            <a:ext cx="422910" cy="167312"/>
          </a:xfrm>
          <a:prstGeom prst="rect">
            <a:avLst/>
          </a:prstGeom>
        </p:spPr>
      </p:pic>
      <p:pic>
        <p:nvPicPr>
          <p:cNvPr id="17" name="Picture 45" descr="Image result for ssa company logo">
            <a:extLst>
              <a:ext uri="{FF2B5EF4-FFF2-40B4-BE49-F238E27FC236}">
                <a16:creationId xmlns:a16="http://schemas.microsoft.com/office/drawing/2014/main" id="{F66297A7-AB6D-4821-8BB6-0089329C427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9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1" t="34400" r="8796" b="34400"/>
          <a:stretch/>
        </p:blipFill>
        <p:spPr bwMode="auto">
          <a:xfrm>
            <a:off x="10411627" y="6429458"/>
            <a:ext cx="717689" cy="17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7" descr="Image result for infocomm media development authority logo">
            <a:extLst>
              <a:ext uri="{FF2B5EF4-FFF2-40B4-BE49-F238E27FC236}">
                <a16:creationId xmlns:a16="http://schemas.microsoft.com/office/drawing/2014/main" id="{4D560AEB-CD8E-4DB2-AD62-3828063F42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7131" y="6429458"/>
            <a:ext cx="689683" cy="17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549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think-cell Slide" r:id="rId5" imgW="327" imgH="327" progId="TCLayout.ActiveDocument.1">
                  <p:embed/>
                </p:oleObj>
              </mc:Choice>
              <mc:Fallback>
                <p:oleObj name="think-cell Slide" r:id="rId5" imgW="327" imgH="32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SG" sz="7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Copyright © 2020 by Boston Consulting Group. All rights reserved.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6" name="FooterSimple" hidden="1"/>
          <p:cNvSpPr txBox="1"/>
          <p:nvPr userDrawn="1">
            <p:custDataLst>
              <p:tags r:id="rId3"/>
            </p:custDataLst>
          </p:nvPr>
        </p:nvSpPr>
        <p:spPr>
          <a:xfrm rot="16200000">
            <a:off x="10561320" y="5117885"/>
            <a:ext cx="2743200" cy="9695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7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200331_IMDA MPA_Maritime Digitalisation Playbook_vfinal.pptx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pic>
        <p:nvPicPr>
          <p:cNvPr id="9" name="Picture 33" descr="Image result for mpa singapore logo">
            <a:extLst>
              <a:ext uri="{FF2B5EF4-FFF2-40B4-BE49-F238E27FC236}">
                <a16:creationId xmlns:a16="http://schemas.microsoft.com/office/drawing/2014/main" id="{4291CB71-9532-434C-BBAD-DE57C9C50F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3519" y="6339436"/>
            <a:ext cx="339410" cy="35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B6557D4-B531-40C0-966B-32B91BA803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183"/>
          <a:stretch/>
        </p:blipFill>
        <p:spPr>
          <a:xfrm>
            <a:off x="11208015" y="6432274"/>
            <a:ext cx="422910" cy="167312"/>
          </a:xfrm>
          <a:prstGeom prst="rect">
            <a:avLst/>
          </a:prstGeom>
        </p:spPr>
      </p:pic>
      <p:pic>
        <p:nvPicPr>
          <p:cNvPr id="15" name="Picture 47" descr="Image result for infocomm media development authority logo">
            <a:extLst>
              <a:ext uri="{FF2B5EF4-FFF2-40B4-BE49-F238E27FC236}">
                <a16:creationId xmlns:a16="http://schemas.microsoft.com/office/drawing/2014/main" id="{4F47E079-B02C-47F4-ADA8-0B3F0ED2D99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3129" y="6428642"/>
            <a:ext cx="689683" cy="17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5" descr="Image result for ssa company logo">
            <a:extLst>
              <a:ext uri="{FF2B5EF4-FFF2-40B4-BE49-F238E27FC236}">
                <a16:creationId xmlns:a16="http://schemas.microsoft.com/office/drawing/2014/main" id="{8DCB13BE-A429-4FC1-A1BC-480EF485BCC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1" t="34400" r="8796" b="34400"/>
          <a:stretch/>
        </p:blipFill>
        <p:spPr bwMode="auto">
          <a:xfrm>
            <a:off x="10425630" y="6429458"/>
            <a:ext cx="717689" cy="17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83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Special gray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think-cell Slide" r:id="rId6" imgW="327" imgH="327" progId="TCLayout.ActiveDocument.1">
                  <p:embed/>
                </p:oleObj>
              </mc:Choice>
              <mc:Fallback>
                <p:oleObj name="think-cell Slide" r:id="rId6" imgW="327" imgH="327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/>
            <a:endParaRPr lang="en-US" sz="2400" b="0" i="0" baseline="0" dirty="0">
              <a:solidFill>
                <a:srgbClr val="FFFFFF"/>
              </a:solidFill>
              <a:latin typeface="Univers LT Std 55" panose="020B0603020202020204" pitchFamily="34" charset="0"/>
              <a:ea typeface="+mj-ea"/>
              <a:cs typeface="+mj-cs"/>
              <a:sym typeface="Univers LT Std 55" panose="020B0603020202020204" pitchFamily="34" charset="0"/>
            </a:endParaRPr>
          </a:p>
        </p:txBody>
      </p:sp>
      <p:sp>
        <p:nvSpPr>
          <p:cNvPr id="1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SG" sz="700" dirty="0">
                <a:solidFill>
                  <a:schemeClr val="bg1"/>
                </a:solidFill>
                <a:latin typeface="+mn-lt"/>
                <a:ea typeface="+mn-ea"/>
                <a:cs typeface="+mn-cs"/>
                <a:sym typeface="+mn-lt"/>
              </a:rPr>
              <a:t>Copyright © 2020 by Boston Consulting Group. All rights reserved.</a:t>
            </a:r>
            <a:endParaRPr lang="en-US" sz="700" dirty="0">
              <a:solidFill>
                <a:schemeClr val="bg1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10933200" cy="3323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FooterSimple" hidden="1"/>
          <p:cNvSpPr txBox="1"/>
          <p:nvPr userDrawn="1">
            <p:custDataLst>
              <p:tags r:id="rId4"/>
            </p:custDataLst>
          </p:nvPr>
        </p:nvSpPr>
        <p:spPr>
          <a:xfrm rot="16200000">
            <a:off x="10561320" y="5117885"/>
            <a:ext cx="2743200" cy="9695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700">
                <a:solidFill>
                  <a:schemeClr val="bg1"/>
                </a:solidFill>
                <a:latin typeface="+mn-lt"/>
                <a:ea typeface="+mn-ea"/>
                <a:cs typeface="+mn-cs"/>
                <a:sym typeface="+mn-lt"/>
              </a:rPr>
              <a:t>200331_IMDA MPA_Maritime Digitalisation Playbook_vfinal.pptx</a:t>
            </a:r>
            <a:endParaRPr lang="en-US" sz="700" dirty="0">
              <a:solidFill>
                <a:schemeClr val="bg1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11806004" y="6438986"/>
            <a:ext cx="141064" cy="153888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rgbClr val="FFFFFF"/>
                </a:solidFill>
                <a:latin typeface="+mn-lt"/>
                <a:ea typeface="+mn-ea"/>
                <a:cs typeface="+mn-cs"/>
                <a:sym typeface="+mn-lt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rgbClr val="FFFFFF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pic>
        <p:nvPicPr>
          <p:cNvPr id="17" name="Picture 33" descr="Image result for mpa singapore logo">
            <a:extLst>
              <a:ext uri="{FF2B5EF4-FFF2-40B4-BE49-F238E27FC236}">
                <a16:creationId xmlns:a16="http://schemas.microsoft.com/office/drawing/2014/main" id="{0A68D5A4-7D63-4D10-93FD-B11DCDBC2D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3519" y="6339436"/>
            <a:ext cx="339410" cy="35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47AD531-7711-41BC-8D13-2EC8774C388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183"/>
          <a:stretch/>
        </p:blipFill>
        <p:spPr>
          <a:xfrm>
            <a:off x="11208015" y="6432274"/>
            <a:ext cx="422910" cy="167312"/>
          </a:xfrm>
          <a:prstGeom prst="rect">
            <a:avLst/>
          </a:prstGeom>
        </p:spPr>
      </p:pic>
      <p:pic>
        <p:nvPicPr>
          <p:cNvPr id="19" name="Picture 45" descr="Image result for ssa company logo">
            <a:extLst>
              <a:ext uri="{FF2B5EF4-FFF2-40B4-BE49-F238E27FC236}">
                <a16:creationId xmlns:a16="http://schemas.microsoft.com/office/drawing/2014/main" id="{A9F2A3B8-2C32-444D-815F-97DC1810C58C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1" t="34400" r="8796" b="34400"/>
          <a:stretch/>
        </p:blipFill>
        <p:spPr bwMode="auto">
          <a:xfrm>
            <a:off x="10411627" y="6429458"/>
            <a:ext cx="717689" cy="17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7" descr="Image result for infocomm media development authority logo">
            <a:extLst>
              <a:ext uri="{FF2B5EF4-FFF2-40B4-BE49-F238E27FC236}">
                <a16:creationId xmlns:a16="http://schemas.microsoft.com/office/drawing/2014/main" id="{3549F9D1-DD62-4CD5-A512-38C2D5CDE8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7131" y="6429458"/>
            <a:ext cx="689683" cy="17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934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14" imgW="270" imgH="270" progId="TCLayout.ActiveDocument.1">
                  <p:embed/>
                </p:oleObj>
              </mc:Choice>
              <mc:Fallback>
                <p:oleObj name="think-cell Slide" r:id="rId1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/>
            <a:endParaRPr lang="en-US" sz="2400" b="0" i="0" baseline="0" dirty="0">
              <a:solidFill>
                <a:srgbClr val="FFFFFF"/>
              </a:solidFill>
              <a:latin typeface="Univers LT Std 55" panose="020B0603020202020204" pitchFamily="34" charset="0"/>
              <a:ea typeface="+mj-ea"/>
              <a:cs typeface="+mj-cs"/>
              <a:sym typeface="Univers LT Std 55" panose="020B0603020202020204" pitchFamily="34" charset="0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30000" y="622800"/>
            <a:ext cx="10933350" cy="3323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30000" y="1825625"/>
            <a:ext cx="1093335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Level six</a:t>
            </a:r>
          </a:p>
          <a:p>
            <a:pPr lvl="6"/>
            <a:r>
              <a:rPr lang="en-US" dirty="0"/>
              <a:t>Level seven</a:t>
            </a:r>
          </a:p>
          <a:p>
            <a:pPr lvl="7"/>
            <a:r>
              <a:rPr lang="en-US" dirty="0"/>
              <a:t>Level eight</a:t>
            </a:r>
          </a:p>
          <a:p>
            <a:pPr lvl="8"/>
            <a:r>
              <a:rPr lang="en-US" dirty="0"/>
              <a:t>Level nine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11806004" y="6438986"/>
            <a:ext cx="141064" cy="153888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86958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2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​"/>
        <a:defRPr lang="en-US" sz="120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284400" indent="-1728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Clr>
          <a:schemeClr val="tx2"/>
        </a:buClr>
        <a:buFont typeface="Arial" panose="020B0604020202020204" pitchFamily="34" charset="0"/>
        <a:buChar char="•"/>
        <a:defRPr lang="en-US" sz="120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511200" indent="-1656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Clr>
          <a:schemeClr val="tx2"/>
        </a:buClr>
        <a:buFont typeface="Trebuchet MS" panose="020B0603020202020204" pitchFamily="34" charset="0"/>
        <a:buChar char="–"/>
        <a:defRPr lang="en-US" sz="120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0" indent="0" algn="l" defTabSz="914400" rtl="0" eaLnBrk="1" latinLnBrk="0" hangingPunct="1">
        <a:lnSpc>
          <a:spcPct val="110000"/>
        </a:lnSpc>
        <a:spcBef>
          <a:spcPts val="300"/>
        </a:spcBef>
        <a:spcAft>
          <a:spcPts val="300"/>
        </a:spcAft>
        <a:buClr>
          <a:schemeClr val="tx2"/>
        </a:buClr>
        <a:buFont typeface="Arial" panose="020B0604020202020204" pitchFamily="34" charset="0"/>
        <a:buChar char="​"/>
        <a:defRPr lang="en-US" sz="1600" kern="1200">
          <a:solidFill>
            <a:schemeClr val="tx2"/>
          </a:solidFill>
          <a:latin typeface="+mn-lt"/>
          <a:ea typeface="+mn-ea"/>
          <a:cs typeface="+mn-cs"/>
          <a:sym typeface="+mn-lt"/>
        </a:defRPr>
      </a:lvl4pPr>
      <a:lvl5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Tx/>
        <a:buFont typeface="Arial" panose="020B0604020202020204" pitchFamily="34" charset="0"/>
        <a:buChar char="​"/>
        <a:defRPr lang="en-US" sz="1600" b="1" kern="120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5pPr>
      <a:lvl6pPr marL="269875" indent="-1524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lang="en-US" sz="1600" kern="120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6pPr>
      <a:lvl7pPr marL="0" indent="0" algn="l" defTabSz="914400" rtl="0" eaLnBrk="1" latinLnBrk="0" hangingPunct="1">
        <a:lnSpc>
          <a:spcPct val="90000"/>
        </a:lnSpc>
        <a:spcBef>
          <a:spcPts val="900"/>
        </a:spcBef>
        <a:spcAft>
          <a:spcPts val="900"/>
        </a:spcAft>
        <a:buFont typeface="Arial" panose="020B0604020202020204" pitchFamily="34" charset="0"/>
        <a:buChar char="​"/>
        <a:defRPr lang="en-US" sz="4400" kern="1200" baseline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7pPr>
      <a:lvl8pPr marL="0" indent="0" algn="l" defTabSz="914400" rtl="0" eaLnBrk="1" latinLnBrk="0" hangingPunct="1">
        <a:lnSpc>
          <a:spcPct val="90000"/>
        </a:lnSpc>
        <a:spcBef>
          <a:spcPts val="900"/>
        </a:spcBef>
        <a:spcAft>
          <a:spcPts val="0"/>
        </a:spcAft>
        <a:buFont typeface="Arial" panose="020B0604020202020204" pitchFamily="34" charset="0"/>
        <a:buChar char="​"/>
        <a:defRPr lang="en-US" sz="5400" kern="1200" baseline="0" smtClean="0">
          <a:solidFill>
            <a:schemeClr val="tx2"/>
          </a:solidFill>
          <a:latin typeface="+mn-lt"/>
          <a:ea typeface="+mn-ea"/>
          <a:cs typeface="+mn-cs"/>
          <a:sym typeface="+mn-lt"/>
        </a:defRPr>
      </a:lvl8pPr>
      <a:lvl9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Font typeface="Arial" panose="020B0604020202020204" pitchFamily="34" charset="0"/>
        <a:buChar char="​"/>
        <a:defRPr lang="en-US" sz="2400" kern="1200" baseline="0" dirty="0">
          <a:solidFill>
            <a:schemeClr val="tx2"/>
          </a:solidFill>
          <a:latin typeface="+mn-lt"/>
          <a:ea typeface="+mn-ea"/>
          <a:cs typeface="+mn-cs"/>
          <a:sym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11">
          <p15:clr>
            <a:srgbClr val="F26B43"/>
          </p15:clr>
        </p15:guide>
        <p15:guide id="2" pos="396">
          <p15:clr>
            <a:srgbClr val="F26B43"/>
          </p15:clr>
        </p15:guide>
        <p15:guide id="3" pos="7284">
          <p15:clr>
            <a:srgbClr val="F26B43"/>
          </p15:clr>
        </p15:guide>
        <p15:guide id="4" orient="horz" pos="38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7" Type="http://schemas.openxmlformats.org/officeDocument/2006/relationships/image" Target="../media/image11.emf"/><Relationship Id="rId2" Type="http://schemas.openxmlformats.org/officeDocument/2006/relationships/tags" Target="../tags/tag2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tags" Target="../tags/tag71.xml"/><Relationship Id="rId18" Type="http://schemas.openxmlformats.org/officeDocument/2006/relationships/tags" Target="../tags/tag76.xml"/><Relationship Id="rId26" Type="http://schemas.openxmlformats.org/officeDocument/2006/relationships/tags" Target="../tags/tag84.xml"/><Relationship Id="rId39" Type="http://schemas.openxmlformats.org/officeDocument/2006/relationships/tags" Target="../tags/tag97.xml"/><Relationship Id="rId21" Type="http://schemas.openxmlformats.org/officeDocument/2006/relationships/tags" Target="../tags/tag79.xml"/><Relationship Id="rId34" Type="http://schemas.openxmlformats.org/officeDocument/2006/relationships/tags" Target="../tags/tag92.xml"/><Relationship Id="rId42" Type="http://schemas.openxmlformats.org/officeDocument/2006/relationships/tags" Target="../tags/tag100.xml"/><Relationship Id="rId47" Type="http://schemas.openxmlformats.org/officeDocument/2006/relationships/notesSlide" Target="../notesSlides/notesSlide10.xml"/><Relationship Id="rId7" Type="http://schemas.openxmlformats.org/officeDocument/2006/relationships/tags" Target="../tags/tag65.xml"/><Relationship Id="rId2" Type="http://schemas.openxmlformats.org/officeDocument/2006/relationships/tags" Target="../tags/tag60.xml"/><Relationship Id="rId16" Type="http://schemas.openxmlformats.org/officeDocument/2006/relationships/tags" Target="../tags/tag74.xml"/><Relationship Id="rId29" Type="http://schemas.openxmlformats.org/officeDocument/2006/relationships/tags" Target="../tags/tag87.xml"/><Relationship Id="rId11" Type="http://schemas.openxmlformats.org/officeDocument/2006/relationships/tags" Target="../tags/tag69.xml"/><Relationship Id="rId24" Type="http://schemas.openxmlformats.org/officeDocument/2006/relationships/tags" Target="../tags/tag82.xml"/><Relationship Id="rId32" Type="http://schemas.openxmlformats.org/officeDocument/2006/relationships/tags" Target="../tags/tag90.xml"/><Relationship Id="rId37" Type="http://schemas.openxmlformats.org/officeDocument/2006/relationships/tags" Target="../tags/tag95.xml"/><Relationship Id="rId40" Type="http://schemas.openxmlformats.org/officeDocument/2006/relationships/tags" Target="../tags/tag98.xml"/><Relationship Id="rId45" Type="http://schemas.openxmlformats.org/officeDocument/2006/relationships/tags" Target="../tags/tag103.xml"/><Relationship Id="rId5" Type="http://schemas.openxmlformats.org/officeDocument/2006/relationships/tags" Target="../tags/tag63.xml"/><Relationship Id="rId15" Type="http://schemas.openxmlformats.org/officeDocument/2006/relationships/tags" Target="../tags/tag73.xml"/><Relationship Id="rId23" Type="http://schemas.openxmlformats.org/officeDocument/2006/relationships/tags" Target="../tags/tag81.xml"/><Relationship Id="rId28" Type="http://schemas.openxmlformats.org/officeDocument/2006/relationships/tags" Target="../tags/tag86.xml"/><Relationship Id="rId36" Type="http://schemas.openxmlformats.org/officeDocument/2006/relationships/tags" Target="../tags/tag94.xml"/><Relationship Id="rId49" Type="http://schemas.openxmlformats.org/officeDocument/2006/relationships/image" Target="../media/image12.emf"/><Relationship Id="rId10" Type="http://schemas.openxmlformats.org/officeDocument/2006/relationships/tags" Target="../tags/tag68.xml"/><Relationship Id="rId19" Type="http://schemas.openxmlformats.org/officeDocument/2006/relationships/tags" Target="../tags/tag77.xml"/><Relationship Id="rId31" Type="http://schemas.openxmlformats.org/officeDocument/2006/relationships/tags" Target="../tags/tag89.xml"/><Relationship Id="rId44" Type="http://schemas.openxmlformats.org/officeDocument/2006/relationships/tags" Target="../tags/tag102.xml"/><Relationship Id="rId4" Type="http://schemas.openxmlformats.org/officeDocument/2006/relationships/tags" Target="../tags/tag62.xml"/><Relationship Id="rId9" Type="http://schemas.openxmlformats.org/officeDocument/2006/relationships/tags" Target="../tags/tag67.xml"/><Relationship Id="rId14" Type="http://schemas.openxmlformats.org/officeDocument/2006/relationships/tags" Target="../tags/tag72.xml"/><Relationship Id="rId22" Type="http://schemas.openxmlformats.org/officeDocument/2006/relationships/tags" Target="../tags/tag80.xml"/><Relationship Id="rId27" Type="http://schemas.openxmlformats.org/officeDocument/2006/relationships/tags" Target="../tags/tag85.xml"/><Relationship Id="rId30" Type="http://schemas.openxmlformats.org/officeDocument/2006/relationships/tags" Target="../tags/tag88.xml"/><Relationship Id="rId35" Type="http://schemas.openxmlformats.org/officeDocument/2006/relationships/tags" Target="../tags/tag93.xml"/><Relationship Id="rId43" Type="http://schemas.openxmlformats.org/officeDocument/2006/relationships/tags" Target="../tags/tag101.xml"/><Relationship Id="rId48" Type="http://schemas.openxmlformats.org/officeDocument/2006/relationships/oleObject" Target="../embeddings/oleObject20.bin"/><Relationship Id="rId8" Type="http://schemas.openxmlformats.org/officeDocument/2006/relationships/tags" Target="../tags/tag66.xml"/><Relationship Id="rId3" Type="http://schemas.openxmlformats.org/officeDocument/2006/relationships/tags" Target="../tags/tag61.xml"/><Relationship Id="rId12" Type="http://schemas.openxmlformats.org/officeDocument/2006/relationships/tags" Target="../tags/tag70.xml"/><Relationship Id="rId17" Type="http://schemas.openxmlformats.org/officeDocument/2006/relationships/tags" Target="../tags/tag75.xml"/><Relationship Id="rId25" Type="http://schemas.openxmlformats.org/officeDocument/2006/relationships/tags" Target="../tags/tag83.xml"/><Relationship Id="rId33" Type="http://schemas.openxmlformats.org/officeDocument/2006/relationships/tags" Target="../tags/tag91.xml"/><Relationship Id="rId38" Type="http://schemas.openxmlformats.org/officeDocument/2006/relationships/tags" Target="../tags/tag96.xml"/><Relationship Id="rId46" Type="http://schemas.openxmlformats.org/officeDocument/2006/relationships/slideLayout" Target="../slideLayouts/slideLayout2.xml"/><Relationship Id="rId20" Type="http://schemas.openxmlformats.org/officeDocument/2006/relationships/tags" Target="../tags/tag78.xml"/><Relationship Id="rId41" Type="http://schemas.openxmlformats.org/officeDocument/2006/relationships/tags" Target="../tags/tag99.xml"/><Relationship Id="rId1" Type="http://schemas.openxmlformats.org/officeDocument/2006/relationships/vmlDrawing" Target="../drawings/vmlDrawing20.vml"/><Relationship Id="rId6" Type="http://schemas.openxmlformats.org/officeDocument/2006/relationships/tags" Target="../tags/tag6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13" Type="http://schemas.openxmlformats.org/officeDocument/2006/relationships/tags" Target="../tags/tag115.xml"/><Relationship Id="rId18" Type="http://schemas.openxmlformats.org/officeDocument/2006/relationships/tags" Target="../tags/tag120.xml"/><Relationship Id="rId26" Type="http://schemas.openxmlformats.org/officeDocument/2006/relationships/image" Target="../media/image12.emf"/><Relationship Id="rId3" Type="http://schemas.openxmlformats.org/officeDocument/2006/relationships/tags" Target="../tags/tag105.xml"/><Relationship Id="rId21" Type="http://schemas.openxmlformats.org/officeDocument/2006/relationships/tags" Target="../tags/tag123.xml"/><Relationship Id="rId7" Type="http://schemas.openxmlformats.org/officeDocument/2006/relationships/tags" Target="../tags/tag109.xml"/><Relationship Id="rId12" Type="http://schemas.openxmlformats.org/officeDocument/2006/relationships/tags" Target="../tags/tag114.xml"/><Relationship Id="rId17" Type="http://schemas.openxmlformats.org/officeDocument/2006/relationships/tags" Target="../tags/tag119.xml"/><Relationship Id="rId25" Type="http://schemas.openxmlformats.org/officeDocument/2006/relationships/oleObject" Target="../embeddings/oleObject21.bin"/><Relationship Id="rId2" Type="http://schemas.openxmlformats.org/officeDocument/2006/relationships/tags" Target="../tags/tag104.xml"/><Relationship Id="rId16" Type="http://schemas.openxmlformats.org/officeDocument/2006/relationships/tags" Target="../tags/tag118.xml"/><Relationship Id="rId20" Type="http://schemas.openxmlformats.org/officeDocument/2006/relationships/tags" Target="../tags/tag122.xml"/><Relationship Id="rId1" Type="http://schemas.openxmlformats.org/officeDocument/2006/relationships/vmlDrawing" Target="../drawings/vmlDrawing21.vml"/><Relationship Id="rId6" Type="http://schemas.openxmlformats.org/officeDocument/2006/relationships/tags" Target="../tags/tag108.xml"/><Relationship Id="rId11" Type="http://schemas.openxmlformats.org/officeDocument/2006/relationships/tags" Target="../tags/tag113.xml"/><Relationship Id="rId24" Type="http://schemas.openxmlformats.org/officeDocument/2006/relationships/notesSlide" Target="../notesSlides/notesSlide11.xml"/><Relationship Id="rId5" Type="http://schemas.openxmlformats.org/officeDocument/2006/relationships/tags" Target="../tags/tag107.xml"/><Relationship Id="rId15" Type="http://schemas.openxmlformats.org/officeDocument/2006/relationships/tags" Target="../tags/tag117.xml"/><Relationship Id="rId23" Type="http://schemas.openxmlformats.org/officeDocument/2006/relationships/slideLayout" Target="../slideLayouts/slideLayout2.xml"/><Relationship Id="rId10" Type="http://schemas.openxmlformats.org/officeDocument/2006/relationships/tags" Target="../tags/tag112.xml"/><Relationship Id="rId19" Type="http://schemas.openxmlformats.org/officeDocument/2006/relationships/tags" Target="../tags/tag121.xml"/><Relationship Id="rId4" Type="http://schemas.openxmlformats.org/officeDocument/2006/relationships/tags" Target="../tags/tag106.xml"/><Relationship Id="rId9" Type="http://schemas.openxmlformats.org/officeDocument/2006/relationships/tags" Target="../tags/tag111.xml"/><Relationship Id="rId14" Type="http://schemas.openxmlformats.org/officeDocument/2006/relationships/tags" Target="../tags/tag116.xml"/><Relationship Id="rId22" Type="http://schemas.openxmlformats.org/officeDocument/2006/relationships/tags" Target="../tags/tag124.xml"/><Relationship Id="rId27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26.xml"/><Relationship Id="rId7" Type="http://schemas.openxmlformats.org/officeDocument/2006/relationships/oleObject" Target="../embeddings/oleObject22.bin"/><Relationship Id="rId2" Type="http://schemas.openxmlformats.org/officeDocument/2006/relationships/tags" Target="../tags/tag125.xml"/><Relationship Id="rId1" Type="http://schemas.openxmlformats.org/officeDocument/2006/relationships/vmlDrawing" Target="../drawings/vmlDrawing22.vml"/><Relationship Id="rId6" Type="http://schemas.openxmlformats.org/officeDocument/2006/relationships/notesSlide" Target="../notesSlides/notesSlide1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2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29.xml"/><Relationship Id="rId7" Type="http://schemas.openxmlformats.org/officeDocument/2006/relationships/oleObject" Target="../embeddings/oleObject23.bin"/><Relationship Id="rId2" Type="http://schemas.openxmlformats.org/officeDocument/2006/relationships/tags" Target="../tags/tag128.xml"/><Relationship Id="rId1" Type="http://schemas.openxmlformats.org/officeDocument/2006/relationships/vmlDrawing" Target="../drawings/vmlDrawing23.vml"/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3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30.xml"/><Relationship Id="rId7" Type="http://schemas.openxmlformats.org/officeDocument/2006/relationships/oleObject" Target="../embeddings/oleObject12.bin"/><Relationship Id="rId2" Type="http://schemas.openxmlformats.org/officeDocument/2006/relationships/tags" Target="../tags/tag29.xml"/><Relationship Id="rId1" Type="http://schemas.openxmlformats.org/officeDocument/2006/relationships/vmlDrawing" Target="../drawings/vmlDrawing12.v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33.xml"/><Relationship Id="rId7" Type="http://schemas.openxmlformats.org/officeDocument/2006/relationships/oleObject" Target="../embeddings/oleObject13.bin"/><Relationship Id="rId2" Type="http://schemas.openxmlformats.org/officeDocument/2006/relationships/tags" Target="../tags/tag32.xml"/><Relationship Id="rId1" Type="http://schemas.openxmlformats.org/officeDocument/2006/relationships/vmlDrawing" Target="../drawings/vmlDrawing13.v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36.xml"/><Relationship Id="rId7" Type="http://schemas.openxmlformats.org/officeDocument/2006/relationships/oleObject" Target="../embeddings/oleObject14.bin"/><Relationship Id="rId2" Type="http://schemas.openxmlformats.org/officeDocument/2006/relationships/tags" Target="../tags/tag35.xml"/><Relationship Id="rId1" Type="http://schemas.openxmlformats.org/officeDocument/2006/relationships/vmlDrawing" Target="../drawings/vmlDrawing14.v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39.xml"/><Relationship Id="rId7" Type="http://schemas.openxmlformats.org/officeDocument/2006/relationships/oleObject" Target="../embeddings/oleObject15.bin"/><Relationship Id="rId2" Type="http://schemas.openxmlformats.org/officeDocument/2006/relationships/tags" Target="../tags/tag38.xml"/><Relationship Id="rId1" Type="http://schemas.openxmlformats.org/officeDocument/2006/relationships/vmlDrawing" Target="../drawings/vmlDrawing15.v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tags" Target="../tags/tag42.xml"/><Relationship Id="rId7" Type="http://schemas.openxmlformats.org/officeDocument/2006/relationships/notesSlide" Target="../notesSlides/notesSlide6.xml"/><Relationship Id="rId2" Type="http://schemas.openxmlformats.org/officeDocument/2006/relationships/tags" Target="../tags/tag41.xml"/><Relationship Id="rId1" Type="http://schemas.openxmlformats.org/officeDocument/2006/relationships/vmlDrawing" Target="../drawings/vmlDrawing16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9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46.xml"/><Relationship Id="rId7" Type="http://schemas.openxmlformats.org/officeDocument/2006/relationships/tags" Target="../tags/tag50.xml"/><Relationship Id="rId12" Type="http://schemas.openxmlformats.org/officeDocument/2006/relationships/chart" Target="../charts/chart1.xml"/><Relationship Id="rId2" Type="http://schemas.openxmlformats.org/officeDocument/2006/relationships/tags" Target="../tags/tag45.xml"/><Relationship Id="rId1" Type="http://schemas.openxmlformats.org/officeDocument/2006/relationships/vmlDrawing" Target="../drawings/vmlDrawing17.vml"/><Relationship Id="rId6" Type="http://schemas.openxmlformats.org/officeDocument/2006/relationships/tags" Target="../tags/tag49.xml"/><Relationship Id="rId11" Type="http://schemas.openxmlformats.org/officeDocument/2006/relationships/image" Target="../media/image13.emf"/><Relationship Id="rId5" Type="http://schemas.openxmlformats.org/officeDocument/2006/relationships/tags" Target="../tags/tag48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47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52.xml"/><Relationship Id="rId7" Type="http://schemas.openxmlformats.org/officeDocument/2006/relationships/tags" Target="../tags/tag56.xml"/><Relationship Id="rId12" Type="http://schemas.openxmlformats.org/officeDocument/2006/relationships/chart" Target="../charts/chart2.xml"/><Relationship Id="rId2" Type="http://schemas.openxmlformats.org/officeDocument/2006/relationships/tags" Target="../tags/tag51.xml"/><Relationship Id="rId1" Type="http://schemas.openxmlformats.org/officeDocument/2006/relationships/vmlDrawing" Target="../drawings/vmlDrawing18.vml"/><Relationship Id="rId6" Type="http://schemas.openxmlformats.org/officeDocument/2006/relationships/tags" Target="../tags/tag55.xml"/><Relationship Id="rId11" Type="http://schemas.openxmlformats.org/officeDocument/2006/relationships/image" Target="../media/image13.emf"/><Relationship Id="rId5" Type="http://schemas.openxmlformats.org/officeDocument/2006/relationships/tags" Target="../tags/tag54.xml"/><Relationship Id="rId10" Type="http://schemas.openxmlformats.org/officeDocument/2006/relationships/oleObject" Target="../embeddings/oleObject18.bin"/><Relationship Id="rId4" Type="http://schemas.openxmlformats.org/officeDocument/2006/relationships/tags" Target="../tags/tag53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58.xml"/><Relationship Id="rId7" Type="http://schemas.openxmlformats.org/officeDocument/2006/relationships/oleObject" Target="../embeddings/oleObject19.bin"/><Relationship Id="rId2" Type="http://schemas.openxmlformats.org/officeDocument/2006/relationships/tags" Target="../tags/tag57.xml"/><Relationship Id="rId1" Type="http://schemas.openxmlformats.org/officeDocument/2006/relationships/vmlDrawing" Target="../drawings/vmlDrawing19.v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think-cell Slide" r:id="rId6" imgW="353" imgH="363" progId="TCLayout.ActiveDocument.1">
                  <p:embed/>
                </p:oleObj>
              </mc:Choice>
              <mc:Fallback>
                <p:oleObj name="think-cell Slide" r:id="rId6" imgW="353" imgH="363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65 Bold" panose="020B0800000000000000" pitchFamily="34" charset="0"/>
              <a:ea typeface="+mn-ea"/>
              <a:cs typeface="+mn-cs"/>
              <a:sym typeface="Univers 65 Bold" panose="020B0800000000000000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628650" y="3057525"/>
            <a:ext cx="10704073" cy="1661993"/>
          </a:xfrm>
        </p:spPr>
        <p:txBody>
          <a:bodyPr/>
          <a:lstStyle/>
          <a:p>
            <a:r>
              <a:rPr lang="en-US" sz="6000" dirty="0">
                <a:solidFill>
                  <a:schemeClr val="bg1"/>
                </a:solidFill>
                <a:latin typeface="Univers 65 Bold" pitchFamily="2" charset="0"/>
                <a:sym typeface="+mj-lt"/>
              </a:rPr>
              <a:t>A4) Digital Transformation Proposal Template</a:t>
            </a:r>
            <a:endParaRPr lang="en-US" sz="6000" dirty="0">
              <a:solidFill>
                <a:schemeClr val="bg1"/>
              </a:solidFill>
              <a:latin typeface="Univers 65 Bold" pitchFamily="2" charset="0"/>
            </a:endParaRPr>
          </a:p>
        </p:txBody>
      </p:sp>
      <p:sp>
        <p:nvSpPr>
          <p:cNvPr id="30" name="Title 2"/>
          <p:cNvSpPr txBox="1">
            <a:spLocks/>
          </p:cNvSpPr>
          <p:nvPr/>
        </p:nvSpPr>
        <p:spPr>
          <a:xfrm>
            <a:off x="628650" y="4824756"/>
            <a:ext cx="10934700" cy="8309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9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ct val="100000"/>
              <a:buFontTx/>
              <a:buNone/>
              <a:tabLst/>
              <a:defRPr/>
            </a:pPr>
            <a:r>
              <a:rPr kumimoji="0" lang="en-SG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A template for you to pitch your digitalisation initiatives.</a:t>
            </a:r>
          </a:p>
          <a:p>
            <a:pPr marL="9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ct val="100000"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  <a:p>
            <a:pPr marL="9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ct val="100000"/>
              <a:buFontTx/>
              <a:buNone/>
              <a:tabLst/>
              <a:defRPr/>
            </a:pPr>
            <a:r>
              <a:rPr kumimoji="0" lang="en-SG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The .PPT template can be downloaded here: </a:t>
            </a:r>
            <a:r>
              <a:rPr kumimoji="0" lang="en-SG" sz="18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INSERT LINK HERE</a:t>
            </a:r>
            <a:endParaRPr kumimoji="0" lang="en-SG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628650" y="1360805"/>
            <a:ext cx="1645920" cy="1645920"/>
            <a:chOff x="5273675" y="2606675"/>
            <a:chExt cx="1644650" cy="1644650"/>
          </a:xfrm>
        </p:grpSpPr>
        <p:sp>
          <p:nvSpPr>
            <p:cNvPr id="17" name="AutoShape 3"/>
            <p:cNvSpPr>
              <a:spLocks noChangeAspect="1" noChangeArrowheads="1" noTextEdit="1"/>
            </p:cNvSpPr>
            <p:nvPr/>
          </p:nvSpPr>
          <p:spPr bwMode="auto">
            <a:xfrm>
              <a:off x="5273675" y="2606675"/>
              <a:ext cx="1644650" cy="1644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79C9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5456238" y="2830513"/>
              <a:ext cx="1240759" cy="1243013"/>
            </a:xfrm>
            <a:custGeom>
              <a:avLst/>
              <a:gdLst>
                <a:gd name="connsiteX0" fmla="*/ 611572 w 1240759"/>
                <a:gd name="connsiteY0" fmla="*/ 782637 h 1243013"/>
                <a:gd name="connsiteX1" fmla="*/ 661741 w 1240759"/>
                <a:gd name="connsiteY1" fmla="*/ 803321 h 1243013"/>
                <a:gd name="connsiteX2" fmla="*/ 661741 w 1240759"/>
                <a:gd name="connsiteY2" fmla="*/ 903173 h 1243013"/>
                <a:gd name="connsiteX3" fmla="*/ 561404 w 1240759"/>
                <a:gd name="connsiteY3" fmla="*/ 903173 h 1243013"/>
                <a:gd name="connsiteX4" fmla="*/ 541337 w 1240759"/>
                <a:gd name="connsiteY4" fmla="*/ 853247 h 1243013"/>
                <a:gd name="connsiteX5" fmla="*/ 561404 w 1240759"/>
                <a:gd name="connsiteY5" fmla="*/ 803321 h 1243013"/>
                <a:gd name="connsiteX6" fmla="*/ 611572 w 1240759"/>
                <a:gd name="connsiteY6" fmla="*/ 782637 h 1243013"/>
                <a:gd name="connsiteX7" fmla="*/ 369402 w 1240759"/>
                <a:gd name="connsiteY7" fmla="*/ 690562 h 1243013"/>
                <a:gd name="connsiteX8" fmla="*/ 418137 w 1240759"/>
                <a:gd name="connsiteY8" fmla="*/ 711256 h 1243013"/>
                <a:gd name="connsiteX9" fmla="*/ 418137 w 1240759"/>
                <a:gd name="connsiteY9" fmla="*/ 811156 h 1243013"/>
                <a:gd name="connsiteX10" fmla="*/ 369402 w 1240759"/>
                <a:gd name="connsiteY10" fmla="*/ 831850 h 1243013"/>
                <a:gd name="connsiteX11" fmla="*/ 319234 w 1240759"/>
                <a:gd name="connsiteY11" fmla="*/ 811156 h 1243013"/>
                <a:gd name="connsiteX12" fmla="*/ 298450 w 1240759"/>
                <a:gd name="connsiteY12" fmla="*/ 761206 h 1243013"/>
                <a:gd name="connsiteX13" fmla="*/ 319234 w 1240759"/>
                <a:gd name="connsiteY13" fmla="*/ 711256 h 1243013"/>
                <a:gd name="connsiteX14" fmla="*/ 369402 w 1240759"/>
                <a:gd name="connsiteY14" fmla="*/ 690562 h 1243013"/>
                <a:gd name="connsiteX15" fmla="*/ 767991 w 1240759"/>
                <a:gd name="connsiteY15" fmla="*/ 625475 h 1243013"/>
                <a:gd name="connsiteX16" fmla="*/ 818176 w 1240759"/>
                <a:gd name="connsiteY16" fmla="*/ 646159 h 1243013"/>
                <a:gd name="connsiteX17" fmla="*/ 818176 w 1240759"/>
                <a:gd name="connsiteY17" fmla="*/ 746011 h 1243013"/>
                <a:gd name="connsiteX18" fmla="*/ 718522 w 1240759"/>
                <a:gd name="connsiteY18" fmla="*/ 746011 h 1243013"/>
                <a:gd name="connsiteX19" fmla="*/ 718522 w 1240759"/>
                <a:gd name="connsiteY19" fmla="*/ 646159 h 1243013"/>
                <a:gd name="connsiteX20" fmla="*/ 767991 w 1240759"/>
                <a:gd name="connsiteY20" fmla="*/ 625475 h 1243013"/>
                <a:gd name="connsiteX21" fmla="*/ 498405 w 1240759"/>
                <a:gd name="connsiteY21" fmla="*/ 282575 h 1243013"/>
                <a:gd name="connsiteX22" fmla="*/ 548147 w 1240759"/>
                <a:gd name="connsiteY22" fmla="*/ 302642 h 1243013"/>
                <a:gd name="connsiteX23" fmla="*/ 548147 w 1240759"/>
                <a:gd name="connsiteY23" fmla="*/ 402979 h 1243013"/>
                <a:gd name="connsiteX24" fmla="*/ 447943 w 1240759"/>
                <a:gd name="connsiteY24" fmla="*/ 402979 h 1243013"/>
                <a:gd name="connsiteX25" fmla="*/ 427037 w 1240759"/>
                <a:gd name="connsiteY25" fmla="*/ 352811 h 1243013"/>
                <a:gd name="connsiteX26" fmla="*/ 447943 w 1240759"/>
                <a:gd name="connsiteY26" fmla="*/ 302642 h 1243013"/>
                <a:gd name="connsiteX27" fmla="*/ 498405 w 1240759"/>
                <a:gd name="connsiteY27" fmla="*/ 282575 h 1243013"/>
                <a:gd name="connsiteX28" fmla="*/ 1093876 w 1240759"/>
                <a:gd name="connsiteY28" fmla="*/ 221231 h 1243013"/>
                <a:gd name="connsiteX29" fmla="*/ 1143760 w 1240759"/>
                <a:gd name="connsiteY29" fmla="*/ 241987 h 1243013"/>
                <a:gd name="connsiteX30" fmla="*/ 1143760 w 1240759"/>
                <a:gd name="connsiteY30" fmla="*/ 340625 h 1243013"/>
                <a:gd name="connsiteX31" fmla="*/ 1044523 w 1240759"/>
                <a:gd name="connsiteY31" fmla="*/ 340625 h 1243013"/>
                <a:gd name="connsiteX32" fmla="*/ 1044523 w 1240759"/>
                <a:gd name="connsiteY32" fmla="*/ 241987 h 1243013"/>
                <a:gd name="connsiteX33" fmla="*/ 1093876 w 1240759"/>
                <a:gd name="connsiteY33" fmla="*/ 221231 h 1243013"/>
                <a:gd name="connsiteX34" fmla="*/ 556061 w 1240759"/>
                <a:gd name="connsiteY34" fmla="*/ 130175 h 1243013"/>
                <a:gd name="connsiteX35" fmla="*/ 618958 w 1240759"/>
                <a:gd name="connsiteY35" fmla="*/ 133749 h 1243013"/>
                <a:gd name="connsiteX36" fmla="*/ 589654 w 1240759"/>
                <a:gd name="connsiteY36" fmla="*/ 162338 h 1243013"/>
                <a:gd name="connsiteX37" fmla="*/ 556061 w 1240759"/>
                <a:gd name="connsiteY37" fmla="*/ 161623 h 1243013"/>
                <a:gd name="connsiteX38" fmla="*/ 31448 w 1240759"/>
                <a:gd name="connsiteY38" fmla="*/ 686237 h 1243013"/>
                <a:gd name="connsiteX39" fmla="*/ 556061 w 1240759"/>
                <a:gd name="connsiteY39" fmla="*/ 1211565 h 1243013"/>
                <a:gd name="connsiteX40" fmla="*/ 1081390 w 1240759"/>
                <a:gd name="connsiteY40" fmla="*/ 686237 h 1243013"/>
                <a:gd name="connsiteX41" fmla="*/ 1079961 w 1240759"/>
                <a:gd name="connsiteY41" fmla="*/ 650500 h 1243013"/>
                <a:gd name="connsiteX42" fmla="*/ 1109265 w 1240759"/>
                <a:gd name="connsiteY42" fmla="*/ 621911 h 1243013"/>
                <a:gd name="connsiteX43" fmla="*/ 1112838 w 1240759"/>
                <a:gd name="connsiteY43" fmla="*/ 686237 h 1243013"/>
                <a:gd name="connsiteX44" fmla="*/ 556061 w 1240759"/>
                <a:gd name="connsiteY44" fmla="*/ 1243013 h 1243013"/>
                <a:gd name="connsiteX45" fmla="*/ 0 w 1240759"/>
                <a:gd name="connsiteY45" fmla="*/ 686237 h 1243013"/>
                <a:gd name="connsiteX46" fmla="*/ 556061 w 1240759"/>
                <a:gd name="connsiteY46" fmla="*/ 130175 h 1243013"/>
                <a:gd name="connsiteX47" fmla="*/ 1224974 w 1240759"/>
                <a:gd name="connsiteY47" fmla="*/ 0 h 1243013"/>
                <a:gd name="connsiteX48" fmla="*/ 1240710 w 1240759"/>
                <a:gd name="connsiteY48" fmla="*/ 16412 h 1243013"/>
                <a:gd name="connsiteX49" fmla="*/ 1239279 w 1240759"/>
                <a:gd name="connsiteY49" fmla="*/ 548013 h 1243013"/>
                <a:gd name="connsiteX50" fmla="*/ 1212098 w 1240759"/>
                <a:gd name="connsiteY50" fmla="*/ 558717 h 1243013"/>
                <a:gd name="connsiteX51" fmla="*/ 1165604 w 1240759"/>
                <a:gd name="connsiteY51" fmla="*/ 512335 h 1243013"/>
                <a:gd name="connsiteX52" fmla="*/ 1045436 w 1240759"/>
                <a:gd name="connsiteY52" fmla="*/ 632927 h 1243013"/>
                <a:gd name="connsiteX53" fmla="*/ 1048297 w 1240759"/>
                <a:gd name="connsiteY53" fmla="*/ 686444 h 1243013"/>
                <a:gd name="connsiteX54" fmla="*/ 1031845 w 1240759"/>
                <a:gd name="connsiteY54" fmla="*/ 812744 h 1243013"/>
                <a:gd name="connsiteX55" fmla="*/ 912391 w 1240759"/>
                <a:gd name="connsiteY55" fmla="*/ 819166 h 1243013"/>
                <a:gd name="connsiteX56" fmla="*/ 850161 w 1240759"/>
                <a:gd name="connsiteY56" fmla="*/ 756373 h 1243013"/>
                <a:gd name="connsiteX57" fmla="*/ 839432 w 1240759"/>
                <a:gd name="connsiteY57" fmla="*/ 624364 h 1243013"/>
                <a:gd name="connsiteX58" fmla="*/ 694943 w 1240759"/>
                <a:gd name="connsiteY58" fmla="*/ 624364 h 1243013"/>
                <a:gd name="connsiteX59" fmla="*/ 694943 w 1240759"/>
                <a:gd name="connsiteY59" fmla="*/ 768503 h 1243013"/>
                <a:gd name="connsiteX60" fmla="*/ 767188 w 1240759"/>
                <a:gd name="connsiteY60" fmla="*/ 798473 h 1243013"/>
                <a:gd name="connsiteX61" fmla="*/ 827272 w 1240759"/>
                <a:gd name="connsiteY61" fmla="*/ 778493 h 1243013"/>
                <a:gd name="connsiteX62" fmla="*/ 900232 w 1240759"/>
                <a:gd name="connsiteY62" fmla="*/ 851276 h 1243013"/>
                <a:gd name="connsiteX63" fmla="*/ 1022547 w 1240759"/>
                <a:gd name="connsiteY63" fmla="*/ 844140 h 1243013"/>
                <a:gd name="connsiteX64" fmla="*/ 959601 w 1240759"/>
                <a:gd name="connsiteY64" fmla="*/ 968300 h 1243013"/>
                <a:gd name="connsiteX65" fmla="*/ 756458 w 1240759"/>
                <a:gd name="connsiteY65" fmla="*/ 975435 h 1243013"/>
                <a:gd name="connsiteX66" fmla="*/ 692797 w 1240759"/>
                <a:gd name="connsiteY66" fmla="*/ 912642 h 1243013"/>
                <a:gd name="connsiteX67" fmla="*/ 682783 w 1240759"/>
                <a:gd name="connsiteY67" fmla="*/ 780634 h 1243013"/>
                <a:gd name="connsiteX68" fmla="*/ 538295 w 1240759"/>
                <a:gd name="connsiteY68" fmla="*/ 780634 h 1243013"/>
                <a:gd name="connsiteX69" fmla="*/ 508968 w 1240759"/>
                <a:gd name="connsiteY69" fmla="*/ 852703 h 1243013"/>
                <a:gd name="connsiteX70" fmla="*/ 538295 w 1240759"/>
                <a:gd name="connsiteY70" fmla="*/ 924773 h 1243013"/>
                <a:gd name="connsiteX71" fmla="*/ 610539 w 1240759"/>
                <a:gd name="connsiteY71" fmla="*/ 954742 h 1243013"/>
                <a:gd name="connsiteX72" fmla="*/ 670623 w 1240759"/>
                <a:gd name="connsiteY72" fmla="*/ 934762 h 1243013"/>
                <a:gd name="connsiteX73" fmla="*/ 743583 w 1240759"/>
                <a:gd name="connsiteY73" fmla="*/ 1007545 h 1243013"/>
                <a:gd name="connsiteX74" fmla="*/ 934565 w 1240759"/>
                <a:gd name="connsiteY74" fmla="*/ 1000410 h 1243013"/>
                <a:gd name="connsiteX75" fmla="*/ 554746 w 1240759"/>
                <a:gd name="connsiteY75" fmla="*/ 1179513 h 1243013"/>
                <a:gd name="connsiteX76" fmla="*/ 116989 w 1240759"/>
                <a:gd name="connsiteY76" fmla="*/ 913356 h 1243013"/>
                <a:gd name="connsiteX77" fmla="*/ 194240 w 1240759"/>
                <a:gd name="connsiteY77" fmla="*/ 836291 h 1243013"/>
                <a:gd name="connsiteX78" fmla="*/ 173497 w 1240759"/>
                <a:gd name="connsiteY78" fmla="*/ 699288 h 1243013"/>
                <a:gd name="connsiteX79" fmla="*/ 438154 w 1240759"/>
                <a:gd name="connsiteY79" fmla="*/ 435271 h 1243013"/>
                <a:gd name="connsiteX80" fmla="*/ 497523 w 1240759"/>
                <a:gd name="connsiteY80" fmla="*/ 455251 h 1243013"/>
                <a:gd name="connsiteX81" fmla="*/ 569768 w 1240759"/>
                <a:gd name="connsiteY81" fmla="*/ 425281 h 1243013"/>
                <a:gd name="connsiteX82" fmla="*/ 569768 w 1240759"/>
                <a:gd name="connsiteY82" fmla="*/ 281142 h 1243013"/>
                <a:gd name="connsiteX83" fmla="*/ 425994 w 1240759"/>
                <a:gd name="connsiteY83" fmla="*/ 281142 h 1243013"/>
                <a:gd name="connsiteX84" fmla="*/ 395952 w 1240759"/>
                <a:gd name="connsiteY84" fmla="*/ 353212 h 1243013"/>
                <a:gd name="connsiteX85" fmla="*/ 415265 w 1240759"/>
                <a:gd name="connsiteY85" fmla="*/ 413151 h 1243013"/>
                <a:gd name="connsiteX86" fmla="*/ 140594 w 1240759"/>
                <a:gd name="connsiteY86" fmla="*/ 687871 h 1243013"/>
                <a:gd name="connsiteX87" fmla="*/ 160622 w 1240759"/>
                <a:gd name="connsiteY87" fmla="*/ 825588 h 1243013"/>
                <a:gd name="connsiteX88" fmla="*/ 102683 w 1240759"/>
                <a:gd name="connsiteY88" fmla="*/ 883386 h 1243013"/>
                <a:gd name="connsiteX89" fmla="*/ 61912 w 1240759"/>
                <a:gd name="connsiteY89" fmla="*/ 686444 h 1243013"/>
                <a:gd name="connsiteX90" fmla="*/ 554746 w 1240759"/>
                <a:gd name="connsiteY90" fmla="*/ 194088 h 1243013"/>
                <a:gd name="connsiteX91" fmla="*/ 606963 w 1240759"/>
                <a:gd name="connsiteY91" fmla="*/ 196229 h 1243013"/>
                <a:gd name="connsiteX92" fmla="*/ 727847 w 1240759"/>
                <a:gd name="connsiteY92" fmla="*/ 75637 h 1243013"/>
                <a:gd name="connsiteX93" fmla="*/ 682068 w 1240759"/>
                <a:gd name="connsiteY93" fmla="*/ 29256 h 1243013"/>
                <a:gd name="connsiteX94" fmla="*/ 692797 w 1240759"/>
                <a:gd name="connsiteY94" fmla="*/ 2141 h 1243013"/>
                <a:gd name="connsiteX95" fmla="*/ 1106235 w 1240759"/>
                <a:gd name="connsiteY95" fmla="*/ 713 h 1243013"/>
                <a:gd name="connsiteX96" fmla="*/ 428140 w 1240759"/>
                <a:gd name="connsiteY96" fmla="*/ 679308 h 1243013"/>
                <a:gd name="connsiteX97" fmla="*/ 368056 w 1240759"/>
                <a:gd name="connsiteY97" fmla="*/ 659329 h 1243013"/>
                <a:gd name="connsiteX98" fmla="*/ 295812 w 1240759"/>
                <a:gd name="connsiteY98" fmla="*/ 689298 h 1243013"/>
                <a:gd name="connsiteX99" fmla="*/ 265769 w 1240759"/>
                <a:gd name="connsiteY99" fmla="*/ 761368 h 1243013"/>
                <a:gd name="connsiteX100" fmla="*/ 295812 w 1240759"/>
                <a:gd name="connsiteY100" fmla="*/ 833437 h 1243013"/>
                <a:gd name="connsiteX101" fmla="*/ 368056 w 1240759"/>
                <a:gd name="connsiteY101" fmla="*/ 863407 h 1243013"/>
                <a:gd name="connsiteX102" fmla="*/ 440300 w 1240759"/>
                <a:gd name="connsiteY102" fmla="*/ 833437 h 1243013"/>
                <a:gd name="connsiteX103" fmla="*/ 450314 w 1240759"/>
                <a:gd name="connsiteY103" fmla="*/ 701429 h 1243013"/>
                <a:gd name="connsiteX104" fmla="*/ 702096 w 1240759"/>
                <a:gd name="connsiteY104" fmla="*/ 449542 h 1243013"/>
                <a:gd name="connsiteX105" fmla="*/ 968899 w 1240759"/>
                <a:gd name="connsiteY105" fmla="*/ 449542 h 1243013"/>
                <a:gd name="connsiteX106" fmla="*/ 1039713 w 1240759"/>
                <a:gd name="connsiteY106" fmla="*/ 378900 h 1243013"/>
                <a:gd name="connsiteX107" fmla="*/ 1092645 w 1240759"/>
                <a:gd name="connsiteY107" fmla="*/ 393171 h 1243013"/>
                <a:gd name="connsiteX108" fmla="*/ 1164889 w 1240759"/>
                <a:gd name="connsiteY108" fmla="*/ 363202 h 1243013"/>
                <a:gd name="connsiteX109" fmla="*/ 1164889 w 1240759"/>
                <a:gd name="connsiteY109" fmla="*/ 219063 h 1243013"/>
                <a:gd name="connsiteX110" fmla="*/ 1020401 w 1240759"/>
                <a:gd name="connsiteY110" fmla="*/ 219063 h 1243013"/>
                <a:gd name="connsiteX111" fmla="*/ 1016108 w 1240759"/>
                <a:gd name="connsiteY111" fmla="*/ 358207 h 1243013"/>
                <a:gd name="connsiteX112" fmla="*/ 956024 w 1240759"/>
                <a:gd name="connsiteY112" fmla="*/ 418146 h 1243013"/>
                <a:gd name="connsiteX113" fmla="*/ 733569 w 1240759"/>
                <a:gd name="connsiteY113" fmla="*/ 418146 h 1243013"/>
                <a:gd name="connsiteX114" fmla="*/ 1151299 w 1240759"/>
                <a:gd name="connsiteY114" fmla="*/ 713 h 1243013"/>
                <a:gd name="connsiteX115" fmla="*/ 1224974 w 1240759"/>
                <a:gd name="connsiteY115" fmla="*/ 0 h 124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240759" h="1243013">
                  <a:moveTo>
                    <a:pt x="611572" y="782637"/>
                  </a:moveTo>
                  <a:cubicBezTo>
                    <a:pt x="630206" y="782637"/>
                    <a:pt x="648123" y="789769"/>
                    <a:pt x="661741" y="803321"/>
                  </a:cubicBezTo>
                  <a:cubicBezTo>
                    <a:pt x="688975" y="831137"/>
                    <a:pt x="688975" y="875357"/>
                    <a:pt x="661741" y="903173"/>
                  </a:cubicBezTo>
                  <a:cubicBezTo>
                    <a:pt x="634506" y="930275"/>
                    <a:pt x="589355" y="930275"/>
                    <a:pt x="561404" y="903173"/>
                  </a:cubicBezTo>
                  <a:cubicBezTo>
                    <a:pt x="548504" y="889621"/>
                    <a:pt x="541337" y="871791"/>
                    <a:pt x="541337" y="853247"/>
                  </a:cubicBezTo>
                  <a:cubicBezTo>
                    <a:pt x="541337" y="834703"/>
                    <a:pt x="548504" y="816872"/>
                    <a:pt x="561404" y="803321"/>
                  </a:cubicBezTo>
                  <a:cubicBezTo>
                    <a:pt x="575738" y="789769"/>
                    <a:pt x="593655" y="782637"/>
                    <a:pt x="611572" y="782637"/>
                  </a:cubicBezTo>
                  <a:close/>
                  <a:moveTo>
                    <a:pt x="369402" y="690562"/>
                  </a:moveTo>
                  <a:cubicBezTo>
                    <a:pt x="388036" y="690562"/>
                    <a:pt x="405953" y="697698"/>
                    <a:pt x="418137" y="711256"/>
                  </a:cubicBezTo>
                  <a:cubicBezTo>
                    <a:pt x="446088" y="739085"/>
                    <a:pt x="446088" y="783327"/>
                    <a:pt x="418137" y="811156"/>
                  </a:cubicBezTo>
                  <a:cubicBezTo>
                    <a:pt x="405953" y="824001"/>
                    <a:pt x="388036" y="831850"/>
                    <a:pt x="369402" y="831850"/>
                  </a:cubicBezTo>
                  <a:cubicBezTo>
                    <a:pt x="350051" y="831850"/>
                    <a:pt x="332851" y="824001"/>
                    <a:pt x="319234" y="811156"/>
                  </a:cubicBezTo>
                  <a:cubicBezTo>
                    <a:pt x="305617" y="797598"/>
                    <a:pt x="298450" y="779759"/>
                    <a:pt x="298450" y="761206"/>
                  </a:cubicBezTo>
                  <a:cubicBezTo>
                    <a:pt x="298450" y="742653"/>
                    <a:pt x="305617" y="724814"/>
                    <a:pt x="319234" y="711256"/>
                  </a:cubicBezTo>
                  <a:cubicBezTo>
                    <a:pt x="332851" y="697698"/>
                    <a:pt x="350051" y="690562"/>
                    <a:pt x="369402" y="690562"/>
                  </a:cubicBezTo>
                  <a:close/>
                  <a:moveTo>
                    <a:pt x="767991" y="625475"/>
                  </a:moveTo>
                  <a:cubicBezTo>
                    <a:pt x="786631" y="625475"/>
                    <a:pt x="804554" y="632607"/>
                    <a:pt x="818176" y="646159"/>
                  </a:cubicBezTo>
                  <a:cubicBezTo>
                    <a:pt x="846137" y="673975"/>
                    <a:pt x="846137" y="718195"/>
                    <a:pt x="818176" y="746011"/>
                  </a:cubicBezTo>
                  <a:cubicBezTo>
                    <a:pt x="790933" y="773113"/>
                    <a:pt x="745766" y="773113"/>
                    <a:pt x="718522" y="746011"/>
                  </a:cubicBezTo>
                  <a:cubicBezTo>
                    <a:pt x="690562" y="718195"/>
                    <a:pt x="690562" y="673975"/>
                    <a:pt x="718522" y="646159"/>
                  </a:cubicBezTo>
                  <a:cubicBezTo>
                    <a:pt x="732144" y="632607"/>
                    <a:pt x="750067" y="625475"/>
                    <a:pt x="767991" y="625475"/>
                  </a:cubicBezTo>
                  <a:close/>
                  <a:moveTo>
                    <a:pt x="498405" y="282575"/>
                  </a:moveTo>
                  <a:cubicBezTo>
                    <a:pt x="516428" y="282575"/>
                    <a:pt x="534450" y="289025"/>
                    <a:pt x="548147" y="302642"/>
                  </a:cubicBezTo>
                  <a:cubicBezTo>
                    <a:pt x="576262" y="330593"/>
                    <a:pt x="576262" y="375028"/>
                    <a:pt x="548147" y="402979"/>
                  </a:cubicBezTo>
                  <a:cubicBezTo>
                    <a:pt x="520753" y="430213"/>
                    <a:pt x="475337" y="430213"/>
                    <a:pt x="447943" y="402979"/>
                  </a:cubicBezTo>
                  <a:cubicBezTo>
                    <a:pt x="434246" y="389362"/>
                    <a:pt x="427037" y="372161"/>
                    <a:pt x="427037" y="352811"/>
                  </a:cubicBezTo>
                  <a:cubicBezTo>
                    <a:pt x="427037" y="334177"/>
                    <a:pt x="434246" y="316260"/>
                    <a:pt x="447943" y="302642"/>
                  </a:cubicBezTo>
                  <a:cubicBezTo>
                    <a:pt x="461640" y="289025"/>
                    <a:pt x="479662" y="282575"/>
                    <a:pt x="498405" y="282575"/>
                  </a:cubicBezTo>
                  <a:close/>
                  <a:moveTo>
                    <a:pt x="1093876" y="221231"/>
                  </a:moveTo>
                  <a:cubicBezTo>
                    <a:pt x="1111863" y="221231"/>
                    <a:pt x="1129938" y="228150"/>
                    <a:pt x="1143760" y="241987"/>
                  </a:cubicBezTo>
                  <a:cubicBezTo>
                    <a:pt x="1169987" y="268953"/>
                    <a:pt x="1169987" y="313659"/>
                    <a:pt x="1143760" y="340625"/>
                  </a:cubicBezTo>
                  <a:cubicBezTo>
                    <a:pt x="1116116" y="368300"/>
                    <a:pt x="1071459" y="368300"/>
                    <a:pt x="1044523" y="340625"/>
                  </a:cubicBezTo>
                  <a:cubicBezTo>
                    <a:pt x="1017587" y="313659"/>
                    <a:pt x="1017587" y="268953"/>
                    <a:pt x="1044523" y="241987"/>
                  </a:cubicBezTo>
                  <a:cubicBezTo>
                    <a:pt x="1057991" y="228150"/>
                    <a:pt x="1075889" y="221231"/>
                    <a:pt x="1093876" y="221231"/>
                  </a:cubicBezTo>
                  <a:close/>
                  <a:moveTo>
                    <a:pt x="556061" y="130175"/>
                  </a:moveTo>
                  <a:cubicBezTo>
                    <a:pt x="577503" y="130175"/>
                    <a:pt x="598231" y="130890"/>
                    <a:pt x="618958" y="133749"/>
                  </a:cubicBezTo>
                  <a:cubicBezTo>
                    <a:pt x="589654" y="162338"/>
                    <a:pt x="589654" y="162338"/>
                    <a:pt x="589654" y="162338"/>
                  </a:cubicBezTo>
                  <a:cubicBezTo>
                    <a:pt x="578933" y="161623"/>
                    <a:pt x="567497" y="161623"/>
                    <a:pt x="556061" y="161623"/>
                  </a:cubicBezTo>
                  <a:cubicBezTo>
                    <a:pt x="267310" y="161623"/>
                    <a:pt x="31448" y="396770"/>
                    <a:pt x="31448" y="686237"/>
                  </a:cubicBezTo>
                  <a:cubicBezTo>
                    <a:pt x="31448" y="975703"/>
                    <a:pt x="267310" y="1211565"/>
                    <a:pt x="556061" y="1211565"/>
                  </a:cubicBezTo>
                  <a:cubicBezTo>
                    <a:pt x="845528" y="1211565"/>
                    <a:pt x="1081390" y="975703"/>
                    <a:pt x="1081390" y="686237"/>
                  </a:cubicBezTo>
                  <a:cubicBezTo>
                    <a:pt x="1081390" y="674801"/>
                    <a:pt x="1080675" y="662651"/>
                    <a:pt x="1079961" y="650500"/>
                  </a:cubicBezTo>
                  <a:cubicBezTo>
                    <a:pt x="1109265" y="621911"/>
                    <a:pt x="1109265" y="621911"/>
                    <a:pt x="1109265" y="621911"/>
                  </a:cubicBezTo>
                  <a:cubicBezTo>
                    <a:pt x="1111409" y="643353"/>
                    <a:pt x="1112838" y="664795"/>
                    <a:pt x="1112838" y="686237"/>
                  </a:cubicBezTo>
                  <a:cubicBezTo>
                    <a:pt x="1112838" y="993572"/>
                    <a:pt x="862682" y="1243013"/>
                    <a:pt x="556061" y="1243013"/>
                  </a:cubicBezTo>
                  <a:cubicBezTo>
                    <a:pt x="250156" y="1243013"/>
                    <a:pt x="0" y="993572"/>
                    <a:pt x="0" y="686237"/>
                  </a:cubicBezTo>
                  <a:cubicBezTo>
                    <a:pt x="0" y="379617"/>
                    <a:pt x="250156" y="130175"/>
                    <a:pt x="556061" y="130175"/>
                  </a:cubicBezTo>
                  <a:close/>
                  <a:moveTo>
                    <a:pt x="1224974" y="0"/>
                  </a:moveTo>
                  <a:cubicBezTo>
                    <a:pt x="1234272" y="0"/>
                    <a:pt x="1241425" y="7135"/>
                    <a:pt x="1240710" y="16412"/>
                  </a:cubicBezTo>
                  <a:cubicBezTo>
                    <a:pt x="1240710" y="16412"/>
                    <a:pt x="1240710" y="16412"/>
                    <a:pt x="1239279" y="548013"/>
                  </a:cubicBezTo>
                  <a:cubicBezTo>
                    <a:pt x="1238564" y="561571"/>
                    <a:pt x="1222112" y="568707"/>
                    <a:pt x="1212098" y="558717"/>
                  </a:cubicBezTo>
                  <a:cubicBezTo>
                    <a:pt x="1212098" y="558717"/>
                    <a:pt x="1212098" y="558717"/>
                    <a:pt x="1165604" y="512335"/>
                  </a:cubicBezTo>
                  <a:cubicBezTo>
                    <a:pt x="1165604" y="512335"/>
                    <a:pt x="1165604" y="512335"/>
                    <a:pt x="1045436" y="632927"/>
                  </a:cubicBezTo>
                  <a:cubicBezTo>
                    <a:pt x="1046866" y="650766"/>
                    <a:pt x="1048297" y="668605"/>
                    <a:pt x="1048297" y="686444"/>
                  </a:cubicBezTo>
                  <a:cubicBezTo>
                    <a:pt x="1048297" y="729971"/>
                    <a:pt x="1042575" y="772071"/>
                    <a:pt x="1031845" y="812744"/>
                  </a:cubicBezTo>
                  <a:cubicBezTo>
                    <a:pt x="1031845" y="812744"/>
                    <a:pt x="1031845" y="812744"/>
                    <a:pt x="912391" y="819166"/>
                  </a:cubicBezTo>
                  <a:cubicBezTo>
                    <a:pt x="912391" y="819166"/>
                    <a:pt x="912391" y="819166"/>
                    <a:pt x="850161" y="756373"/>
                  </a:cubicBezTo>
                  <a:cubicBezTo>
                    <a:pt x="878773" y="716413"/>
                    <a:pt x="875196" y="660042"/>
                    <a:pt x="839432" y="624364"/>
                  </a:cubicBezTo>
                  <a:cubicBezTo>
                    <a:pt x="800091" y="584405"/>
                    <a:pt x="735000" y="584405"/>
                    <a:pt x="694943" y="624364"/>
                  </a:cubicBezTo>
                  <a:cubicBezTo>
                    <a:pt x="655602" y="664324"/>
                    <a:pt x="655602" y="728544"/>
                    <a:pt x="694943" y="768503"/>
                  </a:cubicBezTo>
                  <a:cubicBezTo>
                    <a:pt x="714256" y="787769"/>
                    <a:pt x="740007" y="798473"/>
                    <a:pt x="767188" y="798473"/>
                  </a:cubicBezTo>
                  <a:cubicBezTo>
                    <a:pt x="789362" y="798473"/>
                    <a:pt x="810105" y="791337"/>
                    <a:pt x="827272" y="778493"/>
                  </a:cubicBezTo>
                  <a:cubicBezTo>
                    <a:pt x="827272" y="778493"/>
                    <a:pt x="827272" y="778493"/>
                    <a:pt x="900232" y="851276"/>
                  </a:cubicBezTo>
                  <a:cubicBezTo>
                    <a:pt x="900232" y="851276"/>
                    <a:pt x="900232" y="851276"/>
                    <a:pt x="1022547" y="844140"/>
                  </a:cubicBezTo>
                  <a:cubicBezTo>
                    <a:pt x="1006810" y="889095"/>
                    <a:pt x="986066" y="930481"/>
                    <a:pt x="959601" y="968300"/>
                  </a:cubicBezTo>
                  <a:cubicBezTo>
                    <a:pt x="959601" y="968300"/>
                    <a:pt x="959601" y="968300"/>
                    <a:pt x="756458" y="975435"/>
                  </a:cubicBezTo>
                  <a:cubicBezTo>
                    <a:pt x="756458" y="975435"/>
                    <a:pt x="756458" y="975435"/>
                    <a:pt x="692797" y="912642"/>
                  </a:cubicBezTo>
                  <a:cubicBezTo>
                    <a:pt x="722124" y="872683"/>
                    <a:pt x="718548" y="816312"/>
                    <a:pt x="682783" y="780634"/>
                  </a:cubicBezTo>
                  <a:cubicBezTo>
                    <a:pt x="643442" y="740674"/>
                    <a:pt x="578351" y="740674"/>
                    <a:pt x="538295" y="780634"/>
                  </a:cubicBezTo>
                  <a:cubicBezTo>
                    <a:pt x="518982" y="799900"/>
                    <a:pt x="508968" y="825588"/>
                    <a:pt x="508968" y="852703"/>
                  </a:cubicBezTo>
                  <a:cubicBezTo>
                    <a:pt x="508968" y="879818"/>
                    <a:pt x="518982" y="905507"/>
                    <a:pt x="538295" y="924773"/>
                  </a:cubicBezTo>
                  <a:cubicBezTo>
                    <a:pt x="558323" y="944752"/>
                    <a:pt x="584789" y="954742"/>
                    <a:pt x="610539" y="954742"/>
                  </a:cubicBezTo>
                  <a:cubicBezTo>
                    <a:pt x="631998" y="954742"/>
                    <a:pt x="652741" y="947606"/>
                    <a:pt x="670623" y="934762"/>
                  </a:cubicBezTo>
                  <a:cubicBezTo>
                    <a:pt x="670623" y="934762"/>
                    <a:pt x="670623" y="934762"/>
                    <a:pt x="743583" y="1007545"/>
                  </a:cubicBezTo>
                  <a:cubicBezTo>
                    <a:pt x="743583" y="1007545"/>
                    <a:pt x="743583" y="1007545"/>
                    <a:pt x="934565" y="1000410"/>
                  </a:cubicBezTo>
                  <a:cubicBezTo>
                    <a:pt x="845154" y="1109584"/>
                    <a:pt x="707819" y="1179513"/>
                    <a:pt x="554746" y="1179513"/>
                  </a:cubicBezTo>
                  <a:cubicBezTo>
                    <a:pt x="365195" y="1179513"/>
                    <a:pt x="199247" y="1071052"/>
                    <a:pt x="116989" y="913356"/>
                  </a:cubicBezTo>
                  <a:cubicBezTo>
                    <a:pt x="116989" y="913356"/>
                    <a:pt x="116989" y="913356"/>
                    <a:pt x="194240" y="836291"/>
                  </a:cubicBezTo>
                  <a:cubicBezTo>
                    <a:pt x="194240" y="836291"/>
                    <a:pt x="194240" y="836291"/>
                    <a:pt x="173497" y="699288"/>
                  </a:cubicBezTo>
                  <a:cubicBezTo>
                    <a:pt x="173497" y="699288"/>
                    <a:pt x="173497" y="699288"/>
                    <a:pt x="438154" y="435271"/>
                  </a:cubicBezTo>
                  <a:cubicBezTo>
                    <a:pt x="456036" y="448829"/>
                    <a:pt x="476780" y="455251"/>
                    <a:pt x="497523" y="455251"/>
                  </a:cubicBezTo>
                  <a:cubicBezTo>
                    <a:pt x="523274" y="455251"/>
                    <a:pt x="549739" y="445261"/>
                    <a:pt x="569768" y="425281"/>
                  </a:cubicBezTo>
                  <a:cubicBezTo>
                    <a:pt x="609109" y="385322"/>
                    <a:pt x="609109" y="321102"/>
                    <a:pt x="569768" y="281142"/>
                  </a:cubicBezTo>
                  <a:cubicBezTo>
                    <a:pt x="529711" y="241897"/>
                    <a:pt x="465335" y="241897"/>
                    <a:pt x="425994" y="281142"/>
                  </a:cubicBezTo>
                  <a:cubicBezTo>
                    <a:pt x="406681" y="300408"/>
                    <a:pt x="395952" y="326097"/>
                    <a:pt x="395952" y="353212"/>
                  </a:cubicBezTo>
                  <a:cubicBezTo>
                    <a:pt x="395952" y="375332"/>
                    <a:pt x="403105" y="396025"/>
                    <a:pt x="415265" y="413151"/>
                  </a:cubicBezTo>
                  <a:cubicBezTo>
                    <a:pt x="415265" y="413151"/>
                    <a:pt x="415265" y="413151"/>
                    <a:pt x="140594" y="687871"/>
                  </a:cubicBezTo>
                  <a:cubicBezTo>
                    <a:pt x="140594" y="687871"/>
                    <a:pt x="140594" y="687871"/>
                    <a:pt x="160622" y="825588"/>
                  </a:cubicBezTo>
                  <a:cubicBezTo>
                    <a:pt x="160622" y="825588"/>
                    <a:pt x="160622" y="825588"/>
                    <a:pt x="102683" y="883386"/>
                  </a:cubicBezTo>
                  <a:cubicBezTo>
                    <a:pt x="76218" y="822734"/>
                    <a:pt x="61912" y="756373"/>
                    <a:pt x="61912" y="686444"/>
                  </a:cubicBezTo>
                  <a:cubicBezTo>
                    <a:pt x="61912" y="414578"/>
                    <a:pt x="282936" y="194088"/>
                    <a:pt x="554746" y="194088"/>
                  </a:cubicBezTo>
                  <a:cubicBezTo>
                    <a:pt x="572629" y="194088"/>
                    <a:pt x="589796" y="194801"/>
                    <a:pt x="606963" y="196229"/>
                  </a:cubicBezTo>
                  <a:cubicBezTo>
                    <a:pt x="606963" y="196229"/>
                    <a:pt x="606963" y="196229"/>
                    <a:pt x="727847" y="75637"/>
                  </a:cubicBezTo>
                  <a:cubicBezTo>
                    <a:pt x="727847" y="75637"/>
                    <a:pt x="727847" y="75637"/>
                    <a:pt x="682068" y="29256"/>
                  </a:cubicBezTo>
                  <a:cubicBezTo>
                    <a:pt x="672054" y="19266"/>
                    <a:pt x="679207" y="2141"/>
                    <a:pt x="692797" y="2141"/>
                  </a:cubicBezTo>
                  <a:cubicBezTo>
                    <a:pt x="692797" y="2141"/>
                    <a:pt x="692797" y="2141"/>
                    <a:pt x="1106235" y="713"/>
                  </a:cubicBezTo>
                  <a:cubicBezTo>
                    <a:pt x="1106235" y="713"/>
                    <a:pt x="1106235" y="713"/>
                    <a:pt x="428140" y="679308"/>
                  </a:cubicBezTo>
                  <a:cubicBezTo>
                    <a:pt x="410973" y="666464"/>
                    <a:pt x="389515" y="659329"/>
                    <a:pt x="368056" y="659329"/>
                  </a:cubicBezTo>
                  <a:cubicBezTo>
                    <a:pt x="340875" y="659329"/>
                    <a:pt x="315124" y="670032"/>
                    <a:pt x="295812" y="689298"/>
                  </a:cubicBezTo>
                  <a:cubicBezTo>
                    <a:pt x="276499" y="708564"/>
                    <a:pt x="265769" y="734252"/>
                    <a:pt x="265769" y="761368"/>
                  </a:cubicBezTo>
                  <a:cubicBezTo>
                    <a:pt x="265769" y="788483"/>
                    <a:pt x="276499" y="814171"/>
                    <a:pt x="295812" y="833437"/>
                  </a:cubicBezTo>
                  <a:cubicBezTo>
                    <a:pt x="315124" y="852703"/>
                    <a:pt x="340875" y="863407"/>
                    <a:pt x="368056" y="863407"/>
                  </a:cubicBezTo>
                  <a:cubicBezTo>
                    <a:pt x="395237" y="863407"/>
                    <a:pt x="420987" y="852703"/>
                    <a:pt x="440300" y="833437"/>
                  </a:cubicBezTo>
                  <a:cubicBezTo>
                    <a:pt x="476065" y="797046"/>
                    <a:pt x="478926" y="741388"/>
                    <a:pt x="450314" y="701429"/>
                  </a:cubicBezTo>
                  <a:cubicBezTo>
                    <a:pt x="450314" y="701429"/>
                    <a:pt x="450314" y="701429"/>
                    <a:pt x="702096" y="449542"/>
                  </a:cubicBezTo>
                  <a:cubicBezTo>
                    <a:pt x="702096" y="449542"/>
                    <a:pt x="702096" y="449542"/>
                    <a:pt x="968899" y="449542"/>
                  </a:cubicBezTo>
                  <a:cubicBezTo>
                    <a:pt x="968899" y="449542"/>
                    <a:pt x="968899" y="449542"/>
                    <a:pt x="1039713" y="378900"/>
                  </a:cubicBezTo>
                  <a:cubicBezTo>
                    <a:pt x="1056165" y="388176"/>
                    <a:pt x="1074047" y="393171"/>
                    <a:pt x="1092645" y="393171"/>
                  </a:cubicBezTo>
                  <a:cubicBezTo>
                    <a:pt x="1118395" y="393171"/>
                    <a:pt x="1144861" y="383181"/>
                    <a:pt x="1164889" y="363202"/>
                  </a:cubicBezTo>
                  <a:cubicBezTo>
                    <a:pt x="1204230" y="323956"/>
                    <a:pt x="1204230" y="259022"/>
                    <a:pt x="1164889" y="219063"/>
                  </a:cubicBezTo>
                  <a:cubicBezTo>
                    <a:pt x="1124833" y="179817"/>
                    <a:pt x="1060457" y="179817"/>
                    <a:pt x="1020401" y="219063"/>
                  </a:cubicBezTo>
                  <a:cubicBezTo>
                    <a:pt x="982490" y="257595"/>
                    <a:pt x="980344" y="318247"/>
                    <a:pt x="1016108" y="358207"/>
                  </a:cubicBezTo>
                  <a:cubicBezTo>
                    <a:pt x="1016108" y="358207"/>
                    <a:pt x="1016108" y="358207"/>
                    <a:pt x="956024" y="418146"/>
                  </a:cubicBezTo>
                  <a:cubicBezTo>
                    <a:pt x="956024" y="418146"/>
                    <a:pt x="956024" y="418146"/>
                    <a:pt x="733569" y="418146"/>
                  </a:cubicBezTo>
                  <a:cubicBezTo>
                    <a:pt x="733569" y="418146"/>
                    <a:pt x="733569" y="418146"/>
                    <a:pt x="1151299" y="713"/>
                  </a:cubicBezTo>
                  <a:cubicBezTo>
                    <a:pt x="1151299" y="713"/>
                    <a:pt x="1151299" y="713"/>
                    <a:pt x="12249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79C9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458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think-cell Slide" r:id="rId48" imgW="353" imgH="357" progId="TCLayout.ActiveDocument.1">
                  <p:embed/>
                </p:oleObj>
              </mc:Choice>
              <mc:Fallback>
                <p:oleObj name="think-cell Slide" r:id="rId48" imgW="353" imgH="357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363788" y="2195514"/>
            <a:ext cx="7570788" cy="40227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47" name="Round Same Side Corner Rectangle 46"/>
          <p:cNvSpPr/>
          <p:nvPr/>
        </p:nvSpPr>
        <p:spPr>
          <a:xfrm rot="10800000">
            <a:off x="2366963" y="5667375"/>
            <a:ext cx="7567613" cy="609600"/>
          </a:xfrm>
          <a:prstGeom prst="round2Same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01" name="Isosceles Triangle 100"/>
          <p:cNvSpPr>
            <a:spLocks noChangeAspect="1"/>
          </p:cNvSpPr>
          <p:nvPr/>
        </p:nvSpPr>
        <p:spPr>
          <a:xfrm>
            <a:off x="3949700" y="5135563"/>
            <a:ext cx="159461" cy="161925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622800"/>
            <a:ext cx="10934700" cy="553998"/>
          </a:xfrm>
        </p:spPr>
        <p:txBody>
          <a:bodyPr/>
          <a:lstStyle/>
          <a:p>
            <a:r>
              <a:rPr lang="en-US" dirty="0">
                <a:solidFill>
                  <a:srgbClr val="002395"/>
                </a:solidFill>
                <a:latin typeface="Univers 65 Bold" pitchFamily="2" charset="0"/>
              </a:rPr>
              <a:t>2. Implementation Plan</a:t>
            </a:r>
            <a:br>
              <a:rPr lang="en-US" sz="1800" dirty="0">
                <a:solidFill>
                  <a:srgbClr val="002395"/>
                </a:solidFill>
                <a:latin typeface="Univers 65 Bold" pitchFamily="2" charset="0"/>
              </a:rPr>
            </a:br>
            <a:r>
              <a:rPr lang="en-US" sz="1600" dirty="0">
                <a:solidFill>
                  <a:schemeClr val="accent5"/>
                </a:solidFill>
                <a:latin typeface="Univers 65 Bold" pitchFamily="2" charset="0"/>
              </a:rPr>
              <a:t>Project will span [x weeks] from [x]</a:t>
            </a:r>
          </a:p>
        </p:txBody>
      </p:sp>
      <p:sp>
        <p:nvSpPr>
          <p:cNvPr id="49" name="Round Same Side Corner Rectangle 48"/>
          <p:cNvSpPr/>
          <p:nvPr/>
        </p:nvSpPr>
        <p:spPr>
          <a:xfrm>
            <a:off x="2363788" y="1668463"/>
            <a:ext cx="7570788" cy="534988"/>
          </a:xfrm>
          <a:prstGeom prst="round2Same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50" name="Rectangle 49"/>
          <p:cNvSpPr/>
          <p:nvPr>
            <p:custDataLst>
              <p:tags r:id="rId4"/>
            </p:custDataLst>
          </p:nvPr>
        </p:nvSpPr>
        <p:spPr bwMode="gray">
          <a:xfrm>
            <a:off x="3435350" y="1700213"/>
            <a:ext cx="3086100" cy="26511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41275" rIns="0" bIns="412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6F526A-04F7-4677-813A-B91C5D67DD7F}" type="datetime'''''''2''''''''0''''''''2''''''''''''''''''0'''''''''''''''''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51" name="Rectangle 50"/>
          <p:cNvSpPr/>
          <p:nvPr>
            <p:custDataLst>
              <p:tags r:id="rId5"/>
            </p:custDataLst>
          </p:nvPr>
        </p:nvSpPr>
        <p:spPr bwMode="gray">
          <a:xfrm>
            <a:off x="6521450" y="1700213"/>
            <a:ext cx="3363913" cy="26511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41275" rIns="0" bIns="412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B0C0893-7611-4246-82B1-95165358E1EE}" type="datetime'''''2''0''''''''2''''1'''''''''''''''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52" name="Rectangle 51"/>
          <p:cNvSpPr/>
          <p:nvPr>
            <p:custDataLst>
              <p:tags r:id="rId6"/>
            </p:custDataLst>
          </p:nvPr>
        </p:nvSpPr>
        <p:spPr bwMode="gray">
          <a:xfrm>
            <a:off x="3435350" y="1965325"/>
            <a:ext cx="552450" cy="2349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41275" rIns="0" bIns="412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82D2AB0-609F-4EE7-A692-9FFD703AC9FC}" type="datetime'''''''''''''''''''''''''''''''''''Q''''1'''''''''''''''''''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Q1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53" name="Rectangle 52"/>
          <p:cNvSpPr/>
          <p:nvPr>
            <p:custDataLst>
              <p:tags r:id="rId7"/>
            </p:custDataLst>
          </p:nvPr>
        </p:nvSpPr>
        <p:spPr bwMode="gray">
          <a:xfrm>
            <a:off x="3987800" y="1965325"/>
            <a:ext cx="838200" cy="2349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41275" rIns="0" bIns="412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51ED9EB-DF7D-4159-86B2-F340B85D2FBA}" type="datetime'''''''''''''''''''Q''''''''''''''2'''''''''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Q2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54" name="Rectangle 53"/>
          <p:cNvSpPr/>
          <p:nvPr>
            <p:custDataLst>
              <p:tags r:id="rId8"/>
            </p:custDataLst>
          </p:nvPr>
        </p:nvSpPr>
        <p:spPr bwMode="gray">
          <a:xfrm>
            <a:off x="4826000" y="1965325"/>
            <a:ext cx="847725" cy="2349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41275" rIns="0" bIns="412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C81846-24B0-4037-A971-5A09FB20FA22}" type="datetime'''''''''Q''''''''''3'''''''''''''''''''''''''''''''''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Q3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55" name="Rectangle 54"/>
          <p:cNvSpPr/>
          <p:nvPr>
            <p:custDataLst>
              <p:tags r:id="rId9"/>
            </p:custDataLst>
          </p:nvPr>
        </p:nvSpPr>
        <p:spPr bwMode="gray">
          <a:xfrm>
            <a:off x="5673725" y="1965325"/>
            <a:ext cx="847725" cy="2349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41275" rIns="0" bIns="412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8782ED9-4467-4344-A249-3E214DF55681}" type="datetime'''''''''''''''''''''''Q''''''''''''''''''''''''4'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Q4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56" name="Rectangle 55"/>
          <p:cNvSpPr/>
          <p:nvPr>
            <p:custDataLst>
              <p:tags r:id="rId10"/>
            </p:custDataLst>
          </p:nvPr>
        </p:nvSpPr>
        <p:spPr bwMode="gray">
          <a:xfrm>
            <a:off x="6521450" y="1965325"/>
            <a:ext cx="830263" cy="2349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41275" rIns="0" bIns="412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02694DC-8C89-45CF-A7D2-459A60DFF3F6}" type="datetime'''''''''''''''''''''''''''Q''1'''''''''''''''''''''''''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Q1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57" name="Rectangle 56"/>
          <p:cNvSpPr/>
          <p:nvPr>
            <p:custDataLst>
              <p:tags r:id="rId11"/>
            </p:custDataLst>
          </p:nvPr>
        </p:nvSpPr>
        <p:spPr bwMode="gray">
          <a:xfrm>
            <a:off x="7351713" y="1965325"/>
            <a:ext cx="838200" cy="2349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41275" rIns="0" bIns="412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3960A6-12F9-4596-B413-D224A83C8831}" type="datetime'''''''Q''''''''''''''''''2'''''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Q2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58" name="Rectangle 57"/>
          <p:cNvSpPr/>
          <p:nvPr>
            <p:custDataLst>
              <p:tags r:id="rId12"/>
            </p:custDataLst>
          </p:nvPr>
        </p:nvSpPr>
        <p:spPr bwMode="gray">
          <a:xfrm>
            <a:off x="8189913" y="1965325"/>
            <a:ext cx="847725" cy="2349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41275" rIns="0" bIns="412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756F995-EC15-48ED-B4B6-E6EE29C7695A}" type="datetime'''''''''''''Q''3'''''''''''''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Q3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59" name="Rectangle 58"/>
          <p:cNvSpPr/>
          <p:nvPr>
            <p:custDataLst>
              <p:tags r:id="rId13"/>
            </p:custDataLst>
          </p:nvPr>
        </p:nvSpPr>
        <p:spPr bwMode="gray">
          <a:xfrm>
            <a:off x="9037638" y="1965325"/>
            <a:ext cx="847725" cy="2349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41275" rIns="0" bIns="412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CC425A-C082-47A8-AED2-D60CD447305B}" type="datetime'''''''''''''''''''''''''''''''Q''''''''''4'''''''''''''''''''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Q4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cxnSp>
        <p:nvCxnSpPr>
          <p:cNvPr id="60" name="Straight Connector 59"/>
          <p:cNvCxnSpPr/>
          <p:nvPr>
            <p:custDataLst>
              <p:tags r:id="rId14"/>
            </p:custDataLst>
          </p:nvPr>
        </p:nvCxnSpPr>
        <p:spPr bwMode="gray">
          <a:xfrm>
            <a:off x="3435350" y="1965325"/>
            <a:ext cx="3086100" cy="0"/>
          </a:xfrm>
          <a:prstGeom prst="line">
            <a:avLst/>
          </a:prstGeom>
          <a:ln w="9525" cap="flat" cmpd="sng" algn="ctr">
            <a:solidFill>
              <a:srgbClr val="80808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>
            <p:custDataLst>
              <p:tags r:id="rId15"/>
            </p:custDataLst>
          </p:nvPr>
        </p:nvCxnSpPr>
        <p:spPr bwMode="gray">
          <a:xfrm>
            <a:off x="6521450" y="1965325"/>
            <a:ext cx="3363913" cy="0"/>
          </a:xfrm>
          <a:prstGeom prst="line">
            <a:avLst/>
          </a:prstGeom>
          <a:ln w="9525" cap="flat" cmpd="sng" algn="ctr">
            <a:solidFill>
              <a:srgbClr val="80808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>
            <p:custDataLst>
              <p:tags r:id="rId16"/>
            </p:custDataLst>
          </p:nvPr>
        </p:nvCxnSpPr>
        <p:spPr bwMode="gray">
          <a:xfrm>
            <a:off x="3435350" y="2200275"/>
            <a:ext cx="0" cy="4083050"/>
          </a:xfrm>
          <a:prstGeom prst="line">
            <a:avLst/>
          </a:prstGeom>
          <a:ln w="9525" cap="flat" cmpd="sng" algn="ctr">
            <a:solidFill>
              <a:srgbClr val="80808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>
            <p:custDataLst>
              <p:tags r:id="rId17"/>
            </p:custDataLst>
          </p:nvPr>
        </p:nvCxnSpPr>
        <p:spPr bwMode="gray">
          <a:xfrm>
            <a:off x="2411413" y="5681663"/>
            <a:ext cx="7473950" cy="0"/>
          </a:xfrm>
          <a:prstGeom prst="line">
            <a:avLst/>
          </a:prstGeom>
          <a:ln w="9525" cap="flat" cmpd="sng" algn="ctr">
            <a:solidFill>
              <a:srgbClr val="80808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>
            <p:custDataLst>
              <p:tags r:id="rId18"/>
            </p:custDataLst>
          </p:nvPr>
        </p:nvCxnSpPr>
        <p:spPr bwMode="gray">
          <a:xfrm>
            <a:off x="2411413" y="2200275"/>
            <a:ext cx="7473950" cy="0"/>
          </a:xfrm>
          <a:prstGeom prst="line">
            <a:avLst/>
          </a:prstGeom>
          <a:ln w="19050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>
            <p:custDataLst>
              <p:tags r:id="rId19"/>
            </p:custDataLst>
          </p:nvPr>
        </p:nvSpPr>
        <p:spPr bwMode="gray">
          <a:xfrm>
            <a:off x="3500438" y="2344738"/>
            <a:ext cx="1325563" cy="119063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>
            <p:custDataLst>
              <p:tags r:id="rId20"/>
            </p:custDataLst>
          </p:nvPr>
        </p:nvSpPr>
        <p:spPr bwMode="gray">
          <a:xfrm>
            <a:off x="4826000" y="2684463"/>
            <a:ext cx="617538" cy="119063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72" name="Rectangle 71"/>
          <p:cNvSpPr/>
          <p:nvPr>
            <p:custDataLst>
              <p:tags r:id="rId21"/>
            </p:custDataLst>
          </p:nvPr>
        </p:nvSpPr>
        <p:spPr bwMode="gray">
          <a:xfrm>
            <a:off x="5443538" y="3365500"/>
            <a:ext cx="646113" cy="119063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63" name="Rectangle 62"/>
          <p:cNvSpPr/>
          <p:nvPr>
            <p:custDataLst>
              <p:tags r:id="rId22"/>
            </p:custDataLst>
          </p:nvPr>
        </p:nvSpPr>
        <p:spPr bwMode="gray">
          <a:xfrm>
            <a:off x="6089650" y="3705225"/>
            <a:ext cx="966788" cy="119063"/>
          </a:xfrm>
          <a:prstGeom prst="rect">
            <a:avLst/>
          </a:prstGeom>
          <a:solidFill>
            <a:srgbClr val="FFDE75"/>
          </a:solidFill>
          <a:ln w="9525" cap="flat" cmpd="sng" algn="ctr">
            <a:solidFill>
              <a:srgbClr val="FFDE7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64" name="Rectangle 63"/>
          <p:cNvSpPr/>
          <p:nvPr>
            <p:custDataLst>
              <p:tags r:id="rId23"/>
            </p:custDataLst>
          </p:nvPr>
        </p:nvSpPr>
        <p:spPr bwMode="gray">
          <a:xfrm>
            <a:off x="6475413" y="4044950"/>
            <a:ext cx="581025" cy="119063"/>
          </a:xfrm>
          <a:prstGeom prst="rect">
            <a:avLst/>
          </a:prstGeom>
          <a:solidFill>
            <a:srgbClr val="FFDE75"/>
          </a:solidFill>
          <a:ln w="9525" cap="flat" cmpd="sng" algn="ctr">
            <a:solidFill>
              <a:srgbClr val="FFDE7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65" name="Rectangle 64"/>
          <p:cNvSpPr/>
          <p:nvPr>
            <p:custDataLst>
              <p:tags r:id="rId24"/>
            </p:custDataLst>
          </p:nvPr>
        </p:nvSpPr>
        <p:spPr bwMode="gray">
          <a:xfrm>
            <a:off x="6475413" y="4386263"/>
            <a:ext cx="581025" cy="119063"/>
          </a:xfrm>
          <a:prstGeom prst="rect">
            <a:avLst/>
          </a:prstGeom>
          <a:solidFill>
            <a:srgbClr val="FFDE75"/>
          </a:solidFill>
          <a:ln w="9525" cap="flat" cmpd="sng" algn="ctr">
            <a:solidFill>
              <a:srgbClr val="FFDE7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66" name="Rectangle 65"/>
          <p:cNvSpPr/>
          <p:nvPr>
            <p:custDataLst>
              <p:tags r:id="rId25"/>
            </p:custDataLst>
          </p:nvPr>
        </p:nvSpPr>
        <p:spPr bwMode="gray">
          <a:xfrm>
            <a:off x="7056438" y="4725988"/>
            <a:ext cx="1704975" cy="119063"/>
          </a:xfrm>
          <a:prstGeom prst="rect">
            <a:avLst/>
          </a:prstGeom>
          <a:solidFill>
            <a:srgbClr val="FFDE75"/>
          </a:solidFill>
          <a:ln w="9525" cap="flat" cmpd="sng" algn="ctr">
            <a:solidFill>
              <a:srgbClr val="FFDE7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67" name="Rectangle 66"/>
          <p:cNvSpPr/>
          <p:nvPr>
            <p:custDataLst>
              <p:tags r:id="rId26"/>
            </p:custDataLst>
          </p:nvPr>
        </p:nvSpPr>
        <p:spPr bwMode="gray">
          <a:xfrm>
            <a:off x="7627938" y="5065713"/>
            <a:ext cx="1133475" cy="119063"/>
          </a:xfrm>
          <a:prstGeom prst="rect">
            <a:avLst/>
          </a:prstGeom>
          <a:solidFill>
            <a:srgbClr val="FFDE75"/>
          </a:solidFill>
          <a:ln w="9525" cap="flat" cmpd="sng" algn="ctr">
            <a:solidFill>
              <a:srgbClr val="FFDE7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69" name="Rectangle 68"/>
          <p:cNvSpPr/>
          <p:nvPr>
            <p:custDataLst>
              <p:tags r:id="rId27"/>
            </p:custDataLst>
          </p:nvPr>
        </p:nvSpPr>
        <p:spPr bwMode="gray">
          <a:xfrm>
            <a:off x="8761413" y="5405438"/>
            <a:ext cx="874713" cy="119063"/>
          </a:xfrm>
          <a:prstGeom prst="rect">
            <a:avLst/>
          </a:prstGeom>
          <a:solidFill>
            <a:srgbClr val="D9542B"/>
          </a:solidFill>
          <a:ln w="9525" cap="flat" cmpd="sng" algn="ctr">
            <a:solidFill>
              <a:srgbClr val="D9542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>
            <p:custDataLst>
              <p:tags r:id="rId28"/>
            </p:custDataLst>
          </p:nvPr>
        </p:nvSpPr>
        <p:spPr bwMode="gray">
          <a:xfrm>
            <a:off x="4826000" y="3024188"/>
            <a:ext cx="617538" cy="119063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75" name="Isosceles Triangle 74"/>
          <p:cNvSpPr/>
          <p:nvPr>
            <p:custDataLst>
              <p:tags r:id="rId29"/>
            </p:custDataLst>
          </p:nvPr>
        </p:nvSpPr>
        <p:spPr bwMode="gray">
          <a:xfrm>
            <a:off x="8915400" y="5808663"/>
            <a:ext cx="152400" cy="152400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76" name="Isosceles Triangle 75"/>
          <p:cNvSpPr/>
          <p:nvPr>
            <p:custDataLst>
              <p:tags r:id="rId30"/>
            </p:custDataLst>
          </p:nvPr>
        </p:nvSpPr>
        <p:spPr bwMode="gray">
          <a:xfrm>
            <a:off x="6915150" y="5808663"/>
            <a:ext cx="152400" cy="152400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77" name="Isosceles Triangle 76"/>
          <p:cNvSpPr/>
          <p:nvPr>
            <p:custDataLst>
              <p:tags r:id="rId31"/>
            </p:custDataLst>
          </p:nvPr>
        </p:nvSpPr>
        <p:spPr bwMode="gray">
          <a:xfrm>
            <a:off x="4851400" y="5808663"/>
            <a:ext cx="152400" cy="152400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78" name="Isosceles Triangle 77"/>
          <p:cNvSpPr/>
          <p:nvPr>
            <p:custDataLst>
              <p:tags r:id="rId32"/>
            </p:custDataLst>
          </p:nvPr>
        </p:nvSpPr>
        <p:spPr bwMode="gray">
          <a:xfrm>
            <a:off x="3562350" y="5808663"/>
            <a:ext cx="152400" cy="152400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90" name="Rectangle 89"/>
          <p:cNvSpPr/>
          <p:nvPr>
            <p:custDataLst>
              <p:tags r:id="rId33"/>
            </p:custDataLst>
          </p:nvPr>
        </p:nvSpPr>
        <p:spPr bwMode="gray">
          <a:xfrm>
            <a:off x="2411413" y="5380038"/>
            <a:ext cx="752475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Activity 10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86" name="Rectangle 85"/>
          <p:cNvSpPr/>
          <p:nvPr>
            <p:custDataLst>
              <p:tags r:id="rId34"/>
            </p:custDataLst>
          </p:nvPr>
        </p:nvSpPr>
        <p:spPr bwMode="gray">
          <a:xfrm>
            <a:off x="2411413" y="2319338"/>
            <a:ext cx="668338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Activity 1</a:t>
            </a:r>
          </a:p>
        </p:txBody>
      </p:sp>
      <p:sp>
        <p:nvSpPr>
          <p:cNvPr id="79" name="Rectangle 78"/>
          <p:cNvSpPr/>
          <p:nvPr>
            <p:custDataLst>
              <p:tags r:id="rId35"/>
            </p:custDataLst>
          </p:nvPr>
        </p:nvSpPr>
        <p:spPr bwMode="gray">
          <a:xfrm>
            <a:off x="2411413" y="2659063"/>
            <a:ext cx="668338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Activity 2</a:t>
            </a:r>
          </a:p>
        </p:txBody>
      </p:sp>
      <p:sp>
        <p:nvSpPr>
          <p:cNvPr id="84" name="Rectangle 83"/>
          <p:cNvSpPr/>
          <p:nvPr>
            <p:custDataLst>
              <p:tags r:id="rId36"/>
            </p:custDataLst>
          </p:nvPr>
        </p:nvSpPr>
        <p:spPr bwMode="gray">
          <a:xfrm>
            <a:off x="2411413" y="3340100"/>
            <a:ext cx="668338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Activity 4</a:t>
            </a:r>
          </a:p>
        </p:txBody>
      </p:sp>
      <p:sp>
        <p:nvSpPr>
          <p:cNvPr id="82" name="Rectangle 81"/>
          <p:cNvSpPr/>
          <p:nvPr>
            <p:custDataLst>
              <p:tags r:id="rId37"/>
            </p:custDataLst>
          </p:nvPr>
        </p:nvSpPr>
        <p:spPr bwMode="gray">
          <a:xfrm>
            <a:off x="2411413" y="2998788"/>
            <a:ext cx="668338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Activity 3</a:t>
            </a:r>
          </a:p>
        </p:txBody>
      </p:sp>
      <p:sp>
        <p:nvSpPr>
          <p:cNvPr id="83" name="Rectangle 82"/>
          <p:cNvSpPr/>
          <p:nvPr>
            <p:custDataLst>
              <p:tags r:id="rId38"/>
            </p:custDataLst>
          </p:nvPr>
        </p:nvSpPr>
        <p:spPr bwMode="gray">
          <a:xfrm>
            <a:off x="2411413" y="3679825"/>
            <a:ext cx="668338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Activity 5</a:t>
            </a:r>
          </a:p>
        </p:txBody>
      </p:sp>
      <p:sp>
        <p:nvSpPr>
          <p:cNvPr id="87" name="Rectangle 86"/>
          <p:cNvSpPr/>
          <p:nvPr>
            <p:custDataLst>
              <p:tags r:id="rId39"/>
            </p:custDataLst>
          </p:nvPr>
        </p:nvSpPr>
        <p:spPr bwMode="gray">
          <a:xfrm>
            <a:off x="2411413" y="4019550"/>
            <a:ext cx="668338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Activity 6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88" name="Rectangle 87"/>
          <p:cNvSpPr/>
          <p:nvPr>
            <p:custDataLst>
              <p:tags r:id="rId40"/>
            </p:custDataLst>
          </p:nvPr>
        </p:nvSpPr>
        <p:spPr bwMode="gray">
          <a:xfrm>
            <a:off x="2411413" y="4360863"/>
            <a:ext cx="668338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Activity 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81" name="Rectangle 80"/>
          <p:cNvSpPr/>
          <p:nvPr>
            <p:custDataLst>
              <p:tags r:id="rId41"/>
            </p:custDataLst>
          </p:nvPr>
        </p:nvSpPr>
        <p:spPr bwMode="gray">
          <a:xfrm>
            <a:off x="2411413" y="5040313"/>
            <a:ext cx="668338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Activity 9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89" name="Rectangle 88"/>
          <p:cNvSpPr/>
          <p:nvPr>
            <p:custDataLst>
              <p:tags r:id="rId42"/>
            </p:custDataLst>
          </p:nvPr>
        </p:nvSpPr>
        <p:spPr bwMode="gray">
          <a:xfrm>
            <a:off x="2411413" y="4700588"/>
            <a:ext cx="668338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Activity 8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80" name="Rectangle 79"/>
          <p:cNvSpPr/>
          <p:nvPr>
            <p:custDataLst>
              <p:tags r:id="rId43"/>
            </p:custDataLst>
          </p:nvPr>
        </p:nvSpPr>
        <p:spPr bwMode="gray">
          <a:xfrm>
            <a:off x="2411413" y="5800725"/>
            <a:ext cx="973138" cy="36512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Update to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broader team</a:t>
            </a:r>
          </a:p>
        </p:txBody>
      </p:sp>
      <p:sp>
        <p:nvSpPr>
          <p:cNvPr id="85" name="Rectangle 84"/>
          <p:cNvSpPr/>
          <p:nvPr>
            <p:custDataLst>
              <p:tags r:id="rId44"/>
            </p:custDataLst>
          </p:nvPr>
        </p:nvSpPr>
        <p:spPr bwMode="gray">
          <a:xfrm>
            <a:off x="2411413" y="1976438"/>
            <a:ext cx="541338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001908-49EB-4FF5-9EE4-4103F0DF89DE}" type="datetime'''''''''''Ac''''t''iv''''''''''''''''''i''''''''''''t''''y'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Activity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cxnSp>
        <p:nvCxnSpPr>
          <p:cNvPr id="91" name="Straight Connector 90"/>
          <p:cNvCxnSpPr/>
          <p:nvPr/>
        </p:nvCxnSpPr>
        <p:spPr>
          <a:xfrm>
            <a:off x="3060700" y="1965325"/>
            <a:ext cx="6824663" cy="0"/>
          </a:xfrm>
          <a:prstGeom prst="line">
            <a:avLst/>
          </a:prstGeom>
          <a:ln w="6350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ight Brace 91"/>
          <p:cNvSpPr/>
          <p:nvPr/>
        </p:nvSpPr>
        <p:spPr>
          <a:xfrm>
            <a:off x="5503863" y="2297113"/>
            <a:ext cx="293688" cy="1087438"/>
          </a:xfrm>
          <a:prstGeom prst="rightBrace">
            <a:avLst>
              <a:gd name="adj1" fmla="val 26729"/>
              <a:gd name="adj2" fmla="val 46732"/>
            </a:avLst>
          </a:prstGeom>
          <a:ln w="19050" cap="flat" cmpd="sng" algn="ctr">
            <a:solidFill>
              <a:schemeClr val="tx1"/>
            </a:solidFill>
            <a:prstDash val="sysDot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93" name="Right Brace 92"/>
          <p:cNvSpPr/>
          <p:nvPr/>
        </p:nvSpPr>
        <p:spPr>
          <a:xfrm>
            <a:off x="7245350" y="3467100"/>
            <a:ext cx="220663" cy="1433513"/>
          </a:xfrm>
          <a:prstGeom prst="rightBrace">
            <a:avLst>
              <a:gd name="adj1" fmla="val 26729"/>
              <a:gd name="adj2" fmla="val 46732"/>
            </a:avLst>
          </a:prstGeom>
          <a:ln w="19050" cap="flat" cmpd="sng" algn="ctr">
            <a:solidFill>
              <a:schemeClr val="tx1"/>
            </a:solidFill>
            <a:prstDash val="sysDot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018213" y="2517775"/>
            <a:ext cx="2332038" cy="646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1x Project Manager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1x Data Scientist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2x Programmer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673975" y="3860800"/>
            <a:ext cx="2020888" cy="646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1x Project Manager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1x UI/UX Designer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2x Programmer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160838" y="4427538"/>
            <a:ext cx="2165350" cy="946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Phase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Phase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Phase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Key updates</a:t>
            </a:r>
          </a:p>
        </p:txBody>
      </p:sp>
      <p:sp>
        <p:nvSpPr>
          <p:cNvPr id="98" name="Rectangle 97"/>
          <p:cNvSpPr/>
          <p:nvPr/>
        </p:nvSpPr>
        <p:spPr>
          <a:xfrm>
            <a:off x="3887788" y="4519613"/>
            <a:ext cx="280988" cy="109538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3887788" y="4737100"/>
            <a:ext cx="280988" cy="107950"/>
          </a:xfrm>
          <a:prstGeom prst="rect">
            <a:avLst/>
          </a:prstGeom>
          <a:solidFill>
            <a:srgbClr val="FFDE7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3887788" y="4953000"/>
            <a:ext cx="280988" cy="107950"/>
          </a:xfrm>
          <a:prstGeom prst="rect">
            <a:avLst/>
          </a:prstGeom>
          <a:solidFill>
            <a:srgbClr val="D9542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708400" y="4381500"/>
            <a:ext cx="1733550" cy="1074738"/>
          </a:xfrm>
          <a:prstGeom prst="rect">
            <a:avLst/>
          </a:prstGeom>
          <a:noFill/>
          <a:ln w="12700" cap="flat" cmpd="sng" algn="ctr">
            <a:solidFill>
              <a:srgbClr val="9A9A9A"/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708400" y="4086225"/>
            <a:ext cx="1733550" cy="276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Legend</a:t>
            </a:r>
          </a:p>
        </p:txBody>
      </p:sp>
      <p:sp>
        <p:nvSpPr>
          <p:cNvPr id="104" name="Textfeld 1"/>
          <p:cNvSpPr txBox="1"/>
          <p:nvPr>
            <p:custDataLst>
              <p:tags r:id="rId45"/>
            </p:custDataLst>
          </p:nvPr>
        </p:nvSpPr>
        <p:spPr>
          <a:xfrm rot="600000">
            <a:off x="9374400" y="433667"/>
            <a:ext cx="2516400" cy="295466"/>
          </a:xfrm>
          <a:prstGeom prst="rect">
            <a:avLst/>
          </a:prstGeom>
          <a:solidFill>
            <a:schemeClr val="accent4"/>
          </a:solidFill>
          <a:ln w="9525" cap="rnd">
            <a:noFill/>
            <a:prstDash val="solid"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575757"/>
                </a:solidFill>
                <a:prstDash val="solid"/>
              </a14:hiddenLine>
            </a:ext>
          </a:extLst>
        </p:spPr>
        <p:txBody>
          <a:bodyPr vert="horz" wrap="square" lIns="36576" tIns="36576" rIns="36576" bIns="36576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Template</a:t>
            </a:r>
          </a:p>
        </p:txBody>
      </p:sp>
    </p:spTree>
    <p:extLst>
      <p:ext uri="{BB962C8B-B14F-4D97-AF65-F5344CB8AC3E}">
        <p14:creationId xmlns:p14="http://schemas.microsoft.com/office/powerpoint/2010/main" val="949488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think-cell Slide" r:id="rId25" imgW="353" imgH="357" progId="TCLayout.ActiveDocument.1">
                  <p:embed/>
                </p:oleObj>
              </mc:Choice>
              <mc:Fallback>
                <p:oleObj name="think-cell Slide" r:id="rId25" imgW="353" imgH="357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104" name="Textfeld 1"/>
          <p:cNvSpPr txBox="1"/>
          <p:nvPr>
            <p:custDataLst>
              <p:tags r:id="rId4"/>
            </p:custDataLst>
          </p:nvPr>
        </p:nvSpPr>
        <p:spPr>
          <a:xfrm rot="600000">
            <a:off x="9374400" y="433667"/>
            <a:ext cx="2516400" cy="295466"/>
          </a:xfrm>
          <a:prstGeom prst="rect">
            <a:avLst/>
          </a:prstGeom>
          <a:solidFill>
            <a:schemeClr val="accent4"/>
          </a:solidFill>
          <a:ln w="9525" cap="rnd">
            <a:noFill/>
            <a:prstDash val="solid"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575757"/>
                </a:solidFill>
                <a:prstDash val="solid"/>
              </a14:hiddenLine>
            </a:ext>
          </a:extLst>
        </p:spPr>
        <p:txBody>
          <a:bodyPr vert="horz" wrap="square" lIns="36576" tIns="36576" rIns="36576" bIns="36576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Template</a:t>
            </a:r>
          </a:p>
        </p:txBody>
      </p:sp>
      <p:graphicFrame>
        <p:nvGraphicFramePr>
          <p:cNvPr id="31" name="Chart 30"/>
          <p:cNvGraphicFramePr/>
          <p:nvPr>
            <p:custDataLst>
              <p:tags r:id="rId5"/>
            </p:custDataLst>
            <p:extLst/>
          </p:nvPr>
        </p:nvGraphicFramePr>
        <p:xfrm>
          <a:off x="2525713" y="2006600"/>
          <a:ext cx="6880225" cy="356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7"/>
          </a:graphicData>
        </a:graphic>
      </p:graphicFrame>
      <p:sp>
        <p:nvSpPr>
          <p:cNvPr id="153" name="Text Placeholder 3"/>
          <p:cNvSpPr>
            <a:spLocks noGrp="1"/>
          </p:cNvSpPr>
          <p:nvPr>
            <p:custDataLst>
              <p:tags r:id="rId6"/>
            </p:custDataLst>
          </p:nvPr>
        </p:nvSpPr>
        <p:spPr bwMode="gray">
          <a:xfrm>
            <a:off x="2338388" y="1984375"/>
            <a:ext cx="168275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chemeClr val="tx2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kern="1200" baseline="0" smtClean="0">
                <a:solidFill>
                  <a:schemeClr val="tx2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fld id="{1885582D-09B6-41CD-81F6-73A45C2E3CE2}" type="datetime'''''''''''''''5''''''''''''0'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pPr marL="0" marR="0" lvl="0" indent="0" algn="r" defTabSz="914400" rtl="0" eaLnBrk="1" fontAlgn="auto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​"/>
                <a:tabLst/>
                <a:defRPr/>
              </a:pPr>
              <a:t>50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151" name="Text Placeholder 3"/>
          <p:cNvSpPr>
            <a:spLocks noGrp="1"/>
          </p:cNvSpPr>
          <p:nvPr>
            <p:custDataLst>
              <p:tags r:id="rId7"/>
            </p:custDataLst>
          </p:nvPr>
        </p:nvSpPr>
        <p:spPr bwMode="gray">
          <a:xfrm>
            <a:off x="2203450" y="5381625"/>
            <a:ext cx="303213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chemeClr val="tx2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kern="1200" baseline="0" smtClean="0">
                <a:solidFill>
                  <a:schemeClr val="tx2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fld id="{E0891B00-401D-4F4E-8F2C-AA5FDE6F63A2}" type="datetime'''''''-''''''''''''''1''''''''0''''''''0'''''''''''''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pPr marL="0" marR="0" lvl="0" indent="0" algn="r" defTabSz="914400" rtl="0" eaLnBrk="1" fontAlgn="auto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​"/>
                <a:tabLst/>
                <a:defRPr/>
              </a:pPr>
              <a:t>-100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152" name="Text Placeholder 3"/>
          <p:cNvSpPr>
            <a:spLocks noGrp="1"/>
          </p:cNvSpPr>
          <p:nvPr>
            <p:custDataLst>
              <p:tags r:id="rId8"/>
            </p:custDataLst>
          </p:nvPr>
        </p:nvSpPr>
        <p:spPr bwMode="gray">
          <a:xfrm>
            <a:off x="2287588" y="4249738"/>
            <a:ext cx="219075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chemeClr val="tx2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kern="1200" baseline="0" smtClean="0">
                <a:solidFill>
                  <a:schemeClr val="tx2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fld id="{00B8A1C6-06E9-4EF7-8EEE-04BBA537BF38}" type="datetime'-''''''''''''''5''''''''''''''''0'''''''''''''''''''''''''''''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pPr marL="0" marR="0" lvl="0" indent="0" algn="r" defTabSz="914400" rtl="0" eaLnBrk="1" fontAlgn="auto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​"/>
                <a:tabLst/>
                <a:defRPr/>
              </a:pPr>
              <a:t>-50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115" name="Rectangle 114"/>
          <p:cNvSpPr/>
          <p:nvPr>
            <p:custDataLst>
              <p:tags r:id="rId9"/>
            </p:custDataLst>
          </p:nvPr>
        </p:nvSpPr>
        <p:spPr bwMode="gray">
          <a:xfrm>
            <a:off x="2422525" y="3116263"/>
            <a:ext cx="84138" cy="20161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85FB6A8-FBC6-4130-BD26-41A3CC7B2D70}" type="datetime'''''''''0'''''''''''''''''''''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pPr marL="0" marR="0" lvl="0" indent="0" algn="r" defTabSz="914400" rtl="0" eaLnBrk="1" fontAlgn="auto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133" name="Rectangle 132"/>
          <p:cNvSpPr/>
          <p:nvPr>
            <p:custDataLst>
              <p:tags r:id="rId10"/>
            </p:custDataLst>
          </p:nvPr>
        </p:nvSpPr>
        <p:spPr bwMode="gray">
          <a:xfrm>
            <a:off x="4111625" y="5537200"/>
            <a:ext cx="349250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D00FA3-2F2F-43BE-9E4F-072E0EF4D1DF}" type="datetime'''''2''''''''''''''''0''2''1'''''''''''''''''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132" name="Rectangle 131"/>
          <p:cNvSpPr/>
          <p:nvPr>
            <p:custDataLst>
              <p:tags r:id="rId11"/>
            </p:custDataLst>
          </p:nvPr>
        </p:nvSpPr>
        <p:spPr bwMode="gray">
          <a:xfrm>
            <a:off x="2992438" y="5537200"/>
            <a:ext cx="349250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90B8321-8568-4B0F-8ABE-7B01D34BA2E6}" type="datetime'''''2''''''0''''''''''2''''''0'''''''''''''''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131" name="Rectangle 130"/>
          <p:cNvSpPr/>
          <p:nvPr>
            <p:custDataLst>
              <p:tags r:id="rId12"/>
            </p:custDataLst>
          </p:nvPr>
        </p:nvSpPr>
        <p:spPr bwMode="gray">
          <a:xfrm>
            <a:off x="2338388" y="1649413"/>
            <a:ext cx="2314575" cy="21272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Financial impact (SGD '000)</a:t>
            </a:r>
          </a:p>
        </p:txBody>
      </p:sp>
      <p:sp>
        <p:nvSpPr>
          <p:cNvPr id="134" name="Rectangle 133"/>
          <p:cNvSpPr/>
          <p:nvPr>
            <p:custDataLst>
              <p:tags r:id="rId13"/>
            </p:custDataLst>
          </p:nvPr>
        </p:nvSpPr>
        <p:spPr bwMode="gray">
          <a:xfrm>
            <a:off x="5230813" y="5537200"/>
            <a:ext cx="349250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8E281A-4174-4405-B161-D02673A1E0D8}" type="datetime'2''''''''''''''''''''02''''''''''2'''''''''''''''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135" name="Rectangle 134"/>
          <p:cNvSpPr/>
          <p:nvPr>
            <p:custDataLst>
              <p:tags r:id="rId14"/>
            </p:custDataLst>
          </p:nvPr>
        </p:nvSpPr>
        <p:spPr bwMode="gray">
          <a:xfrm>
            <a:off x="6350000" y="5537200"/>
            <a:ext cx="349250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4381CF-A19D-4469-A370-B9D0B0392966}" type="datetime'''''''''''''2''''''''0''''''''''''''2''3'''''''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136" name="Rectangle 135"/>
          <p:cNvSpPr/>
          <p:nvPr>
            <p:custDataLst>
              <p:tags r:id="rId15"/>
            </p:custDataLst>
          </p:nvPr>
        </p:nvSpPr>
        <p:spPr bwMode="gray">
          <a:xfrm>
            <a:off x="7469188" y="5537200"/>
            <a:ext cx="349250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22FE7B6-A05D-4590-AB54-85FB0E758C2A}" type="datetime'''''''''''''''''''''''2''''''024'''''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137" name="Rectangle 136"/>
          <p:cNvSpPr/>
          <p:nvPr>
            <p:custDataLst>
              <p:tags r:id="rId16"/>
            </p:custDataLst>
          </p:nvPr>
        </p:nvSpPr>
        <p:spPr bwMode="gray">
          <a:xfrm>
            <a:off x="8588375" y="5537200"/>
            <a:ext cx="349250" cy="1825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5DB0986-2855-4256-A93B-7F24FB05CF38}" type="datetime'2''0''''''''''''2''''''''''''''5'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139" name="Rectangle 138"/>
          <p:cNvSpPr/>
          <p:nvPr>
            <p:custDataLst>
              <p:tags r:id="rId17"/>
            </p:custDataLst>
          </p:nvPr>
        </p:nvSpPr>
        <p:spPr bwMode="gray">
          <a:xfrm>
            <a:off x="3960813" y="5889625"/>
            <a:ext cx="214313" cy="160338"/>
          </a:xfrm>
          <a:prstGeom prst="rect">
            <a:avLst/>
          </a:prstGeom>
          <a:solidFill>
            <a:srgbClr val="002395"/>
          </a:solidFill>
          <a:ln w="6350" cap="flat" cmpd="sng" algn="ctr">
            <a:noFill/>
            <a:prstDash val="lgDash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6350" cap="flat" cmpd="sng" algn="ctr">
                <a:solidFill>
                  <a:srgbClr val="9A9A9A"/>
                </a:solidFill>
                <a:prstDash val="lgDash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cxnSp>
        <p:nvCxnSpPr>
          <p:cNvPr id="138" name="Straight Connector 137"/>
          <p:cNvCxnSpPr/>
          <p:nvPr>
            <p:custDataLst>
              <p:tags r:id="rId18"/>
            </p:custDataLst>
          </p:nvPr>
        </p:nvCxnSpPr>
        <p:spPr bwMode="gray">
          <a:xfrm>
            <a:off x="6780213" y="5969000"/>
            <a:ext cx="196850" cy="0"/>
          </a:xfrm>
          <a:prstGeom prst="line">
            <a:avLst/>
          </a:prstGeom>
          <a:ln w="3175" cap="rnd" cmpd="sng" algn="ctr">
            <a:solidFill>
              <a:srgbClr val="191F27"/>
            </a:solidFill>
            <a:prstDash val="lg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>
            <p:custDataLst>
              <p:tags r:id="rId19"/>
            </p:custDataLst>
          </p:nvPr>
        </p:nvCxnSpPr>
        <p:spPr bwMode="gray">
          <a:xfrm>
            <a:off x="5732463" y="5969000"/>
            <a:ext cx="114300" cy="0"/>
          </a:xfrm>
          <a:prstGeom prst="line">
            <a:avLst/>
          </a:prstGeom>
          <a:ln w="38100" cap="rnd" cmpd="sng" algn="ctr">
            <a:solidFill>
              <a:schemeClr val="tx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 Placeholder 3"/>
          <p:cNvSpPr>
            <a:spLocks noGrp="1"/>
          </p:cNvSpPr>
          <p:nvPr>
            <p:custDataLst>
              <p:tags r:id="rId20"/>
            </p:custDataLst>
          </p:nvPr>
        </p:nvSpPr>
        <p:spPr bwMode="gray">
          <a:xfrm>
            <a:off x="4225925" y="5884863"/>
            <a:ext cx="1355725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lang="en-US"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lang="en-US"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kern="120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600" kern="120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kern="1200" baseline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kern="1200" baseline="0" smtClean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kern="1200" baseline="0" dirty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fld id="{AE343F24-5A11-4960-8F48-C62DC5E3471D}" type="datetime'C''AP''''EX'' ''''''i''''''''n''''''v''est''m''''e''n''t'''''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B3E50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​"/>
                <a:tabLst/>
                <a:defRPr/>
              </a:pPr>
              <a:t>CAPEX investment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B3E50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142" name="Text Placeholder 3"/>
          <p:cNvSpPr>
            <a:spLocks noGrp="1"/>
          </p:cNvSpPr>
          <p:nvPr>
            <p:custDataLst>
              <p:tags r:id="rId21"/>
            </p:custDataLst>
          </p:nvPr>
        </p:nvSpPr>
        <p:spPr bwMode="gray">
          <a:xfrm>
            <a:off x="5948363" y="5884863"/>
            <a:ext cx="722313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lang="en-US"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lang="en-US"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kern="120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600" kern="120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kern="1200" baseline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kern="1200" baseline="0" smtClean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kern="1200" baseline="0" dirty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B3E50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t>Profit/loss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B3E50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143" name="Text Placeholder 3"/>
          <p:cNvSpPr>
            <a:spLocks noGrp="1"/>
          </p:cNvSpPr>
          <p:nvPr>
            <p:custDataLst>
              <p:tags r:id="rId22"/>
            </p:custDataLst>
          </p:nvPr>
        </p:nvSpPr>
        <p:spPr bwMode="gray">
          <a:xfrm>
            <a:off x="7037388" y="5884863"/>
            <a:ext cx="1673225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lang="en-US"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lang="en-US"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kern="120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600" kern="120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kern="1200" baseline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kern="1200" baseline="0" smtClean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kern="1200" baseline="0" dirty="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  <a:sym typeface="Century Gothic" panose="020B0502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fld id="{5A5E45F2-773B-49E4-B091-483A2D59FF44}" type="datetime'Cu''mula''ti''v''e ''''''''''pro''''''fi''t ''/'' lo''ss'''''">
              <a:rPr kumimoji="0" lang="en-SG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B3E50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00000000000000000" pitchFamily="2" charset="0"/>
              </a:rPr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​"/>
                <a:tabLst/>
                <a:defRPr/>
              </a:pPr>
              <a:t>Cumulative profit / loss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B3E50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Univers 55" panose="02000000000000000000" pitchFamily="2" charset="0"/>
            </a:endParaRPr>
          </a:p>
        </p:txBody>
      </p:sp>
      <p:sp>
        <p:nvSpPr>
          <p:cNvPr id="144" name="clipart_drawncirclered"/>
          <p:cNvSpPr>
            <a:spLocks/>
          </p:cNvSpPr>
          <p:nvPr/>
        </p:nvSpPr>
        <p:spPr bwMode="gray">
          <a:xfrm>
            <a:off x="8285163" y="2967038"/>
            <a:ext cx="709613" cy="406400"/>
          </a:xfrm>
          <a:custGeom>
            <a:avLst/>
            <a:gdLst>
              <a:gd name="T0" fmla="*/ 2147483647 w 3884"/>
              <a:gd name="T1" fmla="*/ 2147483647 h 1600"/>
              <a:gd name="T2" fmla="*/ 2147483647 w 3884"/>
              <a:gd name="T3" fmla="*/ 2147483647 h 1600"/>
              <a:gd name="T4" fmla="*/ 2147483647 w 3884"/>
              <a:gd name="T5" fmla="*/ 2147483647 h 1600"/>
              <a:gd name="T6" fmla="*/ 2147483647 w 3884"/>
              <a:gd name="T7" fmla="*/ 2147483647 h 1600"/>
              <a:gd name="T8" fmla="*/ 2147483647 w 3884"/>
              <a:gd name="T9" fmla="*/ 2147483647 h 1600"/>
              <a:gd name="T10" fmla="*/ 2147483647 w 3884"/>
              <a:gd name="T11" fmla="*/ 2147483647 h 1600"/>
              <a:gd name="T12" fmla="*/ 0 w 3884"/>
              <a:gd name="T13" fmla="*/ 2147483647 h 1600"/>
              <a:gd name="T14" fmla="*/ 2147483647 w 3884"/>
              <a:gd name="T15" fmla="*/ 2147483647 h 1600"/>
              <a:gd name="T16" fmla="*/ 2147483647 w 3884"/>
              <a:gd name="T17" fmla="*/ 2147483647 h 1600"/>
              <a:gd name="T18" fmla="*/ 2147483647 w 3884"/>
              <a:gd name="T19" fmla="*/ 2147483647 h 1600"/>
              <a:gd name="T20" fmla="*/ 2147483647 w 3884"/>
              <a:gd name="T21" fmla="*/ 2147483647 h 1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884"/>
              <a:gd name="T34" fmla="*/ 0 h 1600"/>
              <a:gd name="T35" fmla="*/ 3884 w 3884"/>
              <a:gd name="T36" fmla="*/ 1600 h 160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884" h="1600">
                <a:moveTo>
                  <a:pt x="297" y="1346"/>
                </a:moveTo>
                <a:cubicBezTo>
                  <a:pt x="918" y="1523"/>
                  <a:pt x="1726" y="1533"/>
                  <a:pt x="2310" y="1448"/>
                </a:cubicBezTo>
                <a:cubicBezTo>
                  <a:pt x="3125" y="1334"/>
                  <a:pt x="3798" y="1192"/>
                  <a:pt x="3810" y="884"/>
                </a:cubicBezTo>
                <a:cubicBezTo>
                  <a:pt x="3822" y="576"/>
                  <a:pt x="3114" y="204"/>
                  <a:pt x="1945" y="137"/>
                </a:cubicBezTo>
                <a:cubicBezTo>
                  <a:pt x="645" y="63"/>
                  <a:pt x="74" y="564"/>
                  <a:pt x="74" y="724"/>
                </a:cubicBezTo>
                <a:cubicBezTo>
                  <a:pt x="74" y="884"/>
                  <a:pt x="394" y="1032"/>
                  <a:pt x="781" y="1072"/>
                </a:cubicBezTo>
                <a:cubicBezTo>
                  <a:pt x="280" y="1135"/>
                  <a:pt x="0" y="912"/>
                  <a:pt x="0" y="724"/>
                </a:cubicBezTo>
                <a:cubicBezTo>
                  <a:pt x="0" y="536"/>
                  <a:pt x="473" y="0"/>
                  <a:pt x="1951" y="68"/>
                </a:cubicBezTo>
                <a:cubicBezTo>
                  <a:pt x="2863" y="110"/>
                  <a:pt x="3884" y="433"/>
                  <a:pt x="3878" y="884"/>
                </a:cubicBezTo>
                <a:cubicBezTo>
                  <a:pt x="3872" y="1335"/>
                  <a:pt x="2873" y="1446"/>
                  <a:pt x="2276" y="1523"/>
                </a:cubicBezTo>
                <a:cubicBezTo>
                  <a:pt x="1679" y="1600"/>
                  <a:pt x="553" y="1580"/>
                  <a:pt x="297" y="1346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tIns="91440" bIns="9144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ms-MY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45" name="clipart_drawncirclered"/>
          <p:cNvSpPr>
            <a:spLocks/>
          </p:cNvSpPr>
          <p:nvPr/>
        </p:nvSpPr>
        <p:spPr bwMode="gray">
          <a:xfrm>
            <a:off x="5619750" y="3024188"/>
            <a:ext cx="806450" cy="407988"/>
          </a:xfrm>
          <a:custGeom>
            <a:avLst/>
            <a:gdLst>
              <a:gd name="T0" fmla="*/ 2147483647 w 3884"/>
              <a:gd name="T1" fmla="*/ 2147483647 h 1600"/>
              <a:gd name="T2" fmla="*/ 2147483647 w 3884"/>
              <a:gd name="T3" fmla="*/ 2147483647 h 1600"/>
              <a:gd name="T4" fmla="*/ 2147483647 w 3884"/>
              <a:gd name="T5" fmla="*/ 2147483647 h 1600"/>
              <a:gd name="T6" fmla="*/ 2147483647 w 3884"/>
              <a:gd name="T7" fmla="*/ 2147483647 h 1600"/>
              <a:gd name="T8" fmla="*/ 2147483647 w 3884"/>
              <a:gd name="T9" fmla="*/ 2147483647 h 1600"/>
              <a:gd name="T10" fmla="*/ 2147483647 w 3884"/>
              <a:gd name="T11" fmla="*/ 2147483647 h 1600"/>
              <a:gd name="T12" fmla="*/ 0 w 3884"/>
              <a:gd name="T13" fmla="*/ 2147483647 h 1600"/>
              <a:gd name="T14" fmla="*/ 2147483647 w 3884"/>
              <a:gd name="T15" fmla="*/ 2147483647 h 1600"/>
              <a:gd name="T16" fmla="*/ 2147483647 w 3884"/>
              <a:gd name="T17" fmla="*/ 2147483647 h 1600"/>
              <a:gd name="T18" fmla="*/ 2147483647 w 3884"/>
              <a:gd name="T19" fmla="*/ 2147483647 h 1600"/>
              <a:gd name="T20" fmla="*/ 2147483647 w 3884"/>
              <a:gd name="T21" fmla="*/ 2147483647 h 1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884"/>
              <a:gd name="T34" fmla="*/ 0 h 1600"/>
              <a:gd name="T35" fmla="*/ 3884 w 3884"/>
              <a:gd name="T36" fmla="*/ 1600 h 160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884" h="1600">
                <a:moveTo>
                  <a:pt x="297" y="1346"/>
                </a:moveTo>
                <a:cubicBezTo>
                  <a:pt x="918" y="1523"/>
                  <a:pt x="1726" y="1533"/>
                  <a:pt x="2310" y="1448"/>
                </a:cubicBezTo>
                <a:cubicBezTo>
                  <a:pt x="3125" y="1334"/>
                  <a:pt x="3798" y="1192"/>
                  <a:pt x="3810" y="884"/>
                </a:cubicBezTo>
                <a:cubicBezTo>
                  <a:pt x="3822" y="576"/>
                  <a:pt x="3114" y="204"/>
                  <a:pt x="1945" y="137"/>
                </a:cubicBezTo>
                <a:cubicBezTo>
                  <a:pt x="645" y="63"/>
                  <a:pt x="74" y="564"/>
                  <a:pt x="74" y="724"/>
                </a:cubicBezTo>
                <a:cubicBezTo>
                  <a:pt x="74" y="884"/>
                  <a:pt x="394" y="1032"/>
                  <a:pt x="781" y="1072"/>
                </a:cubicBezTo>
                <a:cubicBezTo>
                  <a:pt x="280" y="1135"/>
                  <a:pt x="0" y="912"/>
                  <a:pt x="0" y="724"/>
                </a:cubicBezTo>
                <a:cubicBezTo>
                  <a:pt x="0" y="536"/>
                  <a:pt x="473" y="0"/>
                  <a:pt x="1951" y="68"/>
                </a:cubicBezTo>
                <a:cubicBezTo>
                  <a:pt x="2863" y="110"/>
                  <a:pt x="3884" y="433"/>
                  <a:pt x="3878" y="884"/>
                </a:cubicBezTo>
                <a:cubicBezTo>
                  <a:pt x="3872" y="1335"/>
                  <a:pt x="2873" y="1446"/>
                  <a:pt x="2276" y="1523"/>
                </a:cubicBezTo>
                <a:cubicBezTo>
                  <a:pt x="1679" y="1600"/>
                  <a:pt x="553" y="1580"/>
                  <a:pt x="297" y="1346"/>
                </a:cubicBezTo>
                <a:close/>
              </a:path>
            </a:pathLst>
          </a:cu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ms-MY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5053013" y="2393950"/>
            <a:ext cx="2571750" cy="461963"/>
          </a:xfrm>
          <a:prstGeom prst="rect">
            <a:avLst/>
          </a:prstGeom>
          <a:solidFill>
            <a:sysClr val="window" lastClr="FFFFFF"/>
          </a:solidFill>
          <a:ln w="1905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Initiative will be profitable in [month and year]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7415213" y="4414838"/>
            <a:ext cx="2301875" cy="646113"/>
          </a:xfrm>
          <a:prstGeom prst="rect">
            <a:avLst/>
          </a:prstGeom>
          <a:solidFill>
            <a:sysClr val="window" lastClr="FFFFFF"/>
          </a:solidFill>
          <a:ln w="1905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Initiative will breakeven on initial investment in [month and year]</a:t>
            </a:r>
          </a:p>
        </p:txBody>
      </p:sp>
      <p:cxnSp>
        <p:nvCxnSpPr>
          <p:cNvPr id="150" name="Straight Connector 149"/>
          <p:cNvCxnSpPr>
            <a:endCxn id="149" idx="0"/>
          </p:cNvCxnSpPr>
          <p:nvPr/>
        </p:nvCxnSpPr>
        <p:spPr>
          <a:xfrm flipH="1">
            <a:off x="8566151" y="3378200"/>
            <a:ext cx="177800" cy="1036638"/>
          </a:xfrm>
          <a:prstGeom prst="line">
            <a:avLst/>
          </a:prstGeom>
          <a:noFill/>
          <a:ln w="19050" cap="rnd" cmpd="sng" algn="ctr">
            <a:solidFill>
              <a:srgbClr val="747474"/>
            </a:solidFill>
            <a:prstDash val="solid"/>
            <a:headEnd type="oval"/>
            <a:tailEnd type="none" w="sm" len="sm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22800"/>
            <a:ext cx="10934700" cy="553998"/>
          </a:xfrm>
        </p:spPr>
        <p:txBody>
          <a:bodyPr>
            <a:spAutoFit/>
          </a:bodyPr>
          <a:lstStyle/>
          <a:p>
            <a:r>
              <a:rPr lang="en-SG" dirty="0">
                <a:solidFill>
                  <a:srgbClr val="002395"/>
                </a:solidFill>
                <a:latin typeface="Univers 65 Bold" pitchFamily="2" charset="0"/>
              </a:rPr>
              <a:t>3. Financials</a:t>
            </a:r>
            <a:br>
              <a:rPr lang="en-SG" sz="1800" dirty="0">
                <a:solidFill>
                  <a:srgbClr val="002395"/>
                </a:solidFill>
                <a:latin typeface="Univers 65 Bold" pitchFamily="2" charset="0"/>
              </a:rPr>
            </a:br>
            <a:r>
              <a:rPr lang="en-SG" sz="1600" dirty="0">
                <a:solidFill>
                  <a:schemeClr val="accent5"/>
                </a:solidFill>
                <a:latin typeface="Univers 65 Bold" pitchFamily="2" charset="0"/>
              </a:rPr>
              <a:t>[xx] capital required; breakeven in [x]</a:t>
            </a:r>
            <a:endParaRPr lang="en-US" sz="1600" dirty="0">
              <a:solidFill>
                <a:schemeClr val="accent5"/>
              </a:solidFill>
              <a:latin typeface="Univers 65 Bold" pitchFamily="2" charset="0"/>
            </a:endParaRPr>
          </a:p>
        </p:txBody>
      </p:sp>
      <p:cxnSp>
        <p:nvCxnSpPr>
          <p:cNvPr id="52" name="Straight Connector 51"/>
          <p:cNvCxnSpPr>
            <a:endCxn id="147" idx="2"/>
          </p:cNvCxnSpPr>
          <p:nvPr/>
        </p:nvCxnSpPr>
        <p:spPr>
          <a:xfrm flipV="1">
            <a:off x="6065838" y="2855913"/>
            <a:ext cx="273050" cy="180976"/>
          </a:xfrm>
          <a:prstGeom prst="line">
            <a:avLst/>
          </a:prstGeom>
          <a:noFill/>
          <a:ln w="19050" cap="rnd" cmpd="sng" algn="ctr">
            <a:solidFill>
              <a:srgbClr val="747474"/>
            </a:solidFill>
            <a:prstDash val="solid"/>
            <a:headEnd type="oval"/>
            <a:tailEnd type="none" w="sm" len="sm"/>
          </a:ln>
          <a:effectLst/>
        </p:spPr>
      </p:cxnSp>
      <p:sp>
        <p:nvSpPr>
          <p:cNvPr id="47" name="Rectangle 46"/>
          <p:cNvSpPr/>
          <p:nvPr/>
        </p:nvSpPr>
        <p:spPr>
          <a:xfrm>
            <a:off x="2781300" y="3880257"/>
            <a:ext cx="3008313" cy="276999"/>
          </a:xfrm>
          <a:prstGeom prst="rect">
            <a:avLst/>
          </a:prstGeom>
          <a:solidFill>
            <a:sysClr val="window" lastClr="FFFFFF"/>
          </a:solidFill>
          <a:ln w="1905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Initiative will cost [$X] in [year]…</a:t>
            </a:r>
          </a:p>
        </p:txBody>
      </p:sp>
    </p:spTree>
    <p:extLst>
      <p:ext uri="{BB962C8B-B14F-4D97-AF65-F5344CB8AC3E}">
        <p14:creationId xmlns:p14="http://schemas.microsoft.com/office/powerpoint/2010/main" val="2464640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think-cell Slide" r:id="rId7" imgW="353" imgH="357" progId="TCLayout.ActiveDocument.1">
                  <p:embed/>
                </p:oleObj>
              </mc:Choice>
              <mc:Fallback>
                <p:oleObj name="think-cell Slide" r:id="rId7" imgW="353" imgH="357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65 Bold" panose="020B0800000000000000" pitchFamily="34" charset="0"/>
              <a:ea typeface="+mn-ea"/>
              <a:cs typeface="+mn-cs"/>
              <a:sym typeface="Univers 65 Bold" panose="020B0800000000000000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22800"/>
            <a:ext cx="10934700" cy="55399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002395"/>
                </a:solidFill>
                <a:latin typeface="Univers 65 Bold" pitchFamily="2" charset="0"/>
              </a:rPr>
              <a:t>4. Risks and mitigants</a:t>
            </a:r>
            <a:br>
              <a:rPr lang="en-US" sz="1800" dirty="0">
                <a:solidFill>
                  <a:srgbClr val="002395"/>
                </a:solidFill>
                <a:latin typeface="Univers 65 Bold" pitchFamily="2" charset="0"/>
              </a:rPr>
            </a:br>
            <a:r>
              <a:rPr lang="en-US" sz="1600" dirty="0">
                <a:solidFill>
                  <a:schemeClr val="accent5"/>
                </a:solidFill>
                <a:latin typeface="Univers 65 Bold" panose="020B0800000000000000" pitchFamily="34" charset="0"/>
              </a:rPr>
              <a:t>We recognize the following risks and have developed mitigation plans for them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246" y="3754390"/>
            <a:ext cx="201599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-295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2F75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395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Product risk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3246" y="4130253"/>
            <a:ext cx="2015990" cy="175432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SG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Could there be issues of poor adoption, poor quality, late delivery, etc.?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SG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Can this be mitigated by customer validation, customer testing, phased releases, etc.?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05983" y="3754390"/>
            <a:ext cx="201599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-295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2F75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395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People risk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05983" y="4130253"/>
            <a:ext cx="2015990" cy="175432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SG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Could there be a lack of talent to operate the new software?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SG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Can this be mitigated by having the internal team work hand-in-hand with vendor, easing change mgmt.?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78720" y="3754390"/>
            <a:ext cx="201599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-295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2F75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395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Operational risk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78720" y="4130253"/>
            <a:ext cx="2015990" cy="175432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SG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Could there be technology/cyber incidents, malfunctions, etc.?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SG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Can this be mitigated by backup/contingency plans, cybersecurity solutions, etc.?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51457" y="3754390"/>
            <a:ext cx="201599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-295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2F75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395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Market risk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51457" y="4130253"/>
            <a:ext cx="2015990" cy="175432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SG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Could there be an economic downturn, reducing projected gains?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SG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Can this be mitigated by incorporating the possibility of downturn in financial assumptions?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24193" y="3754390"/>
            <a:ext cx="201599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-295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2F75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395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Reputational risk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624193" y="4130253"/>
            <a:ext cx="2015990" cy="175432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SG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Could there be public backlash in the event of a breach of data?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SG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Can this be mitigated by an escalation plan / social media response in such events?</a:t>
            </a:r>
          </a:p>
        </p:txBody>
      </p:sp>
      <p:sp>
        <p:nvSpPr>
          <p:cNvPr id="30" name="Textfeld 1"/>
          <p:cNvSpPr txBox="1"/>
          <p:nvPr>
            <p:custDataLst>
              <p:tags r:id="rId4"/>
            </p:custDataLst>
          </p:nvPr>
        </p:nvSpPr>
        <p:spPr>
          <a:xfrm rot="600000">
            <a:off x="9374400" y="433667"/>
            <a:ext cx="2516400" cy="295466"/>
          </a:xfrm>
          <a:prstGeom prst="rect">
            <a:avLst/>
          </a:prstGeom>
          <a:solidFill>
            <a:schemeClr val="accent4"/>
          </a:solidFill>
          <a:ln w="9525" cap="rnd">
            <a:noFill/>
            <a:prstDash val="solid"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575757"/>
                </a:solidFill>
                <a:prstDash val="solid"/>
              </a14:hiddenLine>
            </a:ext>
          </a:extLst>
        </p:spPr>
        <p:txBody>
          <a:bodyPr vert="horz" wrap="square" lIns="36576" tIns="36576" rIns="36576" bIns="36576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Template</a:t>
            </a:r>
          </a:p>
        </p:txBody>
      </p:sp>
      <p:grpSp>
        <p:nvGrpSpPr>
          <p:cNvPr id="46" name="Group 45"/>
          <p:cNvGrpSpPr>
            <a:grpSpLocks noChangeAspect="1"/>
          </p:cNvGrpSpPr>
          <p:nvPr/>
        </p:nvGrpSpPr>
        <p:grpSpPr>
          <a:xfrm>
            <a:off x="824530" y="2619472"/>
            <a:ext cx="890955" cy="890954"/>
            <a:chOff x="6324600" y="2570163"/>
            <a:chExt cx="1646238" cy="1646237"/>
          </a:xfrm>
        </p:grpSpPr>
        <p:sp>
          <p:nvSpPr>
            <p:cNvPr id="48" name="AutoShape 17"/>
            <p:cNvSpPr>
              <a:spLocks noChangeAspect="1" noChangeArrowheads="1" noTextEdit="1"/>
            </p:cNvSpPr>
            <p:nvPr/>
          </p:nvSpPr>
          <p:spPr bwMode="auto">
            <a:xfrm>
              <a:off x="6324600" y="2570163"/>
              <a:ext cx="1646238" cy="1646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79C9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6494463" y="2844800"/>
              <a:ext cx="1277937" cy="1098550"/>
              <a:chOff x="6494463" y="2844800"/>
              <a:chExt cx="1277937" cy="1098550"/>
            </a:xfrm>
          </p:grpSpPr>
          <p:sp>
            <p:nvSpPr>
              <p:cNvPr id="50" name="Freeform 49"/>
              <p:cNvSpPr>
                <a:spLocks noChangeArrowheads="1"/>
              </p:cNvSpPr>
              <p:nvPr/>
            </p:nvSpPr>
            <p:spPr bwMode="auto">
              <a:xfrm>
                <a:off x="6494463" y="2844800"/>
                <a:ext cx="1096963" cy="1098550"/>
              </a:xfrm>
              <a:custGeom>
                <a:avLst/>
                <a:gdLst>
                  <a:gd name="connsiteX0" fmla="*/ 931068 w 1096963"/>
                  <a:gd name="connsiteY0" fmla="*/ 898524 h 1098550"/>
                  <a:gd name="connsiteX1" fmla="*/ 846136 w 1096963"/>
                  <a:gd name="connsiteY1" fmla="*/ 982662 h 1098550"/>
                  <a:gd name="connsiteX2" fmla="*/ 931068 w 1096963"/>
                  <a:gd name="connsiteY2" fmla="*/ 1066800 h 1098550"/>
                  <a:gd name="connsiteX3" fmla="*/ 1016000 w 1096963"/>
                  <a:gd name="connsiteY3" fmla="*/ 982662 h 1098550"/>
                  <a:gd name="connsiteX4" fmla="*/ 931068 w 1096963"/>
                  <a:gd name="connsiteY4" fmla="*/ 898524 h 1098550"/>
                  <a:gd name="connsiteX5" fmla="*/ 435768 w 1096963"/>
                  <a:gd name="connsiteY5" fmla="*/ 898524 h 1098550"/>
                  <a:gd name="connsiteX6" fmla="*/ 350836 w 1096963"/>
                  <a:gd name="connsiteY6" fmla="*/ 982662 h 1098550"/>
                  <a:gd name="connsiteX7" fmla="*/ 435768 w 1096963"/>
                  <a:gd name="connsiteY7" fmla="*/ 1066800 h 1098550"/>
                  <a:gd name="connsiteX8" fmla="*/ 520700 w 1096963"/>
                  <a:gd name="connsiteY8" fmla="*/ 982662 h 1098550"/>
                  <a:gd name="connsiteX9" fmla="*/ 435768 w 1096963"/>
                  <a:gd name="connsiteY9" fmla="*/ 898524 h 1098550"/>
                  <a:gd name="connsiteX10" fmla="*/ 931068 w 1096963"/>
                  <a:gd name="connsiteY10" fmla="*/ 866774 h 1098550"/>
                  <a:gd name="connsiteX11" fmla="*/ 1047750 w 1096963"/>
                  <a:gd name="connsiteY11" fmla="*/ 982662 h 1098550"/>
                  <a:gd name="connsiteX12" fmla="*/ 931068 w 1096963"/>
                  <a:gd name="connsiteY12" fmla="*/ 1098550 h 1098550"/>
                  <a:gd name="connsiteX13" fmla="*/ 814386 w 1096963"/>
                  <a:gd name="connsiteY13" fmla="*/ 982662 h 1098550"/>
                  <a:gd name="connsiteX14" fmla="*/ 931068 w 1096963"/>
                  <a:gd name="connsiteY14" fmla="*/ 866774 h 1098550"/>
                  <a:gd name="connsiteX15" fmla="*/ 435768 w 1096963"/>
                  <a:gd name="connsiteY15" fmla="*/ 866774 h 1098550"/>
                  <a:gd name="connsiteX16" fmla="*/ 552450 w 1096963"/>
                  <a:gd name="connsiteY16" fmla="*/ 982662 h 1098550"/>
                  <a:gd name="connsiteX17" fmla="*/ 435768 w 1096963"/>
                  <a:gd name="connsiteY17" fmla="*/ 1098550 h 1098550"/>
                  <a:gd name="connsiteX18" fmla="*/ 319086 w 1096963"/>
                  <a:gd name="connsiteY18" fmla="*/ 982662 h 1098550"/>
                  <a:gd name="connsiteX19" fmla="*/ 435768 w 1096963"/>
                  <a:gd name="connsiteY19" fmla="*/ 866774 h 1098550"/>
                  <a:gd name="connsiteX20" fmla="*/ 772682 w 1096963"/>
                  <a:gd name="connsiteY20" fmla="*/ 479425 h 1098550"/>
                  <a:gd name="connsiteX21" fmla="*/ 757426 w 1096963"/>
                  <a:gd name="connsiteY21" fmla="*/ 485854 h 1098550"/>
                  <a:gd name="connsiteX22" fmla="*/ 750887 w 1096963"/>
                  <a:gd name="connsiteY22" fmla="*/ 500856 h 1098550"/>
                  <a:gd name="connsiteX23" fmla="*/ 757426 w 1096963"/>
                  <a:gd name="connsiteY23" fmla="*/ 515858 h 1098550"/>
                  <a:gd name="connsiteX24" fmla="*/ 772682 w 1096963"/>
                  <a:gd name="connsiteY24" fmla="*/ 522287 h 1098550"/>
                  <a:gd name="connsiteX25" fmla="*/ 787212 w 1096963"/>
                  <a:gd name="connsiteY25" fmla="*/ 515858 h 1098550"/>
                  <a:gd name="connsiteX26" fmla="*/ 793750 w 1096963"/>
                  <a:gd name="connsiteY26" fmla="*/ 500856 h 1098550"/>
                  <a:gd name="connsiteX27" fmla="*/ 787212 w 1096963"/>
                  <a:gd name="connsiteY27" fmla="*/ 485854 h 1098550"/>
                  <a:gd name="connsiteX28" fmla="*/ 772682 w 1096963"/>
                  <a:gd name="connsiteY28" fmla="*/ 479425 h 1098550"/>
                  <a:gd name="connsiteX29" fmla="*/ 755650 w 1096963"/>
                  <a:gd name="connsiteY29" fmla="*/ 327025 h 1098550"/>
                  <a:gd name="connsiteX30" fmla="*/ 755650 w 1096963"/>
                  <a:gd name="connsiteY30" fmla="*/ 379626 h 1098550"/>
                  <a:gd name="connsiteX31" fmla="*/ 765581 w 1096963"/>
                  <a:gd name="connsiteY31" fmla="*/ 469900 h 1098550"/>
                  <a:gd name="connsiteX32" fmla="*/ 779058 w 1096963"/>
                  <a:gd name="connsiteY32" fmla="*/ 469900 h 1098550"/>
                  <a:gd name="connsiteX33" fmla="*/ 788988 w 1096963"/>
                  <a:gd name="connsiteY33" fmla="*/ 379626 h 1098550"/>
                  <a:gd name="connsiteX34" fmla="*/ 788988 w 1096963"/>
                  <a:gd name="connsiteY34" fmla="*/ 327025 h 1098550"/>
                  <a:gd name="connsiteX35" fmla="*/ 755650 w 1096963"/>
                  <a:gd name="connsiteY35" fmla="*/ 327025 h 1098550"/>
                  <a:gd name="connsiteX36" fmla="*/ 772319 w 1096963"/>
                  <a:gd name="connsiteY36" fmla="*/ 214313 h 1098550"/>
                  <a:gd name="connsiteX37" fmla="*/ 778753 w 1096963"/>
                  <a:gd name="connsiteY37" fmla="*/ 217888 h 1098550"/>
                  <a:gd name="connsiteX38" fmla="*/ 858109 w 1096963"/>
                  <a:gd name="connsiteY38" fmla="*/ 355169 h 1098550"/>
                  <a:gd name="connsiteX39" fmla="*/ 903149 w 1096963"/>
                  <a:gd name="connsiteY39" fmla="*/ 433819 h 1098550"/>
                  <a:gd name="connsiteX40" fmla="*/ 956768 w 1096963"/>
                  <a:gd name="connsiteY40" fmla="*/ 526055 h 1098550"/>
                  <a:gd name="connsiteX41" fmla="*/ 978216 w 1096963"/>
                  <a:gd name="connsiteY41" fmla="*/ 563950 h 1098550"/>
                  <a:gd name="connsiteX42" fmla="*/ 972496 w 1096963"/>
                  <a:gd name="connsiteY42" fmla="*/ 574675 h 1098550"/>
                  <a:gd name="connsiteX43" fmla="*/ 803060 w 1096963"/>
                  <a:gd name="connsiteY43" fmla="*/ 574675 h 1098550"/>
                  <a:gd name="connsiteX44" fmla="*/ 742292 w 1096963"/>
                  <a:gd name="connsiteY44" fmla="*/ 574675 h 1098550"/>
                  <a:gd name="connsiteX45" fmla="*/ 572856 w 1096963"/>
                  <a:gd name="connsiteY45" fmla="*/ 574675 h 1098550"/>
                  <a:gd name="connsiteX46" fmla="*/ 566422 w 1096963"/>
                  <a:gd name="connsiteY46" fmla="*/ 563950 h 1098550"/>
                  <a:gd name="connsiteX47" fmla="*/ 588584 w 1096963"/>
                  <a:gd name="connsiteY47" fmla="*/ 526055 h 1098550"/>
                  <a:gd name="connsiteX48" fmla="*/ 641488 w 1096963"/>
                  <a:gd name="connsiteY48" fmla="*/ 433819 h 1098550"/>
                  <a:gd name="connsiteX49" fmla="*/ 687243 w 1096963"/>
                  <a:gd name="connsiteY49" fmla="*/ 355169 h 1098550"/>
                  <a:gd name="connsiteX50" fmla="*/ 766599 w 1096963"/>
                  <a:gd name="connsiteY50" fmla="*/ 217888 h 1098550"/>
                  <a:gd name="connsiteX51" fmla="*/ 772319 w 1096963"/>
                  <a:gd name="connsiteY51" fmla="*/ 214313 h 1098550"/>
                  <a:gd name="connsiteX52" fmla="*/ 15722 w 1096963"/>
                  <a:gd name="connsiteY52" fmla="*/ 0 h 1098550"/>
                  <a:gd name="connsiteX53" fmla="*/ 159363 w 1096963"/>
                  <a:gd name="connsiteY53" fmla="*/ 0 h 1098550"/>
                  <a:gd name="connsiteX54" fmla="*/ 175085 w 1096963"/>
                  <a:gd name="connsiteY54" fmla="*/ 12859 h 1098550"/>
                  <a:gd name="connsiteX55" fmla="*/ 313724 w 1096963"/>
                  <a:gd name="connsiteY55" fmla="*/ 768667 h 1098550"/>
                  <a:gd name="connsiteX56" fmla="*/ 1081241 w 1096963"/>
                  <a:gd name="connsiteY56" fmla="*/ 768667 h 1098550"/>
                  <a:gd name="connsiteX57" fmla="*/ 1096963 w 1096963"/>
                  <a:gd name="connsiteY57" fmla="*/ 784384 h 1098550"/>
                  <a:gd name="connsiteX58" fmla="*/ 1081241 w 1096963"/>
                  <a:gd name="connsiteY58" fmla="*/ 800100 h 1098550"/>
                  <a:gd name="connsiteX59" fmla="*/ 300861 w 1096963"/>
                  <a:gd name="connsiteY59" fmla="*/ 800100 h 1098550"/>
                  <a:gd name="connsiteX60" fmla="*/ 285139 w 1096963"/>
                  <a:gd name="connsiteY60" fmla="*/ 787241 h 1098550"/>
                  <a:gd name="connsiteX61" fmla="*/ 146500 w 1096963"/>
                  <a:gd name="connsiteY61" fmla="*/ 31432 h 1098550"/>
                  <a:gd name="connsiteX62" fmla="*/ 15722 w 1096963"/>
                  <a:gd name="connsiteY62" fmla="*/ 31432 h 1098550"/>
                  <a:gd name="connsiteX63" fmla="*/ 0 w 1096963"/>
                  <a:gd name="connsiteY63" fmla="*/ 15716 h 1098550"/>
                  <a:gd name="connsiteX64" fmla="*/ 15722 w 1096963"/>
                  <a:gd name="connsiteY64" fmla="*/ 0 h 1098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</a:cxnLst>
                <a:rect l="l" t="t" r="r" b="b"/>
                <a:pathLst>
                  <a:path w="1096963" h="1098550">
                    <a:moveTo>
                      <a:pt x="931068" y="898524"/>
                    </a:moveTo>
                    <a:cubicBezTo>
                      <a:pt x="884161" y="898524"/>
                      <a:pt x="846136" y="936194"/>
                      <a:pt x="846136" y="982662"/>
                    </a:cubicBezTo>
                    <a:cubicBezTo>
                      <a:pt x="846136" y="1029130"/>
                      <a:pt x="884161" y="1066800"/>
                      <a:pt x="931068" y="1066800"/>
                    </a:cubicBezTo>
                    <a:cubicBezTo>
                      <a:pt x="977975" y="1066800"/>
                      <a:pt x="1016000" y="1029130"/>
                      <a:pt x="1016000" y="982662"/>
                    </a:cubicBezTo>
                    <a:cubicBezTo>
                      <a:pt x="1016000" y="936194"/>
                      <a:pt x="977975" y="898524"/>
                      <a:pt x="931068" y="898524"/>
                    </a:cubicBezTo>
                    <a:close/>
                    <a:moveTo>
                      <a:pt x="435768" y="898524"/>
                    </a:moveTo>
                    <a:cubicBezTo>
                      <a:pt x="388861" y="898524"/>
                      <a:pt x="350836" y="936194"/>
                      <a:pt x="350836" y="982662"/>
                    </a:cubicBezTo>
                    <a:cubicBezTo>
                      <a:pt x="350836" y="1029130"/>
                      <a:pt x="388861" y="1066800"/>
                      <a:pt x="435768" y="1066800"/>
                    </a:cubicBezTo>
                    <a:cubicBezTo>
                      <a:pt x="482675" y="1066800"/>
                      <a:pt x="520700" y="1029130"/>
                      <a:pt x="520700" y="982662"/>
                    </a:cubicBezTo>
                    <a:cubicBezTo>
                      <a:pt x="520700" y="936194"/>
                      <a:pt x="482675" y="898524"/>
                      <a:pt x="435768" y="898524"/>
                    </a:cubicBezTo>
                    <a:close/>
                    <a:moveTo>
                      <a:pt x="931068" y="866774"/>
                    </a:moveTo>
                    <a:cubicBezTo>
                      <a:pt x="995510" y="866774"/>
                      <a:pt x="1047750" y="918659"/>
                      <a:pt x="1047750" y="982662"/>
                    </a:cubicBezTo>
                    <a:cubicBezTo>
                      <a:pt x="1047750" y="1046665"/>
                      <a:pt x="995510" y="1098550"/>
                      <a:pt x="931068" y="1098550"/>
                    </a:cubicBezTo>
                    <a:cubicBezTo>
                      <a:pt x="866626" y="1098550"/>
                      <a:pt x="814386" y="1046665"/>
                      <a:pt x="814386" y="982662"/>
                    </a:cubicBezTo>
                    <a:cubicBezTo>
                      <a:pt x="814386" y="918659"/>
                      <a:pt x="866626" y="866774"/>
                      <a:pt x="931068" y="866774"/>
                    </a:cubicBezTo>
                    <a:close/>
                    <a:moveTo>
                      <a:pt x="435768" y="866774"/>
                    </a:moveTo>
                    <a:cubicBezTo>
                      <a:pt x="500210" y="866774"/>
                      <a:pt x="552450" y="918659"/>
                      <a:pt x="552450" y="982662"/>
                    </a:cubicBezTo>
                    <a:cubicBezTo>
                      <a:pt x="552450" y="1046665"/>
                      <a:pt x="500210" y="1098550"/>
                      <a:pt x="435768" y="1098550"/>
                    </a:cubicBezTo>
                    <a:cubicBezTo>
                      <a:pt x="371326" y="1098550"/>
                      <a:pt x="319086" y="1046665"/>
                      <a:pt x="319086" y="982662"/>
                    </a:cubicBezTo>
                    <a:cubicBezTo>
                      <a:pt x="319086" y="918659"/>
                      <a:pt x="371326" y="866774"/>
                      <a:pt x="435768" y="866774"/>
                    </a:cubicBezTo>
                    <a:close/>
                    <a:moveTo>
                      <a:pt x="772682" y="479425"/>
                    </a:moveTo>
                    <a:cubicBezTo>
                      <a:pt x="766144" y="479425"/>
                      <a:pt x="761058" y="481568"/>
                      <a:pt x="757426" y="485854"/>
                    </a:cubicBezTo>
                    <a:cubicBezTo>
                      <a:pt x="753067" y="489426"/>
                      <a:pt x="750887" y="495141"/>
                      <a:pt x="750887" y="500856"/>
                    </a:cubicBezTo>
                    <a:cubicBezTo>
                      <a:pt x="750887" y="506571"/>
                      <a:pt x="753067" y="511572"/>
                      <a:pt x="757426" y="515858"/>
                    </a:cubicBezTo>
                    <a:cubicBezTo>
                      <a:pt x="761058" y="520144"/>
                      <a:pt x="766144" y="522287"/>
                      <a:pt x="772682" y="522287"/>
                    </a:cubicBezTo>
                    <a:cubicBezTo>
                      <a:pt x="778494" y="522287"/>
                      <a:pt x="783579" y="520144"/>
                      <a:pt x="787212" y="515858"/>
                    </a:cubicBezTo>
                    <a:cubicBezTo>
                      <a:pt x="791571" y="511572"/>
                      <a:pt x="793750" y="506571"/>
                      <a:pt x="793750" y="500856"/>
                    </a:cubicBezTo>
                    <a:cubicBezTo>
                      <a:pt x="793750" y="495141"/>
                      <a:pt x="791571" y="489426"/>
                      <a:pt x="787212" y="485854"/>
                    </a:cubicBezTo>
                    <a:cubicBezTo>
                      <a:pt x="783579" y="481568"/>
                      <a:pt x="778494" y="479425"/>
                      <a:pt x="772682" y="479425"/>
                    </a:cubicBezTo>
                    <a:close/>
                    <a:moveTo>
                      <a:pt x="755650" y="327025"/>
                    </a:moveTo>
                    <a:lnTo>
                      <a:pt x="755650" y="379626"/>
                    </a:lnTo>
                    <a:cubicBezTo>
                      <a:pt x="755650" y="396686"/>
                      <a:pt x="759197" y="427251"/>
                      <a:pt x="765581" y="469900"/>
                    </a:cubicBezTo>
                    <a:cubicBezTo>
                      <a:pt x="765581" y="469900"/>
                      <a:pt x="765581" y="469900"/>
                      <a:pt x="779058" y="469900"/>
                    </a:cubicBezTo>
                    <a:cubicBezTo>
                      <a:pt x="785442" y="427251"/>
                      <a:pt x="788988" y="396686"/>
                      <a:pt x="788988" y="379626"/>
                    </a:cubicBezTo>
                    <a:cubicBezTo>
                      <a:pt x="788988" y="379626"/>
                      <a:pt x="788988" y="379626"/>
                      <a:pt x="788988" y="327025"/>
                    </a:cubicBezTo>
                    <a:cubicBezTo>
                      <a:pt x="788988" y="327025"/>
                      <a:pt x="788988" y="327025"/>
                      <a:pt x="755650" y="327025"/>
                    </a:cubicBezTo>
                    <a:close/>
                    <a:moveTo>
                      <a:pt x="772319" y="214313"/>
                    </a:moveTo>
                    <a:cubicBezTo>
                      <a:pt x="775178" y="214313"/>
                      <a:pt x="777323" y="215743"/>
                      <a:pt x="778753" y="217888"/>
                    </a:cubicBezTo>
                    <a:cubicBezTo>
                      <a:pt x="778753" y="217888"/>
                      <a:pt x="778753" y="217888"/>
                      <a:pt x="858109" y="355169"/>
                    </a:cubicBezTo>
                    <a:cubicBezTo>
                      <a:pt x="858109" y="355169"/>
                      <a:pt x="858109" y="355169"/>
                      <a:pt x="903149" y="433819"/>
                    </a:cubicBezTo>
                    <a:cubicBezTo>
                      <a:pt x="903149" y="433819"/>
                      <a:pt x="903149" y="433819"/>
                      <a:pt x="956768" y="526055"/>
                    </a:cubicBezTo>
                    <a:cubicBezTo>
                      <a:pt x="956768" y="526055"/>
                      <a:pt x="956768" y="526055"/>
                      <a:pt x="978216" y="563950"/>
                    </a:cubicBezTo>
                    <a:cubicBezTo>
                      <a:pt x="981075" y="568955"/>
                      <a:pt x="978216" y="574675"/>
                      <a:pt x="972496" y="574675"/>
                    </a:cubicBezTo>
                    <a:cubicBezTo>
                      <a:pt x="972496" y="574675"/>
                      <a:pt x="972496" y="574675"/>
                      <a:pt x="803060" y="574675"/>
                    </a:cubicBezTo>
                    <a:cubicBezTo>
                      <a:pt x="803060" y="574675"/>
                      <a:pt x="803060" y="574675"/>
                      <a:pt x="742292" y="574675"/>
                    </a:cubicBezTo>
                    <a:cubicBezTo>
                      <a:pt x="742292" y="574675"/>
                      <a:pt x="742292" y="574675"/>
                      <a:pt x="572856" y="574675"/>
                    </a:cubicBezTo>
                    <a:cubicBezTo>
                      <a:pt x="567137" y="574675"/>
                      <a:pt x="563562" y="568955"/>
                      <a:pt x="566422" y="563950"/>
                    </a:cubicBezTo>
                    <a:cubicBezTo>
                      <a:pt x="566422" y="563950"/>
                      <a:pt x="566422" y="563950"/>
                      <a:pt x="588584" y="526055"/>
                    </a:cubicBezTo>
                    <a:cubicBezTo>
                      <a:pt x="588584" y="526055"/>
                      <a:pt x="588584" y="526055"/>
                      <a:pt x="641488" y="433819"/>
                    </a:cubicBezTo>
                    <a:cubicBezTo>
                      <a:pt x="641488" y="433819"/>
                      <a:pt x="641488" y="433819"/>
                      <a:pt x="687243" y="355169"/>
                    </a:cubicBezTo>
                    <a:cubicBezTo>
                      <a:pt x="687243" y="355169"/>
                      <a:pt x="687243" y="355169"/>
                      <a:pt x="766599" y="217888"/>
                    </a:cubicBezTo>
                    <a:cubicBezTo>
                      <a:pt x="768029" y="215743"/>
                      <a:pt x="770174" y="214313"/>
                      <a:pt x="772319" y="214313"/>
                    </a:cubicBezTo>
                    <a:close/>
                    <a:moveTo>
                      <a:pt x="15722" y="0"/>
                    </a:moveTo>
                    <a:cubicBezTo>
                      <a:pt x="15722" y="0"/>
                      <a:pt x="15722" y="0"/>
                      <a:pt x="159363" y="0"/>
                    </a:cubicBezTo>
                    <a:cubicBezTo>
                      <a:pt x="167224" y="0"/>
                      <a:pt x="173656" y="5715"/>
                      <a:pt x="175085" y="12859"/>
                    </a:cubicBezTo>
                    <a:cubicBezTo>
                      <a:pt x="175085" y="12859"/>
                      <a:pt x="175085" y="12859"/>
                      <a:pt x="313724" y="768667"/>
                    </a:cubicBezTo>
                    <a:cubicBezTo>
                      <a:pt x="313724" y="768667"/>
                      <a:pt x="313724" y="768667"/>
                      <a:pt x="1081241" y="768667"/>
                    </a:cubicBezTo>
                    <a:cubicBezTo>
                      <a:pt x="1089817" y="768667"/>
                      <a:pt x="1096963" y="775811"/>
                      <a:pt x="1096963" y="784384"/>
                    </a:cubicBezTo>
                    <a:cubicBezTo>
                      <a:pt x="1096963" y="792956"/>
                      <a:pt x="1089817" y="800100"/>
                      <a:pt x="1081241" y="800100"/>
                    </a:cubicBezTo>
                    <a:cubicBezTo>
                      <a:pt x="1081241" y="800100"/>
                      <a:pt x="1081241" y="800100"/>
                      <a:pt x="300861" y="800100"/>
                    </a:cubicBezTo>
                    <a:cubicBezTo>
                      <a:pt x="293000" y="800100"/>
                      <a:pt x="286568" y="794385"/>
                      <a:pt x="285139" y="787241"/>
                    </a:cubicBezTo>
                    <a:cubicBezTo>
                      <a:pt x="285139" y="787241"/>
                      <a:pt x="285139" y="787241"/>
                      <a:pt x="146500" y="31432"/>
                    </a:cubicBezTo>
                    <a:cubicBezTo>
                      <a:pt x="146500" y="31432"/>
                      <a:pt x="146500" y="31432"/>
                      <a:pt x="15722" y="31432"/>
                    </a:cubicBezTo>
                    <a:cubicBezTo>
                      <a:pt x="7146" y="31432"/>
                      <a:pt x="0" y="24289"/>
                      <a:pt x="0" y="15716"/>
                    </a:cubicBezTo>
                    <a:cubicBezTo>
                      <a:pt x="0" y="7144"/>
                      <a:pt x="7146" y="0"/>
                      <a:pt x="1572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979C9F"/>
                  </a:solidFill>
                  <a:effectLst/>
                  <a:uLnTx/>
                  <a:uFillTx/>
                  <a:latin typeface="Univers 55" panose="02010603020202030204" pitchFamily="2" charset="0"/>
                  <a:ea typeface="+mn-ea"/>
                  <a:cs typeface="+mn-cs"/>
                  <a:sym typeface="Univers 55" panose="02010603020202030204" pitchFamily="2" charset="0"/>
                </a:endParaRPr>
              </a:p>
            </p:txBody>
          </p:sp>
          <p:sp>
            <p:nvSpPr>
              <p:cNvPr id="51" name="Freeform 50"/>
              <p:cNvSpPr>
                <a:spLocks/>
              </p:cNvSpPr>
              <p:nvPr/>
            </p:nvSpPr>
            <p:spPr bwMode="auto">
              <a:xfrm>
                <a:off x="6750050" y="2941638"/>
                <a:ext cx="1022350" cy="941388"/>
              </a:xfrm>
              <a:custGeom>
                <a:avLst/>
                <a:gdLst>
                  <a:gd name="connsiteX0" fmla="*/ 674688 w 1022350"/>
                  <a:gd name="connsiteY0" fmla="*/ 831850 h 941388"/>
                  <a:gd name="connsiteX1" fmla="*/ 730251 w 1022350"/>
                  <a:gd name="connsiteY1" fmla="*/ 886619 h 941388"/>
                  <a:gd name="connsiteX2" fmla="*/ 674688 w 1022350"/>
                  <a:gd name="connsiteY2" fmla="*/ 941388 h 941388"/>
                  <a:gd name="connsiteX3" fmla="*/ 619125 w 1022350"/>
                  <a:gd name="connsiteY3" fmla="*/ 886619 h 941388"/>
                  <a:gd name="connsiteX4" fmla="*/ 674688 w 1022350"/>
                  <a:gd name="connsiteY4" fmla="*/ 831850 h 941388"/>
                  <a:gd name="connsiteX5" fmla="*/ 180182 w 1022350"/>
                  <a:gd name="connsiteY5" fmla="*/ 831850 h 941388"/>
                  <a:gd name="connsiteX6" fmla="*/ 234951 w 1022350"/>
                  <a:gd name="connsiteY6" fmla="*/ 886619 h 941388"/>
                  <a:gd name="connsiteX7" fmla="*/ 180182 w 1022350"/>
                  <a:gd name="connsiteY7" fmla="*/ 941388 h 941388"/>
                  <a:gd name="connsiteX8" fmla="*/ 125413 w 1022350"/>
                  <a:gd name="connsiteY8" fmla="*/ 886619 h 941388"/>
                  <a:gd name="connsiteX9" fmla="*/ 180182 w 1022350"/>
                  <a:gd name="connsiteY9" fmla="*/ 831850 h 941388"/>
                  <a:gd name="connsiteX10" fmla="*/ 515938 w 1022350"/>
                  <a:gd name="connsiteY10" fmla="*/ 85725 h 941388"/>
                  <a:gd name="connsiteX11" fmla="*/ 485974 w 1022350"/>
                  <a:gd name="connsiteY11" fmla="*/ 100761 h 941388"/>
                  <a:gd name="connsiteX12" fmla="*/ 485974 w 1022350"/>
                  <a:gd name="connsiteY12" fmla="*/ 94317 h 941388"/>
                  <a:gd name="connsiteX13" fmla="*/ 478839 w 1022350"/>
                  <a:gd name="connsiteY13" fmla="*/ 87157 h 941388"/>
                  <a:gd name="connsiteX14" fmla="*/ 314037 w 1022350"/>
                  <a:gd name="connsiteY14" fmla="*/ 87157 h 941388"/>
                  <a:gd name="connsiteX15" fmla="*/ 306903 w 1022350"/>
                  <a:gd name="connsiteY15" fmla="*/ 94317 h 941388"/>
                  <a:gd name="connsiteX16" fmla="*/ 306903 w 1022350"/>
                  <a:gd name="connsiteY16" fmla="*/ 158755 h 941388"/>
                  <a:gd name="connsiteX17" fmla="*/ 314037 w 1022350"/>
                  <a:gd name="connsiteY17" fmla="*/ 165915 h 941388"/>
                  <a:gd name="connsiteX18" fmla="*/ 447448 w 1022350"/>
                  <a:gd name="connsiteY18" fmla="*/ 165915 h 941388"/>
                  <a:gd name="connsiteX19" fmla="*/ 394655 w 1022350"/>
                  <a:gd name="connsiteY19" fmla="*/ 258277 h 941388"/>
                  <a:gd name="connsiteX20" fmla="*/ 314037 w 1022350"/>
                  <a:gd name="connsiteY20" fmla="*/ 258277 h 941388"/>
                  <a:gd name="connsiteX21" fmla="*/ 306903 w 1022350"/>
                  <a:gd name="connsiteY21" fmla="*/ 265437 h 941388"/>
                  <a:gd name="connsiteX22" fmla="*/ 306903 w 1022350"/>
                  <a:gd name="connsiteY22" fmla="*/ 329875 h 941388"/>
                  <a:gd name="connsiteX23" fmla="*/ 314037 w 1022350"/>
                  <a:gd name="connsiteY23" fmla="*/ 337035 h 941388"/>
                  <a:gd name="connsiteX24" fmla="*/ 348995 w 1022350"/>
                  <a:gd name="connsiteY24" fmla="*/ 337035 h 941388"/>
                  <a:gd name="connsiteX25" fmla="*/ 283360 w 1022350"/>
                  <a:gd name="connsiteY25" fmla="*/ 451593 h 941388"/>
                  <a:gd name="connsiteX26" fmla="*/ 283360 w 1022350"/>
                  <a:gd name="connsiteY26" fmla="*/ 490256 h 941388"/>
                  <a:gd name="connsiteX27" fmla="*/ 316891 w 1022350"/>
                  <a:gd name="connsiteY27" fmla="*/ 509587 h 941388"/>
                  <a:gd name="connsiteX28" fmla="*/ 715698 w 1022350"/>
                  <a:gd name="connsiteY28" fmla="*/ 509587 h 941388"/>
                  <a:gd name="connsiteX29" fmla="*/ 749229 w 1022350"/>
                  <a:gd name="connsiteY29" fmla="*/ 490256 h 941388"/>
                  <a:gd name="connsiteX30" fmla="*/ 749229 w 1022350"/>
                  <a:gd name="connsiteY30" fmla="*/ 451593 h 941388"/>
                  <a:gd name="connsiteX31" fmla="*/ 682880 w 1022350"/>
                  <a:gd name="connsiteY31" fmla="*/ 337035 h 941388"/>
                  <a:gd name="connsiteX32" fmla="*/ 718552 w 1022350"/>
                  <a:gd name="connsiteY32" fmla="*/ 337035 h 941388"/>
                  <a:gd name="connsiteX33" fmla="*/ 725686 w 1022350"/>
                  <a:gd name="connsiteY33" fmla="*/ 329875 h 941388"/>
                  <a:gd name="connsiteX34" fmla="*/ 725686 w 1022350"/>
                  <a:gd name="connsiteY34" fmla="*/ 265437 h 941388"/>
                  <a:gd name="connsiteX35" fmla="*/ 718552 w 1022350"/>
                  <a:gd name="connsiteY35" fmla="*/ 258277 h 941388"/>
                  <a:gd name="connsiteX36" fmla="*/ 637221 w 1022350"/>
                  <a:gd name="connsiteY36" fmla="*/ 258277 h 941388"/>
                  <a:gd name="connsiteX37" fmla="*/ 584427 w 1022350"/>
                  <a:gd name="connsiteY37" fmla="*/ 165915 h 941388"/>
                  <a:gd name="connsiteX38" fmla="*/ 718552 w 1022350"/>
                  <a:gd name="connsiteY38" fmla="*/ 165915 h 941388"/>
                  <a:gd name="connsiteX39" fmla="*/ 725686 w 1022350"/>
                  <a:gd name="connsiteY39" fmla="*/ 158755 h 941388"/>
                  <a:gd name="connsiteX40" fmla="*/ 725686 w 1022350"/>
                  <a:gd name="connsiteY40" fmla="*/ 94317 h 941388"/>
                  <a:gd name="connsiteX41" fmla="*/ 718552 w 1022350"/>
                  <a:gd name="connsiteY41" fmla="*/ 87157 h 941388"/>
                  <a:gd name="connsiteX42" fmla="*/ 553750 w 1022350"/>
                  <a:gd name="connsiteY42" fmla="*/ 87157 h 941388"/>
                  <a:gd name="connsiteX43" fmla="*/ 546615 w 1022350"/>
                  <a:gd name="connsiteY43" fmla="*/ 94317 h 941388"/>
                  <a:gd name="connsiteX44" fmla="*/ 546615 w 1022350"/>
                  <a:gd name="connsiteY44" fmla="*/ 100761 h 941388"/>
                  <a:gd name="connsiteX45" fmla="*/ 515938 w 1022350"/>
                  <a:gd name="connsiteY45" fmla="*/ 85725 h 941388"/>
                  <a:gd name="connsiteX46" fmla="*/ 22148 w 1022350"/>
                  <a:gd name="connsiteY46" fmla="*/ 0 h 941388"/>
                  <a:gd name="connsiteX47" fmla="*/ 1000203 w 1022350"/>
                  <a:gd name="connsiteY47" fmla="*/ 0 h 941388"/>
                  <a:gd name="connsiteX48" fmla="*/ 1022350 w 1022350"/>
                  <a:gd name="connsiteY48" fmla="*/ 22125 h 941388"/>
                  <a:gd name="connsiteX49" fmla="*/ 1022350 w 1022350"/>
                  <a:gd name="connsiteY49" fmla="*/ 22839 h 941388"/>
                  <a:gd name="connsiteX50" fmla="*/ 1013063 w 1022350"/>
                  <a:gd name="connsiteY50" fmla="*/ 81364 h 941388"/>
                  <a:gd name="connsiteX51" fmla="*/ 1005918 w 1022350"/>
                  <a:gd name="connsiteY51" fmla="*/ 87787 h 941388"/>
                  <a:gd name="connsiteX52" fmla="*/ 794447 w 1022350"/>
                  <a:gd name="connsiteY52" fmla="*/ 87787 h 941388"/>
                  <a:gd name="connsiteX53" fmla="*/ 787303 w 1022350"/>
                  <a:gd name="connsiteY53" fmla="*/ 94924 h 941388"/>
                  <a:gd name="connsiteX54" fmla="*/ 787303 w 1022350"/>
                  <a:gd name="connsiteY54" fmla="*/ 159159 h 941388"/>
                  <a:gd name="connsiteX55" fmla="*/ 794447 w 1022350"/>
                  <a:gd name="connsiteY55" fmla="*/ 166296 h 941388"/>
                  <a:gd name="connsiteX56" fmla="*/ 992344 w 1022350"/>
                  <a:gd name="connsiteY56" fmla="*/ 166296 h 941388"/>
                  <a:gd name="connsiteX57" fmla="*/ 999488 w 1022350"/>
                  <a:gd name="connsiteY57" fmla="*/ 174860 h 941388"/>
                  <a:gd name="connsiteX58" fmla="*/ 988058 w 1022350"/>
                  <a:gd name="connsiteY58" fmla="*/ 251942 h 941388"/>
                  <a:gd name="connsiteX59" fmla="*/ 980913 w 1022350"/>
                  <a:gd name="connsiteY59" fmla="*/ 258365 h 941388"/>
                  <a:gd name="connsiteX60" fmla="*/ 794447 w 1022350"/>
                  <a:gd name="connsiteY60" fmla="*/ 258365 h 941388"/>
                  <a:gd name="connsiteX61" fmla="*/ 787303 w 1022350"/>
                  <a:gd name="connsiteY61" fmla="*/ 265502 h 941388"/>
                  <a:gd name="connsiteX62" fmla="*/ 787303 w 1022350"/>
                  <a:gd name="connsiteY62" fmla="*/ 329737 h 941388"/>
                  <a:gd name="connsiteX63" fmla="*/ 794447 w 1022350"/>
                  <a:gd name="connsiteY63" fmla="*/ 336874 h 941388"/>
                  <a:gd name="connsiteX64" fmla="*/ 966625 w 1022350"/>
                  <a:gd name="connsiteY64" fmla="*/ 336874 h 941388"/>
                  <a:gd name="connsiteX65" fmla="*/ 973769 w 1022350"/>
                  <a:gd name="connsiteY65" fmla="*/ 345438 h 941388"/>
                  <a:gd name="connsiteX66" fmla="*/ 962338 w 1022350"/>
                  <a:gd name="connsiteY66" fmla="*/ 422520 h 941388"/>
                  <a:gd name="connsiteX67" fmla="*/ 955194 w 1022350"/>
                  <a:gd name="connsiteY67" fmla="*/ 428943 h 941388"/>
                  <a:gd name="connsiteX68" fmla="*/ 794447 w 1022350"/>
                  <a:gd name="connsiteY68" fmla="*/ 428943 h 941388"/>
                  <a:gd name="connsiteX69" fmla="*/ 787303 w 1022350"/>
                  <a:gd name="connsiteY69" fmla="*/ 436080 h 941388"/>
                  <a:gd name="connsiteX70" fmla="*/ 787303 w 1022350"/>
                  <a:gd name="connsiteY70" fmla="*/ 500315 h 941388"/>
                  <a:gd name="connsiteX71" fmla="*/ 794447 w 1022350"/>
                  <a:gd name="connsiteY71" fmla="*/ 507452 h 941388"/>
                  <a:gd name="connsiteX72" fmla="*/ 939476 w 1022350"/>
                  <a:gd name="connsiteY72" fmla="*/ 507452 h 941388"/>
                  <a:gd name="connsiteX73" fmla="*/ 947335 w 1022350"/>
                  <a:gd name="connsiteY73" fmla="*/ 516016 h 941388"/>
                  <a:gd name="connsiteX74" fmla="*/ 937333 w 1022350"/>
                  <a:gd name="connsiteY74" fmla="*/ 578823 h 941388"/>
                  <a:gd name="connsiteX75" fmla="*/ 915900 w 1022350"/>
                  <a:gd name="connsiteY75" fmla="*/ 601662 h 941388"/>
                  <a:gd name="connsiteX76" fmla="*/ 120025 w 1022350"/>
                  <a:gd name="connsiteY76" fmla="*/ 601662 h 941388"/>
                  <a:gd name="connsiteX77" fmla="*/ 98592 w 1022350"/>
                  <a:gd name="connsiteY77" fmla="*/ 579537 h 941388"/>
                  <a:gd name="connsiteX78" fmla="*/ 98592 w 1022350"/>
                  <a:gd name="connsiteY78" fmla="*/ 578823 h 941388"/>
                  <a:gd name="connsiteX79" fmla="*/ 87161 w 1022350"/>
                  <a:gd name="connsiteY79" fmla="*/ 516016 h 941388"/>
                  <a:gd name="connsiteX80" fmla="*/ 94305 w 1022350"/>
                  <a:gd name="connsiteY80" fmla="*/ 507452 h 941388"/>
                  <a:gd name="connsiteX81" fmla="*/ 238620 w 1022350"/>
                  <a:gd name="connsiteY81" fmla="*/ 507452 h 941388"/>
                  <a:gd name="connsiteX82" fmla="*/ 246479 w 1022350"/>
                  <a:gd name="connsiteY82" fmla="*/ 500315 h 941388"/>
                  <a:gd name="connsiteX83" fmla="*/ 246479 w 1022350"/>
                  <a:gd name="connsiteY83" fmla="*/ 436080 h 941388"/>
                  <a:gd name="connsiteX84" fmla="*/ 238620 w 1022350"/>
                  <a:gd name="connsiteY84" fmla="*/ 428943 h 941388"/>
                  <a:gd name="connsiteX85" fmla="*/ 79302 w 1022350"/>
                  <a:gd name="connsiteY85" fmla="*/ 428943 h 941388"/>
                  <a:gd name="connsiteX86" fmla="*/ 72158 w 1022350"/>
                  <a:gd name="connsiteY86" fmla="*/ 422520 h 941388"/>
                  <a:gd name="connsiteX87" fmla="*/ 57869 w 1022350"/>
                  <a:gd name="connsiteY87" fmla="*/ 345438 h 941388"/>
                  <a:gd name="connsiteX88" fmla="*/ 65013 w 1022350"/>
                  <a:gd name="connsiteY88" fmla="*/ 336874 h 941388"/>
                  <a:gd name="connsiteX89" fmla="*/ 238620 w 1022350"/>
                  <a:gd name="connsiteY89" fmla="*/ 336874 h 941388"/>
                  <a:gd name="connsiteX90" fmla="*/ 246479 w 1022350"/>
                  <a:gd name="connsiteY90" fmla="*/ 329737 h 941388"/>
                  <a:gd name="connsiteX91" fmla="*/ 246479 w 1022350"/>
                  <a:gd name="connsiteY91" fmla="*/ 265502 h 941388"/>
                  <a:gd name="connsiteX92" fmla="*/ 238620 w 1022350"/>
                  <a:gd name="connsiteY92" fmla="*/ 258365 h 941388"/>
                  <a:gd name="connsiteX93" fmla="*/ 48582 w 1022350"/>
                  <a:gd name="connsiteY93" fmla="*/ 258365 h 941388"/>
                  <a:gd name="connsiteX94" fmla="*/ 41437 w 1022350"/>
                  <a:gd name="connsiteY94" fmla="*/ 251942 h 941388"/>
                  <a:gd name="connsiteX95" fmla="*/ 27149 w 1022350"/>
                  <a:gd name="connsiteY95" fmla="*/ 174860 h 941388"/>
                  <a:gd name="connsiteX96" fmla="*/ 35007 w 1022350"/>
                  <a:gd name="connsiteY96" fmla="*/ 166296 h 941388"/>
                  <a:gd name="connsiteX97" fmla="*/ 238620 w 1022350"/>
                  <a:gd name="connsiteY97" fmla="*/ 166296 h 941388"/>
                  <a:gd name="connsiteX98" fmla="*/ 246479 w 1022350"/>
                  <a:gd name="connsiteY98" fmla="*/ 159159 h 941388"/>
                  <a:gd name="connsiteX99" fmla="*/ 246479 w 1022350"/>
                  <a:gd name="connsiteY99" fmla="*/ 94924 h 941388"/>
                  <a:gd name="connsiteX100" fmla="*/ 238620 w 1022350"/>
                  <a:gd name="connsiteY100" fmla="*/ 87787 h 941388"/>
                  <a:gd name="connsiteX101" fmla="*/ 17861 w 1022350"/>
                  <a:gd name="connsiteY101" fmla="*/ 87787 h 941388"/>
                  <a:gd name="connsiteX102" fmla="*/ 10717 w 1022350"/>
                  <a:gd name="connsiteY102" fmla="*/ 81364 h 941388"/>
                  <a:gd name="connsiteX103" fmla="*/ 0 w 1022350"/>
                  <a:gd name="connsiteY103" fmla="*/ 23553 h 941388"/>
                  <a:gd name="connsiteX104" fmla="*/ 0 w 1022350"/>
                  <a:gd name="connsiteY104" fmla="*/ 22125 h 941388"/>
                  <a:gd name="connsiteX105" fmla="*/ 22148 w 1022350"/>
                  <a:gd name="connsiteY105" fmla="*/ 0 h 94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</a:cxnLst>
                <a:rect l="l" t="t" r="r" b="b"/>
                <a:pathLst>
                  <a:path w="1022350" h="941388">
                    <a:moveTo>
                      <a:pt x="674688" y="831850"/>
                    </a:moveTo>
                    <a:cubicBezTo>
                      <a:pt x="705375" y="831850"/>
                      <a:pt x="730251" y="856371"/>
                      <a:pt x="730251" y="886619"/>
                    </a:cubicBezTo>
                    <a:cubicBezTo>
                      <a:pt x="730251" y="916867"/>
                      <a:pt x="705375" y="941388"/>
                      <a:pt x="674688" y="941388"/>
                    </a:cubicBezTo>
                    <a:cubicBezTo>
                      <a:pt x="644001" y="941388"/>
                      <a:pt x="619125" y="916867"/>
                      <a:pt x="619125" y="886619"/>
                    </a:cubicBezTo>
                    <a:cubicBezTo>
                      <a:pt x="619125" y="856371"/>
                      <a:pt x="644001" y="831850"/>
                      <a:pt x="674688" y="831850"/>
                    </a:cubicBezTo>
                    <a:close/>
                    <a:moveTo>
                      <a:pt x="180182" y="831850"/>
                    </a:moveTo>
                    <a:cubicBezTo>
                      <a:pt x="210430" y="831850"/>
                      <a:pt x="234951" y="856371"/>
                      <a:pt x="234951" y="886619"/>
                    </a:cubicBezTo>
                    <a:cubicBezTo>
                      <a:pt x="234951" y="916867"/>
                      <a:pt x="210430" y="941388"/>
                      <a:pt x="180182" y="941388"/>
                    </a:cubicBezTo>
                    <a:cubicBezTo>
                      <a:pt x="149934" y="941388"/>
                      <a:pt x="125413" y="916867"/>
                      <a:pt x="125413" y="886619"/>
                    </a:cubicBezTo>
                    <a:cubicBezTo>
                      <a:pt x="125413" y="856371"/>
                      <a:pt x="149934" y="831850"/>
                      <a:pt x="180182" y="831850"/>
                    </a:cubicBezTo>
                    <a:close/>
                    <a:moveTo>
                      <a:pt x="515938" y="85725"/>
                    </a:moveTo>
                    <a:cubicBezTo>
                      <a:pt x="504523" y="85725"/>
                      <a:pt x="493108" y="91453"/>
                      <a:pt x="485974" y="100761"/>
                    </a:cubicBezTo>
                    <a:cubicBezTo>
                      <a:pt x="485974" y="98613"/>
                      <a:pt x="485974" y="96465"/>
                      <a:pt x="485974" y="94317"/>
                    </a:cubicBezTo>
                    <a:cubicBezTo>
                      <a:pt x="485974" y="90021"/>
                      <a:pt x="482407" y="87157"/>
                      <a:pt x="478839" y="87157"/>
                    </a:cubicBezTo>
                    <a:cubicBezTo>
                      <a:pt x="478839" y="87157"/>
                      <a:pt x="478839" y="87157"/>
                      <a:pt x="314037" y="87157"/>
                    </a:cubicBezTo>
                    <a:cubicBezTo>
                      <a:pt x="310470" y="87157"/>
                      <a:pt x="306903" y="90021"/>
                      <a:pt x="306903" y="94317"/>
                    </a:cubicBezTo>
                    <a:cubicBezTo>
                      <a:pt x="306903" y="94317"/>
                      <a:pt x="306903" y="94317"/>
                      <a:pt x="306903" y="158755"/>
                    </a:cubicBezTo>
                    <a:cubicBezTo>
                      <a:pt x="306903" y="163051"/>
                      <a:pt x="310470" y="165915"/>
                      <a:pt x="314037" y="165915"/>
                    </a:cubicBezTo>
                    <a:cubicBezTo>
                      <a:pt x="314037" y="165915"/>
                      <a:pt x="314037" y="165915"/>
                      <a:pt x="447448" y="165915"/>
                    </a:cubicBezTo>
                    <a:cubicBezTo>
                      <a:pt x="447448" y="165915"/>
                      <a:pt x="447448" y="165915"/>
                      <a:pt x="394655" y="258277"/>
                    </a:cubicBezTo>
                    <a:cubicBezTo>
                      <a:pt x="373965" y="258277"/>
                      <a:pt x="347568" y="258277"/>
                      <a:pt x="314037" y="258277"/>
                    </a:cubicBezTo>
                    <a:cubicBezTo>
                      <a:pt x="310470" y="258277"/>
                      <a:pt x="306903" y="261141"/>
                      <a:pt x="306903" y="265437"/>
                    </a:cubicBezTo>
                    <a:cubicBezTo>
                      <a:pt x="306903" y="265437"/>
                      <a:pt x="306903" y="265437"/>
                      <a:pt x="306903" y="329875"/>
                    </a:cubicBezTo>
                    <a:cubicBezTo>
                      <a:pt x="306903" y="334171"/>
                      <a:pt x="310470" y="337035"/>
                      <a:pt x="314037" y="337035"/>
                    </a:cubicBezTo>
                    <a:cubicBezTo>
                      <a:pt x="314037" y="337035"/>
                      <a:pt x="314037" y="337035"/>
                      <a:pt x="348995" y="337035"/>
                    </a:cubicBezTo>
                    <a:cubicBezTo>
                      <a:pt x="348995" y="337035"/>
                      <a:pt x="348995" y="337035"/>
                      <a:pt x="283360" y="451593"/>
                    </a:cubicBezTo>
                    <a:cubicBezTo>
                      <a:pt x="276225" y="463764"/>
                      <a:pt x="276225" y="478800"/>
                      <a:pt x="283360" y="490256"/>
                    </a:cubicBezTo>
                    <a:cubicBezTo>
                      <a:pt x="290494" y="502427"/>
                      <a:pt x="303336" y="509587"/>
                      <a:pt x="316891" y="509587"/>
                    </a:cubicBezTo>
                    <a:cubicBezTo>
                      <a:pt x="316891" y="509587"/>
                      <a:pt x="316891" y="509587"/>
                      <a:pt x="715698" y="509587"/>
                    </a:cubicBezTo>
                    <a:cubicBezTo>
                      <a:pt x="729253" y="509587"/>
                      <a:pt x="742095" y="502427"/>
                      <a:pt x="749229" y="490256"/>
                    </a:cubicBezTo>
                    <a:cubicBezTo>
                      <a:pt x="755650" y="478800"/>
                      <a:pt x="755650" y="463764"/>
                      <a:pt x="749229" y="451593"/>
                    </a:cubicBezTo>
                    <a:cubicBezTo>
                      <a:pt x="749229" y="451593"/>
                      <a:pt x="749229" y="451593"/>
                      <a:pt x="682880" y="337035"/>
                    </a:cubicBezTo>
                    <a:cubicBezTo>
                      <a:pt x="693582" y="337035"/>
                      <a:pt x="705710" y="337035"/>
                      <a:pt x="718552" y="337035"/>
                    </a:cubicBezTo>
                    <a:cubicBezTo>
                      <a:pt x="722832" y="337035"/>
                      <a:pt x="725686" y="334171"/>
                      <a:pt x="725686" y="329875"/>
                    </a:cubicBezTo>
                    <a:cubicBezTo>
                      <a:pt x="725686" y="329875"/>
                      <a:pt x="725686" y="329875"/>
                      <a:pt x="725686" y="265437"/>
                    </a:cubicBezTo>
                    <a:cubicBezTo>
                      <a:pt x="725686" y="261141"/>
                      <a:pt x="722832" y="258277"/>
                      <a:pt x="718552" y="258277"/>
                    </a:cubicBezTo>
                    <a:cubicBezTo>
                      <a:pt x="718552" y="258277"/>
                      <a:pt x="718552" y="258277"/>
                      <a:pt x="637221" y="258277"/>
                    </a:cubicBezTo>
                    <a:cubicBezTo>
                      <a:pt x="637221" y="258277"/>
                      <a:pt x="637221" y="258277"/>
                      <a:pt x="584427" y="165915"/>
                    </a:cubicBezTo>
                    <a:cubicBezTo>
                      <a:pt x="607970" y="165915"/>
                      <a:pt x="647922" y="165915"/>
                      <a:pt x="718552" y="165915"/>
                    </a:cubicBezTo>
                    <a:cubicBezTo>
                      <a:pt x="722832" y="165915"/>
                      <a:pt x="725686" y="163051"/>
                      <a:pt x="725686" y="158755"/>
                    </a:cubicBezTo>
                    <a:cubicBezTo>
                      <a:pt x="725686" y="158755"/>
                      <a:pt x="725686" y="158755"/>
                      <a:pt x="725686" y="94317"/>
                    </a:cubicBezTo>
                    <a:cubicBezTo>
                      <a:pt x="725686" y="90021"/>
                      <a:pt x="722832" y="87157"/>
                      <a:pt x="718552" y="87157"/>
                    </a:cubicBezTo>
                    <a:cubicBezTo>
                      <a:pt x="718552" y="87157"/>
                      <a:pt x="718552" y="87157"/>
                      <a:pt x="553750" y="87157"/>
                    </a:cubicBezTo>
                    <a:cubicBezTo>
                      <a:pt x="550182" y="87157"/>
                      <a:pt x="546615" y="90021"/>
                      <a:pt x="546615" y="94317"/>
                    </a:cubicBezTo>
                    <a:cubicBezTo>
                      <a:pt x="546615" y="94317"/>
                      <a:pt x="546615" y="94317"/>
                      <a:pt x="546615" y="100761"/>
                    </a:cubicBezTo>
                    <a:cubicBezTo>
                      <a:pt x="539481" y="91453"/>
                      <a:pt x="528066" y="85725"/>
                      <a:pt x="515938" y="85725"/>
                    </a:cubicBezTo>
                    <a:close/>
                    <a:moveTo>
                      <a:pt x="22148" y="0"/>
                    </a:moveTo>
                    <a:cubicBezTo>
                      <a:pt x="22148" y="0"/>
                      <a:pt x="22148" y="0"/>
                      <a:pt x="1000203" y="0"/>
                    </a:cubicBezTo>
                    <a:cubicBezTo>
                      <a:pt x="1011634" y="0"/>
                      <a:pt x="1021636" y="9992"/>
                      <a:pt x="1022350" y="22125"/>
                    </a:cubicBezTo>
                    <a:cubicBezTo>
                      <a:pt x="1022350" y="22839"/>
                      <a:pt x="1022350" y="22839"/>
                      <a:pt x="1022350" y="22839"/>
                    </a:cubicBezTo>
                    <a:cubicBezTo>
                      <a:pt x="1022350" y="22839"/>
                      <a:pt x="1022350" y="22839"/>
                      <a:pt x="1013063" y="81364"/>
                    </a:cubicBezTo>
                    <a:cubicBezTo>
                      <a:pt x="1013063" y="85646"/>
                      <a:pt x="1009490" y="87787"/>
                      <a:pt x="1005918" y="87787"/>
                    </a:cubicBezTo>
                    <a:cubicBezTo>
                      <a:pt x="1005918" y="87787"/>
                      <a:pt x="1005918" y="87787"/>
                      <a:pt x="794447" y="87787"/>
                    </a:cubicBezTo>
                    <a:cubicBezTo>
                      <a:pt x="790160" y="87787"/>
                      <a:pt x="787303" y="90642"/>
                      <a:pt x="787303" y="94924"/>
                    </a:cubicBezTo>
                    <a:cubicBezTo>
                      <a:pt x="787303" y="94924"/>
                      <a:pt x="787303" y="94924"/>
                      <a:pt x="787303" y="159159"/>
                    </a:cubicBezTo>
                    <a:cubicBezTo>
                      <a:pt x="787303" y="163441"/>
                      <a:pt x="790160" y="166296"/>
                      <a:pt x="794447" y="166296"/>
                    </a:cubicBezTo>
                    <a:cubicBezTo>
                      <a:pt x="794447" y="166296"/>
                      <a:pt x="794447" y="166296"/>
                      <a:pt x="992344" y="166296"/>
                    </a:cubicBezTo>
                    <a:cubicBezTo>
                      <a:pt x="996631" y="166296"/>
                      <a:pt x="1000203" y="170578"/>
                      <a:pt x="999488" y="174860"/>
                    </a:cubicBezTo>
                    <a:cubicBezTo>
                      <a:pt x="999488" y="174860"/>
                      <a:pt x="999488" y="174860"/>
                      <a:pt x="988058" y="251942"/>
                    </a:cubicBezTo>
                    <a:cubicBezTo>
                      <a:pt x="987343" y="255510"/>
                      <a:pt x="984485" y="258365"/>
                      <a:pt x="980913" y="258365"/>
                    </a:cubicBezTo>
                    <a:cubicBezTo>
                      <a:pt x="980913" y="258365"/>
                      <a:pt x="980913" y="258365"/>
                      <a:pt x="794447" y="258365"/>
                    </a:cubicBezTo>
                    <a:cubicBezTo>
                      <a:pt x="790160" y="258365"/>
                      <a:pt x="787303" y="261220"/>
                      <a:pt x="787303" y="265502"/>
                    </a:cubicBezTo>
                    <a:cubicBezTo>
                      <a:pt x="787303" y="265502"/>
                      <a:pt x="787303" y="265502"/>
                      <a:pt x="787303" y="329737"/>
                    </a:cubicBezTo>
                    <a:cubicBezTo>
                      <a:pt x="787303" y="334019"/>
                      <a:pt x="790160" y="336874"/>
                      <a:pt x="794447" y="336874"/>
                    </a:cubicBezTo>
                    <a:cubicBezTo>
                      <a:pt x="794447" y="336874"/>
                      <a:pt x="794447" y="336874"/>
                      <a:pt x="966625" y="336874"/>
                    </a:cubicBezTo>
                    <a:cubicBezTo>
                      <a:pt x="970911" y="336874"/>
                      <a:pt x="974483" y="341156"/>
                      <a:pt x="973769" y="345438"/>
                    </a:cubicBezTo>
                    <a:cubicBezTo>
                      <a:pt x="973769" y="345438"/>
                      <a:pt x="973769" y="345438"/>
                      <a:pt x="962338" y="422520"/>
                    </a:cubicBezTo>
                    <a:cubicBezTo>
                      <a:pt x="961624" y="426088"/>
                      <a:pt x="958766" y="428943"/>
                      <a:pt x="955194" y="428943"/>
                    </a:cubicBezTo>
                    <a:cubicBezTo>
                      <a:pt x="955194" y="428943"/>
                      <a:pt x="955194" y="428943"/>
                      <a:pt x="794447" y="428943"/>
                    </a:cubicBezTo>
                    <a:cubicBezTo>
                      <a:pt x="790160" y="428943"/>
                      <a:pt x="787303" y="431798"/>
                      <a:pt x="787303" y="436080"/>
                    </a:cubicBezTo>
                    <a:cubicBezTo>
                      <a:pt x="787303" y="436080"/>
                      <a:pt x="787303" y="436080"/>
                      <a:pt x="787303" y="500315"/>
                    </a:cubicBezTo>
                    <a:cubicBezTo>
                      <a:pt x="787303" y="504597"/>
                      <a:pt x="790160" y="507452"/>
                      <a:pt x="794447" y="507452"/>
                    </a:cubicBezTo>
                    <a:cubicBezTo>
                      <a:pt x="794447" y="507452"/>
                      <a:pt x="794447" y="507452"/>
                      <a:pt x="939476" y="507452"/>
                    </a:cubicBezTo>
                    <a:cubicBezTo>
                      <a:pt x="943763" y="507452"/>
                      <a:pt x="947335" y="511734"/>
                      <a:pt x="947335" y="516016"/>
                    </a:cubicBezTo>
                    <a:cubicBezTo>
                      <a:pt x="947335" y="516016"/>
                      <a:pt x="947335" y="516016"/>
                      <a:pt x="937333" y="578823"/>
                    </a:cubicBezTo>
                    <a:cubicBezTo>
                      <a:pt x="937333" y="591670"/>
                      <a:pt x="927331" y="601662"/>
                      <a:pt x="915900" y="601662"/>
                    </a:cubicBezTo>
                    <a:cubicBezTo>
                      <a:pt x="915900" y="601662"/>
                      <a:pt x="915900" y="601662"/>
                      <a:pt x="120025" y="601662"/>
                    </a:cubicBezTo>
                    <a:cubicBezTo>
                      <a:pt x="108594" y="601662"/>
                      <a:pt x="98592" y="591670"/>
                      <a:pt x="98592" y="579537"/>
                    </a:cubicBezTo>
                    <a:cubicBezTo>
                      <a:pt x="98592" y="578823"/>
                      <a:pt x="98592" y="578823"/>
                      <a:pt x="98592" y="578823"/>
                    </a:cubicBezTo>
                    <a:cubicBezTo>
                      <a:pt x="98592" y="578823"/>
                      <a:pt x="98592" y="578823"/>
                      <a:pt x="87161" y="516016"/>
                    </a:cubicBezTo>
                    <a:cubicBezTo>
                      <a:pt x="86446" y="511734"/>
                      <a:pt x="89304" y="507452"/>
                      <a:pt x="94305" y="507452"/>
                    </a:cubicBezTo>
                    <a:cubicBezTo>
                      <a:pt x="94305" y="507452"/>
                      <a:pt x="94305" y="507452"/>
                      <a:pt x="238620" y="507452"/>
                    </a:cubicBezTo>
                    <a:cubicBezTo>
                      <a:pt x="242907" y="507452"/>
                      <a:pt x="246479" y="504597"/>
                      <a:pt x="246479" y="500315"/>
                    </a:cubicBezTo>
                    <a:cubicBezTo>
                      <a:pt x="246479" y="500315"/>
                      <a:pt x="246479" y="500315"/>
                      <a:pt x="246479" y="436080"/>
                    </a:cubicBezTo>
                    <a:cubicBezTo>
                      <a:pt x="246479" y="431798"/>
                      <a:pt x="242907" y="428943"/>
                      <a:pt x="238620" y="428943"/>
                    </a:cubicBezTo>
                    <a:cubicBezTo>
                      <a:pt x="238620" y="428943"/>
                      <a:pt x="238620" y="428943"/>
                      <a:pt x="79302" y="428943"/>
                    </a:cubicBezTo>
                    <a:cubicBezTo>
                      <a:pt x="75730" y="428943"/>
                      <a:pt x="72872" y="426088"/>
                      <a:pt x="72158" y="422520"/>
                    </a:cubicBezTo>
                    <a:cubicBezTo>
                      <a:pt x="72158" y="422520"/>
                      <a:pt x="72158" y="422520"/>
                      <a:pt x="57869" y="345438"/>
                    </a:cubicBezTo>
                    <a:cubicBezTo>
                      <a:pt x="57155" y="341156"/>
                      <a:pt x="60727" y="336874"/>
                      <a:pt x="65013" y="336874"/>
                    </a:cubicBezTo>
                    <a:cubicBezTo>
                      <a:pt x="65013" y="336874"/>
                      <a:pt x="65013" y="336874"/>
                      <a:pt x="238620" y="336874"/>
                    </a:cubicBezTo>
                    <a:cubicBezTo>
                      <a:pt x="242907" y="336874"/>
                      <a:pt x="246479" y="334019"/>
                      <a:pt x="246479" y="329737"/>
                    </a:cubicBezTo>
                    <a:cubicBezTo>
                      <a:pt x="246479" y="329737"/>
                      <a:pt x="246479" y="329737"/>
                      <a:pt x="246479" y="265502"/>
                    </a:cubicBezTo>
                    <a:cubicBezTo>
                      <a:pt x="246479" y="261220"/>
                      <a:pt x="242907" y="258365"/>
                      <a:pt x="238620" y="258365"/>
                    </a:cubicBezTo>
                    <a:cubicBezTo>
                      <a:pt x="238620" y="258365"/>
                      <a:pt x="238620" y="258365"/>
                      <a:pt x="48582" y="258365"/>
                    </a:cubicBezTo>
                    <a:cubicBezTo>
                      <a:pt x="45009" y="258365"/>
                      <a:pt x="42152" y="255510"/>
                      <a:pt x="41437" y="251942"/>
                    </a:cubicBezTo>
                    <a:cubicBezTo>
                      <a:pt x="41437" y="251942"/>
                      <a:pt x="41437" y="251942"/>
                      <a:pt x="27149" y="174860"/>
                    </a:cubicBezTo>
                    <a:cubicBezTo>
                      <a:pt x="27149" y="170578"/>
                      <a:pt x="30006" y="166296"/>
                      <a:pt x="35007" y="166296"/>
                    </a:cubicBezTo>
                    <a:cubicBezTo>
                      <a:pt x="35007" y="166296"/>
                      <a:pt x="35007" y="166296"/>
                      <a:pt x="238620" y="166296"/>
                    </a:cubicBezTo>
                    <a:cubicBezTo>
                      <a:pt x="242907" y="166296"/>
                      <a:pt x="246479" y="163441"/>
                      <a:pt x="246479" y="159159"/>
                    </a:cubicBezTo>
                    <a:cubicBezTo>
                      <a:pt x="246479" y="159159"/>
                      <a:pt x="246479" y="159159"/>
                      <a:pt x="246479" y="94924"/>
                    </a:cubicBezTo>
                    <a:cubicBezTo>
                      <a:pt x="246479" y="90642"/>
                      <a:pt x="242907" y="87787"/>
                      <a:pt x="238620" y="87787"/>
                    </a:cubicBezTo>
                    <a:cubicBezTo>
                      <a:pt x="238620" y="87787"/>
                      <a:pt x="238620" y="87787"/>
                      <a:pt x="17861" y="87787"/>
                    </a:cubicBezTo>
                    <a:cubicBezTo>
                      <a:pt x="14289" y="87787"/>
                      <a:pt x="10717" y="85646"/>
                      <a:pt x="10717" y="81364"/>
                    </a:cubicBezTo>
                    <a:cubicBezTo>
                      <a:pt x="10717" y="81364"/>
                      <a:pt x="10717" y="81364"/>
                      <a:pt x="0" y="23553"/>
                    </a:cubicBezTo>
                    <a:cubicBezTo>
                      <a:pt x="0" y="22839"/>
                      <a:pt x="0" y="22839"/>
                      <a:pt x="0" y="22125"/>
                    </a:cubicBezTo>
                    <a:cubicBezTo>
                      <a:pt x="715" y="9992"/>
                      <a:pt x="10717" y="0"/>
                      <a:pt x="22148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979C9F"/>
                  </a:solidFill>
                  <a:effectLst/>
                  <a:uLnTx/>
                  <a:uFillTx/>
                  <a:latin typeface="Univers 55" panose="02010603020202030204" pitchFamily="2" charset="0"/>
                  <a:ea typeface="+mn-ea"/>
                  <a:cs typeface="+mn-cs"/>
                  <a:sym typeface="Univers 55" panose="02010603020202030204" pitchFamily="2" charset="0"/>
                </a:endParaRPr>
              </a:p>
            </p:txBody>
          </p:sp>
        </p:grpSp>
      </p:grpSp>
      <p:grpSp>
        <p:nvGrpSpPr>
          <p:cNvPr id="52" name="bcgIcons_Agile">
            <a:extLst>
              <a:ext uri="{FF2B5EF4-FFF2-40B4-BE49-F238E27FC236}">
                <a16:creationId xmlns:a16="http://schemas.microsoft.com/office/drawing/2014/main" id="{34A4AA69-DC2D-4340-93CD-37C61ED3A33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097267" y="2619472"/>
            <a:ext cx="890129" cy="890954"/>
            <a:chOff x="1682" y="0"/>
            <a:chExt cx="4316" cy="4320"/>
          </a:xfrm>
        </p:grpSpPr>
        <p:sp>
          <p:nvSpPr>
            <p:cNvPr id="53" name="AutoShape 8">
              <a:extLst>
                <a:ext uri="{FF2B5EF4-FFF2-40B4-BE49-F238E27FC236}">
                  <a16:creationId xmlns:a16="http://schemas.microsoft.com/office/drawing/2014/main" id="{D741600B-5B9D-438C-B14B-D83C0CDE5D2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82" y="0"/>
              <a:ext cx="431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79C9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54" name="Freeform 10">
              <a:extLst>
                <a:ext uri="{FF2B5EF4-FFF2-40B4-BE49-F238E27FC236}">
                  <a16:creationId xmlns:a16="http://schemas.microsoft.com/office/drawing/2014/main" id="{5244838B-0846-448F-8630-A72E4A8D69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5" y="984"/>
              <a:ext cx="2406" cy="2125"/>
            </a:xfrm>
            <a:custGeom>
              <a:avLst/>
              <a:gdLst>
                <a:gd name="T0" fmla="*/ 1247 w 1284"/>
                <a:gd name="T1" fmla="*/ 89 h 1133"/>
                <a:gd name="T2" fmla="*/ 652 w 1284"/>
                <a:gd name="T3" fmla="*/ 0 h 1133"/>
                <a:gd name="T4" fmla="*/ 367 w 1284"/>
                <a:gd name="T5" fmla="*/ 62 h 1133"/>
                <a:gd name="T6" fmla="*/ 379 w 1284"/>
                <a:gd name="T7" fmla="*/ 226 h 1133"/>
                <a:gd name="T8" fmla="*/ 244 w 1284"/>
                <a:gd name="T9" fmla="*/ 436 h 1133"/>
                <a:gd name="T10" fmla="*/ 58 w 1284"/>
                <a:gd name="T11" fmla="*/ 494 h 1133"/>
                <a:gd name="T12" fmla="*/ 58 w 1284"/>
                <a:gd name="T13" fmla="*/ 494 h 1133"/>
                <a:gd name="T14" fmla="*/ 44 w 1284"/>
                <a:gd name="T15" fmla="*/ 494 h 1133"/>
                <a:gd name="T16" fmla="*/ 334 w 1284"/>
                <a:gd name="T17" fmla="*/ 1129 h 1133"/>
                <a:gd name="T18" fmla="*/ 343 w 1284"/>
                <a:gd name="T19" fmla="*/ 1125 h 1133"/>
                <a:gd name="T20" fmla="*/ 343 w 1284"/>
                <a:gd name="T21" fmla="*/ 869 h 1133"/>
                <a:gd name="T22" fmla="*/ 342 w 1284"/>
                <a:gd name="T23" fmla="*/ 867 h 1133"/>
                <a:gd name="T24" fmla="*/ 343 w 1284"/>
                <a:gd name="T25" fmla="*/ 519 h 1133"/>
                <a:gd name="T26" fmla="*/ 526 w 1284"/>
                <a:gd name="T27" fmla="*/ 679 h 1133"/>
                <a:gd name="T28" fmla="*/ 531 w 1284"/>
                <a:gd name="T29" fmla="*/ 684 h 1133"/>
                <a:gd name="T30" fmla="*/ 627 w 1284"/>
                <a:gd name="T31" fmla="*/ 675 h 1133"/>
                <a:gd name="T32" fmla="*/ 762 w 1284"/>
                <a:gd name="T33" fmla="*/ 376 h 1133"/>
                <a:gd name="T34" fmla="*/ 1157 w 1284"/>
                <a:gd name="T35" fmla="*/ 285 h 1133"/>
                <a:gd name="T36" fmla="*/ 1161 w 1284"/>
                <a:gd name="T37" fmla="*/ 281 h 1133"/>
                <a:gd name="T38" fmla="*/ 1247 w 1284"/>
                <a:gd name="T39" fmla="*/ 89 h 1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84" h="1133">
                  <a:moveTo>
                    <a:pt x="1247" y="89"/>
                  </a:moveTo>
                  <a:cubicBezTo>
                    <a:pt x="903" y="95"/>
                    <a:pt x="1023" y="0"/>
                    <a:pt x="652" y="0"/>
                  </a:cubicBezTo>
                  <a:cubicBezTo>
                    <a:pt x="538" y="0"/>
                    <a:pt x="444" y="24"/>
                    <a:pt x="367" y="62"/>
                  </a:cubicBezTo>
                  <a:cubicBezTo>
                    <a:pt x="385" y="114"/>
                    <a:pt x="389" y="170"/>
                    <a:pt x="379" y="226"/>
                  </a:cubicBezTo>
                  <a:cubicBezTo>
                    <a:pt x="364" y="311"/>
                    <a:pt x="316" y="386"/>
                    <a:pt x="244" y="436"/>
                  </a:cubicBezTo>
                  <a:cubicBezTo>
                    <a:pt x="189" y="474"/>
                    <a:pt x="125" y="494"/>
                    <a:pt x="58" y="494"/>
                  </a:cubicBezTo>
                  <a:cubicBezTo>
                    <a:pt x="58" y="494"/>
                    <a:pt x="58" y="494"/>
                    <a:pt x="58" y="494"/>
                  </a:cubicBezTo>
                  <a:cubicBezTo>
                    <a:pt x="54" y="494"/>
                    <a:pt x="49" y="494"/>
                    <a:pt x="44" y="494"/>
                  </a:cubicBezTo>
                  <a:cubicBezTo>
                    <a:pt x="0" y="801"/>
                    <a:pt x="278" y="1078"/>
                    <a:pt x="334" y="1129"/>
                  </a:cubicBezTo>
                  <a:cubicBezTo>
                    <a:pt x="337" y="1133"/>
                    <a:pt x="343" y="1130"/>
                    <a:pt x="343" y="1125"/>
                  </a:cubicBezTo>
                  <a:cubicBezTo>
                    <a:pt x="343" y="1125"/>
                    <a:pt x="343" y="1125"/>
                    <a:pt x="343" y="869"/>
                  </a:cubicBezTo>
                  <a:cubicBezTo>
                    <a:pt x="343" y="868"/>
                    <a:pt x="343" y="867"/>
                    <a:pt x="342" y="867"/>
                  </a:cubicBezTo>
                  <a:cubicBezTo>
                    <a:pt x="333" y="847"/>
                    <a:pt x="207" y="588"/>
                    <a:pt x="343" y="519"/>
                  </a:cubicBezTo>
                  <a:cubicBezTo>
                    <a:pt x="486" y="443"/>
                    <a:pt x="522" y="647"/>
                    <a:pt x="526" y="679"/>
                  </a:cubicBezTo>
                  <a:cubicBezTo>
                    <a:pt x="527" y="682"/>
                    <a:pt x="529" y="683"/>
                    <a:pt x="531" y="684"/>
                  </a:cubicBezTo>
                  <a:cubicBezTo>
                    <a:pt x="550" y="686"/>
                    <a:pt x="627" y="696"/>
                    <a:pt x="627" y="675"/>
                  </a:cubicBezTo>
                  <a:cubicBezTo>
                    <a:pt x="627" y="521"/>
                    <a:pt x="685" y="431"/>
                    <a:pt x="762" y="376"/>
                  </a:cubicBezTo>
                  <a:cubicBezTo>
                    <a:pt x="905" y="272"/>
                    <a:pt x="1118" y="298"/>
                    <a:pt x="1157" y="285"/>
                  </a:cubicBezTo>
                  <a:cubicBezTo>
                    <a:pt x="1159" y="284"/>
                    <a:pt x="1160" y="283"/>
                    <a:pt x="1161" y="281"/>
                  </a:cubicBezTo>
                  <a:cubicBezTo>
                    <a:pt x="1179" y="205"/>
                    <a:pt x="1284" y="89"/>
                    <a:pt x="1247" y="8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79C9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CC3264B6-9A31-4B98-A791-17A303B535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73" y="707"/>
              <a:ext cx="2999" cy="3161"/>
            </a:xfrm>
            <a:custGeom>
              <a:avLst/>
              <a:gdLst>
                <a:gd name="T0" fmla="*/ 1455 w 1601"/>
                <a:gd name="T1" fmla="*/ 1052 h 1686"/>
                <a:gd name="T2" fmla="*/ 1460 w 1601"/>
                <a:gd name="T3" fmla="*/ 1249 h 1686"/>
                <a:gd name="T4" fmla="*/ 1420 w 1601"/>
                <a:gd name="T5" fmla="*/ 1401 h 1686"/>
                <a:gd name="T6" fmla="*/ 1138 w 1601"/>
                <a:gd name="T7" fmla="*/ 1664 h 1686"/>
                <a:gd name="T8" fmla="*/ 1115 w 1601"/>
                <a:gd name="T9" fmla="*/ 1686 h 1686"/>
                <a:gd name="T10" fmla="*/ 566 w 1601"/>
                <a:gd name="T11" fmla="*/ 1572 h 1686"/>
                <a:gd name="T12" fmla="*/ 566 w 1601"/>
                <a:gd name="T13" fmla="*/ 1304 h 1686"/>
                <a:gd name="T14" fmla="*/ 610 w 1601"/>
                <a:gd name="T15" fmla="*/ 1339 h 1686"/>
                <a:gd name="T16" fmla="*/ 1094 w 1601"/>
                <a:gd name="T17" fmla="*/ 1642 h 1686"/>
                <a:gd name="T18" fmla="*/ 1101 w 1601"/>
                <a:gd name="T19" fmla="*/ 1373 h 1686"/>
                <a:gd name="T20" fmla="*/ 1400 w 1601"/>
                <a:gd name="T21" fmla="*/ 1362 h 1686"/>
                <a:gd name="T22" fmla="*/ 1416 w 1601"/>
                <a:gd name="T23" fmla="*/ 1247 h 1686"/>
                <a:gd name="T24" fmla="*/ 1410 w 1601"/>
                <a:gd name="T25" fmla="*/ 1014 h 1686"/>
                <a:gd name="T26" fmla="*/ 1549 w 1601"/>
                <a:gd name="T27" fmla="*/ 971 h 1686"/>
                <a:gd name="T28" fmla="*/ 1484 w 1601"/>
                <a:gd name="T29" fmla="*/ 890 h 1686"/>
                <a:gd name="T30" fmla="*/ 1406 w 1601"/>
                <a:gd name="T31" fmla="*/ 689 h 1686"/>
                <a:gd name="T32" fmla="*/ 1378 w 1601"/>
                <a:gd name="T33" fmla="*/ 482 h 1686"/>
                <a:gd name="T34" fmla="*/ 1436 w 1601"/>
                <a:gd name="T35" fmla="*/ 596 h 1686"/>
                <a:gd name="T36" fmla="*/ 1458 w 1601"/>
                <a:gd name="T37" fmla="*/ 743 h 1686"/>
                <a:gd name="T38" fmla="*/ 1529 w 1601"/>
                <a:gd name="T39" fmla="*/ 873 h 1686"/>
                <a:gd name="T40" fmla="*/ 579 w 1601"/>
                <a:gd name="T41" fmla="*/ 177 h 1686"/>
                <a:gd name="T42" fmla="*/ 567 w 1601"/>
                <a:gd name="T43" fmla="*/ 359 h 1686"/>
                <a:gd name="T44" fmla="*/ 283 w 1601"/>
                <a:gd name="T45" fmla="*/ 556 h 1686"/>
                <a:gd name="T46" fmla="*/ 256 w 1601"/>
                <a:gd name="T47" fmla="*/ 513 h 1686"/>
                <a:gd name="T48" fmla="*/ 250 w 1601"/>
                <a:gd name="T49" fmla="*/ 469 h 1686"/>
                <a:gd name="T50" fmla="*/ 122 w 1601"/>
                <a:gd name="T51" fmla="*/ 493 h 1686"/>
                <a:gd name="T52" fmla="*/ 133 w 1601"/>
                <a:gd name="T53" fmla="*/ 623 h 1686"/>
                <a:gd name="T54" fmla="*/ 158 w 1601"/>
                <a:gd name="T55" fmla="*/ 642 h 1686"/>
                <a:gd name="T56" fmla="*/ 168 w 1601"/>
                <a:gd name="T57" fmla="*/ 557 h 1686"/>
                <a:gd name="T58" fmla="*/ 491 w 1601"/>
                <a:gd name="T59" fmla="*/ 553 h 1686"/>
                <a:gd name="T60" fmla="*/ 579 w 1601"/>
                <a:gd name="T61" fmla="*/ 177 h 1686"/>
                <a:gd name="T62" fmla="*/ 533 w 1601"/>
                <a:gd name="T63" fmla="*/ 20 h 1686"/>
                <a:gd name="T64" fmla="*/ 490 w 1601"/>
                <a:gd name="T65" fmla="*/ 26 h 1686"/>
                <a:gd name="T66" fmla="*/ 377 w 1601"/>
                <a:gd name="T67" fmla="*/ 32 h 1686"/>
                <a:gd name="T68" fmla="*/ 83 w 1601"/>
                <a:gd name="T69" fmla="*/ 471 h 1686"/>
                <a:gd name="T70" fmla="*/ 118 w 1601"/>
                <a:gd name="T71" fmla="*/ 444 h 1686"/>
                <a:gd name="T72" fmla="*/ 326 w 1601"/>
                <a:gd name="T73" fmla="*/ 71 h 1686"/>
                <a:gd name="T74" fmla="*/ 475 w 1601"/>
                <a:gd name="T75" fmla="*/ 122 h 1686"/>
                <a:gd name="T76" fmla="*/ 391 w 1601"/>
                <a:gd name="T77" fmla="*/ 155 h 1686"/>
                <a:gd name="T78" fmla="*/ 416 w 1601"/>
                <a:gd name="T79" fmla="*/ 174 h 1686"/>
                <a:gd name="T80" fmla="*/ 544 w 1601"/>
                <a:gd name="T81" fmla="*/ 150 h 16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601" h="1686">
                  <a:moveTo>
                    <a:pt x="1591" y="984"/>
                  </a:moveTo>
                  <a:cubicBezTo>
                    <a:pt x="1585" y="1001"/>
                    <a:pt x="1558" y="1052"/>
                    <a:pt x="1455" y="1052"/>
                  </a:cubicBezTo>
                  <a:cubicBezTo>
                    <a:pt x="1454" y="1052"/>
                    <a:pt x="1452" y="1052"/>
                    <a:pt x="1450" y="1052"/>
                  </a:cubicBezTo>
                  <a:cubicBezTo>
                    <a:pt x="1455" y="1097"/>
                    <a:pt x="1464" y="1191"/>
                    <a:pt x="1460" y="1249"/>
                  </a:cubicBezTo>
                  <a:cubicBezTo>
                    <a:pt x="1459" y="1260"/>
                    <a:pt x="1459" y="1260"/>
                    <a:pt x="1459" y="1260"/>
                  </a:cubicBezTo>
                  <a:cubicBezTo>
                    <a:pt x="1454" y="1341"/>
                    <a:pt x="1451" y="1385"/>
                    <a:pt x="1420" y="1401"/>
                  </a:cubicBezTo>
                  <a:cubicBezTo>
                    <a:pt x="1397" y="1414"/>
                    <a:pt x="1295" y="1433"/>
                    <a:pt x="1138" y="1415"/>
                  </a:cubicBezTo>
                  <a:cubicBezTo>
                    <a:pt x="1138" y="1664"/>
                    <a:pt x="1138" y="1664"/>
                    <a:pt x="1138" y="1664"/>
                  </a:cubicBezTo>
                  <a:cubicBezTo>
                    <a:pt x="1138" y="1676"/>
                    <a:pt x="1128" y="1686"/>
                    <a:pt x="1116" y="1686"/>
                  </a:cubicBezTo>
                  <a:cubicBezTo>
                    <a:pt x="1116" y="1686"/>
                    <a:pt x="1115" y="1686"/>
                    <a:pt x="1115" y="1686"/>
                  </a:cubicBezTo>
                  <a:cubicBezTo>
                    <a:pt x="1092" y="1686"/>
                    <a:pt x="804" y="1684"/>
                    <a:pt x="580" y="1592"/>
                  </a:cubicBezTo>
                  <a:cubicBezTo>
                    <a:pt x="572" y="1589"/>
                    <a:pt x="566" y="1581"/>
                    <a:pt x="566" y="1572"/>
                  </a:cubicBezTo>
                  <a:cubicBezTo>
                    <a:pt x="566" y="1306"/>
                    <a:pt x="566" y="1306"/>
                    <a:pt x="566" y="1306"/>
                  </a:cubicBezTo>
                  <a:cubicBezTo>
                    <a:pt x="566" y="1305"/>
                    <a:pt x="566" y="1305"/>
                    <a:pt x="566" y="1304"/>
                  </a:cubicBezTo>
                  <a:cubicBezTo>
                    <a:pt x="568" y="1306"/>
                    <a:pt x="570" y="1308"/>
                    <a:pt x="571" y="1309"/>
                  </a:cubicBezTo>
                  <a:cubicBezTo>
                    <a:pt x="577" y="1315"/>
                    <a:pt x="595" y="1329"/>
                    <a:pt x="610" y="1339"/>
                  </a:cubicBezTo>
                  <a:cubicBezTo>
                    <a:pt x="610" y="1557"/>
                    <a:pt x="610" y="1557"/>
                    <a:pt x="610" y="1557"/>
                  </a:cubicBezTo>
                  <a:cubicBezTo>
                    <a:pt x="794" y="1628"/>
                    <a:pt x="1023" y="1640"/>
                    <a:pt x="1094" y="1642"/>
                  </a:cubicBezTo>
                  <a:cubicBezTo>
                    <a:pt x="1094" y="1390"/>
                    <a:pt x="1094" y="1390"/>
                    <a:pt x="1094" y="1390"/>
                  </a:cubicBezTo>
                  <a:cubicBezTo>
                    <a:pt x="1094" y="1384"/>
                    <a:pt x="1097" y="1378"/>
                    <a:pt x="1101" y="1373"/>
                  </a:cubicBezTo>
                  <a:cubicBezTo>
                    <a:pt x="1106" y="1369"/>
                    <a:pt x="1112" y="1367"/>
                    <a:pt x="1119" y="1368"/>
                  </a:cubicBezTo>
                  <a:cubicBezTo>
                    <a:pt x="1282" y="1390"/>
                    <a:pt x="1385" y="1370"/>
                    <a:pt x="1400" y="1362"/>
                  </a:cubicBezTo>
                  <a:cubicBezTo>
                    <a:pt x="1409" y="1356"/>
                    <a:pt x="1412" y="1303"/>
                    <a:pt x="1415" y="1257"/>
                  </a:cubicBezTo>
                  <a:cubicBezTo>
                    <a:pt x="1416" y="1247"/>
                    <a:pt x="1416" y="1247"/>
                    <a:pt x="1416" y="1247"/>
                  </a:cubicBezTo>
                  <a:cubicBezTo>
                    <a:pt x="1421" y="1172"/>
                    <a:pt x="1404" y="1033"/>
                    <a:pt x="1404" y="1032"/>
                  </a:cubicBezTo>
                  <a:cubicBezTo>
                    <a:pt x="1403" y="1025"/>
                    <a:pt x="1405" y="1018"/>
                    <a:pt x="1410" y="1014"/>
                  </a:cubicBezTo>
                  <a:cubicBezTo>
                    <a:pt x="1415" y="1009"/>
                    <a:pt x="1421" y="1006"/>
                    <a:pt x="1428" y="1007"/>
                  </a:cubicBezTo>
                  <a:cubicBezTo>
                    <a:pt x="1504" y="1014"/>
                    <a:pt x="1540" y="992"/>
                    <a:pt x="1549" y="971"/>
                  </a:cubicBezTo>
                  <a:cubicBezTo>
                    <a:pt x="1547" y="957"/>
                    <a:pt x="1513" y="921"/>
                    <a:pt x="1497" y="903"/>
                  </a:cubicBezTo>
                  <a:cubicBezTo>
                    <a:pt x="1493" y="899"/>
                    <a:pt x="1488" y="894"/>
                    <a:pt x="1484" y="890"/>
                  </a:cubicBezTo>
                  <a:cubicBezTo>
                    <a:pt x="1455" y="858"/>
                    <a:pt x="1431" y="800"/>
                    <a:pt x="1416" y="757"/>
                  </a:cubicBezTo>
                  <a:cubicBezTo>
                    <a:pt x="1410" y="740"/>
                    <a:pt x="1408" y="717"/>
                    <a:pt x="1406" y="689"/>
                  </a:cubicBezTo>
                  <a:cubicBezTo>
                    <a:pt x="1404" y="662"/>
                    <a:pt x="1401" y="632"/>
                    <a:pt x="1394" y="610"/>
                  </a:cubicBezTo>
                  <a:cubicBezTo>
                    <a:pt x="1381" y="571"/>
                    <a:pt x="1378" y="507"/>
                    <a:pt x="1378" y="482"/>
                  </a:cubicBezTo>
                  <a:cubicBezTo>
                    <a:pt x="1396" y="481"/>
                    <a:pt x="1410" y="480"/>
                    <a:pt x="1422" y="479"/>
                  </a:cubicBezTo>
                  <a:cubicBezTo>
                    <a:pt x="1422" y="500"/>
                    <a:pt x="1424" y="562"/>
                    <a:pt x="1436" y="596"/>
                  </a:cubicBezTo>
                  <a:cubicBezTo>
                    <a:pt x="1445" y="623"/>
                    <a:pt x="1447" y="656"/>
                    <a:pt x="1450" y="686"/>
                  </a:cubicBezTo>
                  <a:cubicBezTo>
                    <a:pt x="1452" y="708"/>
                    <a:pt x="1453" y="731"/>
                    <a:pt x="1458" y="743"/>
                  </a:cubicBezTo>
                  <a:cubicBezTo>
                    <a:pt x="1477" y="798"/>
                    <a:pt x="1498" y="839"/>
                    <a:pt x="1517" y="860"/>
                  </a:cubicBezTo>
                  <a:cubicBezTo>
                    <a:pt x="1521" y="864"/>
                    <a:pt x="1525" y="869"/>
                    <a:pt x="1529" y="873"/>
                  </a:cubicBezTo>
                  <a:cubicBezTo>
                    <a:pt x="1573" y="921"/>
                    <a:pt x="1601" y="954"/>
                    <a:pt x="1591" y="984"/>
                  </a:cubicBezTo>
                  <a:close/>
                  <a:moveTo>
                    <a:pt x="579" y="177"/>
                  </a:moveTo>
                  <a:cubicBezTo>
                    <a:pt x="570" y="189"/>
                    <a:pt x="557" y="198"/>
                    <a:pt x="542" y="201"/>
                  </a:cubicBezTo>
                  <a:cubicBezTo>
                    <a:pt x="568" y="249"/>
                    <a:pt x="576" y="304"/>
                    <a:pt x="567" y="359"/>
                  </a:cubicBezTo>
                  <a:cubicBezTo>
                    <a:pt x="555" y="423"/>
                    <a:pt x="519" y="479"/>
                    <a:pt x="466" y="516"/>
                  </a:cubicBezTo>
                  <a:cubicBezTo>
                    <a:pt x="412" y="554"/>
                    <a:pt x="347" y="568"/>
                    <a:pt x="283" y="556"/>
                  </a:cubicBezTo>
                  <a:cubicBezTo>
                    <a:pt x="250" y="551"/>
                    <a:pt x="220" y="538"/>
                    <a:pt x="193" y="521"/>
                  </a:cubicBezTo>
                  <a:cubicBezTo>
                    <a:pt x="256" y="513"/>
                    <a:pt x="256" y="513"/>
                    <a:pt x="256" y="513"/>
                  </a:cubicBezTo>
                  <a:cubicBezTo>
                    <a:pt x="268" y="511"/>
                    <a:pt x="277" y="500"/>
                    <a:pt x="275" y="488"/>
                  </a:cubicBezTo>
                  <a:cubicBezTo>
                    <a:pt x="273" y="476"/>
                    <a:pt x="262" y="467"/>
                    <a:pt x="250" y="469"/>
                  </a:cubicBezTo>
                  <a:cubicBezTo>
                    <a:pt x="136" y="484"/>
                    <a:pt x="136" y="484"/>
                    <a:pt x="136" y="484"/>
                  </a:cubicBezTo>
                  <a:cubicBezTo>
                    <a:pt x="131" y="485"/>
                    <a:pt x="125" y="488"/>
                    <a:pt x="122" y="493"/>
                  </a:cubicBezTo>
                  <a:cubicBezTo>
                    <a:pt x="118" y="497"/>
                    <a:pt x="117" y="503"/>
                    <a:pt x="118" y="509"/>
                  </a:cubicBezTo>
                  <a:cubicBezTo>
                    <a:pt x="133" y="623"/>
                    <a:pt x="133" y="623"/>
                    <a:pt x="133" y="623"/>
                  </a:cubicBezTo>
                  <a:cubicBezTo>
                    <a:pt x="134" y="634"/>
                    <a:pt x="144" y="642"/>
                    <a:pt x="155" y="642"/>
                  </a:cubicBezTo>
                  <a:cubicBezTo>
                    <a:pt x="156" y="642"/>
                    <a:pt x="157" y="642"/>
                    <a:pt x="158" y="642"/>
                  </a:cubicBezTo>
                  <a:cubicBezTo>
                    <a:pt x="170" y="640"/>
                    <a:pt x="178" y="629"/>
                    <a:pt x="176" y="617"/>
                  </a:cubicBezTo>
                  <a:cubicBezTo>
                    <a:pt x="168" y="557"/>
                    <a:pt x="168" y="557"/>
                    <a:pt x="168" y="557"/>
                  </a:cubicBezTo>
                  <a:cubicBezTo>
                    <a:pt x="216" y="588"/>
                    <a:pt x="271" y="604"/>
                    <a:pt x="326" y="604"/>
                  </a:cubicBezTo>
                  <a:cubicBezTo>
                    <a:pt x="383" y="604"/>
                    <a:pt x="441" y="587"/>
                    <a:pt x="491" y="553"/>
                  </a:cubicBezTo>
                  <a:cubicBezTo>
                    <a:pt x="554" y="509"/>
                    <a:pt x="596" y="443"/>
                    <a:pt x="610" y="367"/>
                  </a:cubicBezTo>
                  <a:cubicBezTo>
                    <a:pt x="622" y="301"/>
                    <a:pt x="611" y="235"/>
                    <a:pt x="579" y="177"/>
                  </a:cubicBezTo>
                  <a:close/>
                  <a:moveTo>
                    <a:pt x="548" y="134"/>
                  </a:moveTo>
                  <a:cubicBezTo>
                    <a:pt x="533" y="20"/>
                    <a:pt x="533" y="20"/>
                    <a:pt x="533" y="20"/>
                  </a:cubicBezTo>
                  <a:cubicBezTo>
                    <a:pt x="532" y="8"/>
                    <a:pt x="520" y="0"/>
                    <a:pt x="508" y="1"/>
                  </a:cubicBezTo>
                  <a:cubicBezTo>
                    <a:pt x="496" y="3"/>
                    <a:pt x="488" y="14"/>
                    <a:pt x="490" y="26"/>
                  </a:cubicBezTo>
                  <a:cubicBezTo>
                    <a:pt x="497" y="84"/>
                    <a:pt x="497" y="84"/>
                    <a:pt x="497" y="84"/>
                  </a:cubicBezTo>
                  <a:cubicBezTo>
                    <a:pt x="462" y="58"/>
                    <a:pt x="421" y="40"/>
                    <a:pt x="377" y="32"/>
                  </a:cubicBezTo>
                  <a:cubicBezTo>
                    <a:pt x="301" y="18"/>
                    <a:pt x="225" y="35"/>
                    <a:pt x="161" y="79"/>
                  </a:cubicBezTo>
                  <a:cubicBezTo>
                    <a:pt x="34" y="168"/>
                    <a:pt x="0" y="342"/>
                    <a:pt x="83" y="471"/>
                  </a:cubicBezTo>
                  <a:cubicBezTo>
                    <a:pt x="84" y="470"/>
                    <a:pt x="86" y="468"/>
                    <a:pt x="87" y="466"/>
                  </a:cubicBezTo>
                  <a:cubicBezTo>
                    <a:pt x="95" y="456"/>
                    <a:pt x="106" y="448"/>
                    <a:pt x="118" y="444"/>
                  </a:cubicBezTo>
                  <a:cubicBezTo>
                    <a:pt x="51" y="334"/>
                    <a:pt x="80" y="189"/>
                    <a:pt x="187" y="115"/>
                  </a:cubicBezTo>
                  <a:cubicBezTo>
                    <a:pt x="228" y="86"/>
                    <a:pt x="276" y="71"/>
                    <a:pt x="326" y="71"/>
                  </a:cubicBezTo>
                  <a:cubicBezTo>
                    <a:pt x="340" y="71"/>
                    <a:pt x="355" y="73"/>
                    <a:pt x="369" y="75"/>
                  </a:cubicBezTo>
                  <a:cubicBezTo>
                    <a:pt x="408" y="82"/>
                    <a:pt x="444" y="98"/>
                    <a:pt x="475" y="122"/>
                  </a:cubicBezTo>
                  <a:cubicBezTo>
                    <a:pt x="410" y="130"/>
                    <a:pt x="410" y="130"/>
                    <a:pt x="410" y="130"/>
                  </a:cubicBezTo>
                  <a:cubicBezTo>
                    <a:pt x="398" y="132"/>
                    <a:pt x="389" y="143"/>
                    <a:pt x="391" y="155"/>
                  </a:cubicBezTo>
                  <a:cubicBezTo>
                    <a:pt x="392" y="166"/>
                    <a:pt x="402" y="174"/>
                    <a:pt x="413" y="174"/>
                  </a:cubicBezTo>
                  <a:cubicBezTo>
                    <a:pt x="414" y="174"/>
                    <a:pt x="415" y="174"/>
                    <a:pt x="416" y="174"/>
                  </a:cubicBezTo>
                  <a:cubicBezTo>
                    <a:pt x="530" y="159"/>
                    <a:pt x="530" y="159"/>
                    <a:pt x="530" y="159"/>
                  </a:cubicBezTo>
                  <a:cubicBezTo>
                    <a:pt x="535" y="158"/>
                    <a:pt x="541" y="155"/>
                    <a:pt x="544" y="150"/>
                  </a:cubicBezTo>
                  <a:cubicBezTo>
                    <a:pt x="548" y="146"/>
                    <a:pt x="549" y="140"/>
                    <a:pt x="548" y="1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79C9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</p:grpSp>
      <p:grpSp>
        <p:nvGrpSpPr>
          <p:cNvPr id="66" name="bcgIcons_ToolKit">
            <a:extLst>
              <a:ext uri="{FF2B5EF4-FFF2-40B4-BE49-F238E27FC236}">
                <a16:creationId xmlns:a16="http://schemas.microsoft.com/office/drawing/2014/main" id="{668AE661-E693-4206-8494-2031C7B9E09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52843" y="2503290"/>
            <a:ext cx="1122278" cy="1123318"/>
            <a:chOff x="1682" y="0"/>
            <a:chExt cx="4316" cy="4320"/>
          </a:xfrm>
        </p:grpSpPr>
        <p:sp>
          <p:nvSpPr>
            <p:cNvPr id="81" name="AutoShape 3">
              <a:extLst>
                <a:ext uri="{FF2B5EF4-FFF2-40B4-BE49-F238E27FC236}">
                  <a16:creationId xmlns:a16="http://schemas.microsoft.com/office/drawing/2014/main" id="{C4EC4ED0-CE05-4FB5-B3E9-09512D323DE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82" y="0"/>
              <a:ext cx="431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79C9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82" name="Freeform 5">
              <a:extLst>
                <a:ext uri="{FF2B5EF4-FFF2-40B4-BE49-F238E27FC236}">
                  <a16:creationId xmlns:a16="http://schemas.microsoft.com/office/drawing/2014/main" id="{2946DED1-03A0-4071-9519-B925CEEF78F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14" y="1577"/>
              <a:ext cx="2900" cy="2167"/>
            </a:xfrm>
            <a:custGeom>
              <a:avLst/>
              <a:gdLst>
                <a:gd name="T0" fmla="*/ 973 w 1548"/>
                <a:gd name="T1" fmla="*/ 304 h 1156"/>
                <a:gd name="T2" fmla="*/ 894 w 1548"/>
                <a:gd name="T3" fmla="*/ 298 h 1156"/>
                <a:gd name="T4" fmla="*/ 912 w 1548"/>
                <a:gd name="T5" fmla="*/ 261 h 1156"/>
                <a:gd name="T6" fmla="*/ 839 w 1548"/>
                <a:gd name="T7" fmla="*/ 171 h 1156"/>
                <a:gd name="T8" fmla="*/ 779 w 1548"/>
                <a:gd name="T9" fmla="*/ 171 h 1156"/>
                <a:gd name="T10" fmla="*/ 538 w 1548"/>
                <a:gd name="T11" fmla="*/ 429 h 1156"/>
                <a:gd name="T12" fmla="*/ 611 w 1548"/>
                <a:gd name="T13" fmla="*/ 519 h 1156"/>
                <a:gd name="T14" fmla="*/ 672 w 1548"/>
                <a:gd name="T15" fmla="*/ 519 h 1156"/>
                <a:gd name="T16" fmla="*/ 677 w 1548"/>
                <a:gd name="T17" fmla="*/ 577 h 1156"/>
                <a:gd name="T18" fmla="*/ 1232 w 1548"/>
                <a:gd name="T19" fmla="*/ 1140 h 1156"/>
                <a:gd name="T20" fmla="*/ 1330 w 1548"/>
                <a:gd name="T21" fmla="*/ 1143 h 1156"/>
                <a:gd name="T22" fmla="*/ 1523 w 1548"/>
                <a:gd name="T23" fmla="*/ 950 h 1156"/>
                <a:gd name="T24" fmla="*/ 642 w 1548"/>
                <a:gd name="T25" fmla="*/ 488 h 1156"/>
                <a:gd name="T26" fmla="*/ 809 w 1548"/>
                <a:gd name="T27" fmla="*/ 202 h 1156"/>
                <a:gd name="T28" fmla="*/ 642 w 1548"/>
                <a:gd name="T29" fmla="*/ 488 h 1156"/>
                <a:gd name="T30" fmla="*/ 1411 w 1548"/>
                <a:gd name="T31" fmla="*/ 1031 h 1156"/>
                <a:gd name="T32" fmla="*/ 1263 w 1548"/>
                <a:gd name="T33" fmla="*/ 1109 h 1156"/>
                <a:gd name="T34" fmla="*/ 718 w 1548"/>
                <a:gd name="T35" fmla="*/ 474 h 1156"/>
                <a:gd name="T36" fmla="*/ 948 w 1548"/>
                <a:gd name="T37" fmla="*/ 342 h 1156"/>
                <a:gd name="T38" fmla="*/ 1483 w 1548"/>
                <a:gd name="T39" fmla="*/ 932 h 1156"/>
                <a:gd name="T40" fmla="*/ 839 w 1548"/>
                <a:gd name="T41" fmla="*/ 119 h 1156"/>
                <a:gd name="T42" fmla="*/ 958 w 1548"/>
                <a:gd name="T43" fmla="*/ 0 h 1156"/>
                <a:gd name="T44" fmla="*/ 1145 w 1548"/>
                <a:gd name="T45" fmla="*/ 186 h 1156"/>
                <a:gd name="T46" fmla="*/ 1031 w 1548"/>
                <a:gd name="T47" fmla="*/ 300 h 1156"/>
                <a:gd name="T48" fmla="*/ 957 w 1548"/>
                <a:gd name="T49" fmla="*/ 254 h 1156"/>
                <a:gd name="T50" fmla="*/ 931 w 1548"/>
                <a:gd name="T51" fmla="*/ 200 h 1156"/>
                <a:gd name="T52" fmla="*/ 633 w 1548"/>
                <a:gd name="T53" fmla="*/ 578 h 1156"/>
                <a:gd name="T54" fmla="*/ 580 w 1548"/>
                <a:gd name="T55" fmla="*/ 551 h 1156"/>
                <a:gd name="T56" fmla="*/ 500 w 1548"/>
                <a:gd name="T57" fmla="*/ 459 h 1156"/>
                <a:gd name="T58" fmla="*/ 51 w 1548"/>
                <a:gd name="T59" fmla="*/ 907 h 1156"/>
                <a:gd name="T60" fmla="*/ 237 w 1548"/>
                <a:gd name="T61" fmla="*/ 1094 h 1156"/>
                <a:gd name="T62" fmla="*/ 680 w 1548"/>
                <a:gd name="T63" fmla="*/ 651 h 1156"/>
                <a:gd name="T64" fmla="*/ 633 w 1548"/>
                <a:gd name="T65" fmla="*/ 578 h 1156"/>
                <a:gd name="T66" fmla="*/ 87 w 1548"/>
                <a:gd name="T67" fmla="*/ 1058 h 1156"/>
                <a:gd name="T68" fmla="*/ 201 w 1548"/>
                <a:gd name="T69" fmla="*/ 943 h 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48" h="1156">
                  <a:moveTo>
                    <a:pt x="1521" y="852"/>
                  </a:moveTo>
                  <a:cubicBezTo>
                    <a:pt x="973" y="304"/>
                    <a:pt x="973" y="304"/>
                    <a:pt x="973" y="304"/>
                  </a:cubicBezTo>
                  <a:cubicBezTo>
                    <a:pt x="969" y="300"/>
                    <a:pt x="963" y="298"/>
                    <a:pt x="957" y="298"/>
                  </a:cubicBezTo>
                  <a:cubicBezTo>
                    <a:pt x="894" y="298"/>
                    <a:pt x="894" y="298"/>
                    <a:pt x="894" y="298"/>
                  </a:cubicBezTo>
                  <a:cubicBezTo>
                    <a:pt x="900" y="292"/>
                    <a:pt x="900" y="292"/>
                    <a:pt x="900" y="292"/>
                  </a:cubicBezTo>
                  <a:cubicBezTo>
                    <a:pt x="908" y="284"/>
                    <a:pt x="912" y="273"/>
                    <a:pt x="912" y="261"/>
                  </a:cubicBezTo>
                  <a:cubicBezTo>
                    <a:pt x="912" y="250"/>
                    <a:pt x="908" y="239"/>
                    <a:pt x="900" y="231"/>
                  </a:cubicBezTo>
                  <a:cubicBezTo>
                    <a:pt x="839" y="171"/>
                    <a:pt x="839" y="171"/>
                    <a:pt x="839" y="171"/>
                  </a:cubicBezTo>
                  <a:cubicBezTo>
                    <a:pt x="831" y="162"/>
                    <a:pt x="820" y="158"/>
                    <a:pt x="809" y="158"/>
                  </a:cubicBezTo>
                  <a:cubicBezTo>
                    <a:pt x="798" y="158"/>
                    <a:pt x="787" y="162"/>
                    <a:pt x="779" y="171"/>
                  </a:cubicBezTo>
                  <a:cubicBezTo>
                    <a:pt x="551" y="398"/>
                    <a:pt x="551" y="398"/>
                    <a:pt x="551" y="398"/>
                  </a:cubicBezTo>
                  <a:cubicBezTo>
                    <a:pt x="543" y="406"/>
                    <a:pt x="538" y="417"/>
                    <a:pt x="538" y="429"/>
                  </a:cubicBezTo>
                  <a:cubicBezTo>
                    <a:pt x="538" y="440"/>
                    <a:pt x="543" y="451"/>
                    <a:pt x="551" y="459"/>
                  </a:cubicBezTo>
                  <a:cubicBezTo>
                    <a:pt x="611" y="519"/>
                    <a:pt x="611" y="519"/>
                    <a:pt x="611" y="519"/>
                  </a:cubicBezTo>
                  <a:cubicBezTo>
                    <a:pt x="619" y="528"/>
                    <a:pt x="630" y="532"/>
                    <a:pt x="642" y="532"/>
                  </a:cubicBezTo>
                  <a:cubicBezTo>
                    <a:pt x="653" y="532"/>
                    <a:pt x="664" y="528"/>
                    <a:pt x="672" y="519"/>
                  </a:cubicBezTo>
                  <a:cubicBezTo>
                    <a:pt x="675" y="516"/>
                    <a:pt x="675" y="516"/>
                    <a:pt x="675" y="516"/>
                  </a:cubicBezTo>
                  <a:cubicBezTo>
                    <a:pt x="677" y="577"/>
                    <a:pt x="677" y="577"/>
                    <a:pt x="677" y="577"/>
                  </a:cubicBezTo>
                  <a:cubicBezTo>
                    <a:pt x="677" y="582"/>
                    <a:pt x="679" y="588"/>
                    <a:pt x="683" y="592"/>
                  </a:cubicBezTo>
                  <a:cubicBezTo>
                    <a:pt x="1232" y="1140"/>
                    <a:pt x="1232" y="1140"/>
                    <a:pt x="1232" y="1140"/>
                  </a:cubicBezTo>
                  <a:cubicBezTo>
                    <a:pt x="1239" y="1148"/>
                    <a:pt x="1253" y="1156"/>
                    <a:pt x="1275" y="1156"/>
                  </a:cubicBezTo>
                  <a:cubicBezTo>
                    <a:pt x="1289" y="1156"/>
                    <a:pt x="1307" y="1153"/>
                    <a:pt x="1330" y="1143"/>
                  </a:cubicBezTo>
                  <a:cubicBezTo>
                    <a:pt x="1366" y="1127"/>
                    <a:pt x="1406" y="1098"/>
                    <a:pt x="1442" y="1062"/>
                  </a:cubicBezTo>
                  <a:cubicBezTo>
                    <a:pt x="1479" y="1026"/>
                    <a:pt x="1507" y="986"/>
                    <a:pt x="1523" y="950"/>
                  </a:cubicBezTo>
                  <a:cubicBezTo>
                    <a:pt x="1548" y="892"/>
                    <a:pt x="1532" y="864"/>
                    <a:pt x="1521" y="852"/>
                  </a:cubicBezTo>
                  <a:close/>
                  <a:moveTo>
                    <a:pt x="642" y="488"/>
                  </a:moveTo>
                  <a:cubicBezTo>
                    <a:pt x="583" y="429"/>
                    <a:pt x="583" y="429"/>
                    <a:pt x="583" y="429"/>
                  </a:cubicBezTo>
                  <a:cubicBezTo>
                    <a:pt x="809" y="202"/>
                    <a:pt x="809" y="202"/>
                    <a:pt x="809" y="202"/>
                  </a:cubicBezTo>
                  <a:cubicBezTo>
                    <a:pt x="868" y="261"/>
                    <a:pt x="868" y="261"/>
                    <a:pt x="868" y="261"/>
                  </a:cubicBezTo>
                  <a:lnTo>
                    <a:pt x="642" y="488"/>
                  </a:lnTo>
                  <a:close/>
                  <a:moveTo>
                    <a:pt x="1483" y="932"/>
                  </a:moveTo>
                  <a:cubicBezTo>
                    <a:pt x="1469" y="963"/>
                    <a:pt x="1444" y="998"/>
                    <a:pt x="1411" y="1031"/>
                  </a:cubicBezTo>
                  <a:cubicBezTo>
                    <a:pt x="1379" y="1063"/>
                    <a:pt x="1343" y="1089"/>
                    <a:pt x="1312" y="1103"/>
                  </a:cubicBezTo>
                  <a:cubicBezTo>
                    <a:pt x="1286" y="1114"/>
                    <a:pt x="1268" y="1114"/>
                    <a:pt x="1263" y="1109"/>
                  </a:cubicBezTo>
                  <a:cubicBezTo>
                    <a:pt x="721" y="567"/>
                    <a:pt x="721" y="567"/>
                    <a:pt x="721" y="567"/>
                  </a:cubicBezTo>
                  <a:cubicBezTo>
                    <a:pt x="718" y="474"/>
                    <a:pt x="718" y="474"/>
                    <a:pt x="718" y="474"/>
                  </a:cubicBezTo>
                  <a:cubicBezTo>
                    <a:pt x="850" y="341"/>
                    <a:pt x="850" y="341"/>
                    <a:pt x="850" y="341"/>
                  </a:cubicBezTo>
                  <a:cubicBezTo>
                    <a:pt x="948" y="342"/>
                    <a:pt x="948" y="342"/>
                    <a:pt x="948" y="342"/>
                  </a:cubicBezTo>
                  <a:cubicBezTo>
                    <a:pt x="1490" y="883"/>
                    <a:pt x="1490" y="883"/>
                    <a:pt x="1490" y="883"/>
                  </a:cubicBezTo>
                  <a:cubicBezTo>
                    <a:pt x="1495" y="888"/>
                    <a:pt x="1494" y="905"/>
                    <a:pt x="1483" y="932"/>
                  </a:cubicBezTo>
                  <a:close/>
                  <a:moveTo>
                    <a:pt x="871" y="140"/>
                  </a:moveTo>
                  <a:cubicBezTo>
                    <a:pt x="861" y="130"/>
                    <a:pt x="851" y="124"/>
                    <a:pt x="839" y="119"/>
                  </a:cubicBezTo>
                  <a:cubicBezTo>
                    <a:pt x="844" y="114"/>
                    <a:pt x="844" y="114"/>
                    <a:pt x="844" y="114"/>
                  </a:cubicBezTo>
                  <a:cubicBezTo>
                    <a:pt x="958" y="0"/>
                    <a:pt x="958" y="0"/>
                    <a:pt x="958" y="0"/>
                  </a:cubicBezTo>
                  <a:cubicBezTo>
                    <a:pt x="977" y="40"/>
                    <a:pt x="1003" y="77"/>
                    <a:pt x="1035" y="109"/>
                  </a:cubicBezTo>
                  <a:cubicBezTo>
                    <a:pt x="1068" y="142"/>
                    <a:pt x="1105" y="168"/>
                    <a:pt x="1145" y="186"/>
                  </a:cubicBezTo>
                  <a:cubicBezTo>
                    <a:pt x="1036" y="295"/>
                    <a:pt x="1036" y="295"/>
                    <a:pt x="1036" y="295"/>
                  </a:cubicBezTo>
                  <a:cubicBezTo>
                    <a:pt x="1031" y="300"/>
                    <a:pt x="1031" y="300"/>
                    <a:pt x="1031" y="300"/>
                  </a:cubicBezTo>
                  <a:cubicBezTo>
                    <a:pt x="1004" y="273"/>
                    <a:pt x="1004" y="273"/>
                    <a:pt x="1004" y="273"/>
                  </a:cubicBezTo>
                  <a:cubicBezTo>
                    <a:pt x="992" y="261"/>
                    <a:pt x="975" y="254"/>
                    <a:pt x="957" y="254"/>
                  </a:cubicBezTo>
                  <a:cubicBezTo>
                    <a:pt x="956" y="254"/>
                    <a:pt x="956" y="254"/>
                    <a:pt x="956" y="254"/>
                  </a:cubicBezTo>
                  <a:cubicBezTo>
                    <a:pt x="954" y="233"/>
                    <a:pt x="945" y="214"/>
                    <a:pt x="931" y="200"/>
                  </a:cubicBezTo>
                  <a:lnTo>
                    <a:pt x="871" y="140"/>
                  </a:lnTo>
                  <a:close/>
                  <a:moveTo>
                    <a:pt x="633" y="578"/>
                  </a:moveTo>
                  <a:cubicBezTo>
                    <a:pt x="633" y="576"/>
                    <a:pt x="633" y="576"/>
                    <a:pt x="633" y="576"/>
                  </a:cubicBezTo>
                  <a:cubicBezTo>
                    <a:pt x="613" y="574"/>
                    <a:pt x="594" y="565"/>
                    <a:pt x="580" y="551"/>
                  </a:cubicBezTo>
                  <a:cubicBezTo>
                    <a:pt x="520" y="490"/>
                    <a:pt x="520" y="490"/>
                    <a:pt x="520" y="490"/>
                  </a:cubicBezTo>
                  <a:cubicBezTo>
                    <a:pt x="511" y="481"/>
                    <a:pt x="504" y="470"/>
                    <a:pt x="500" y="459"/>
                  </a:cubicBezTo>
                  <a:cubicBezTo>
                    <a:pt x="494" y="464"/>
                    <a:pt x="494" y="464"/>
                    <a:pt x="494" y="464"/>
                  </a:cubicBezTo>
                  <a:cubicBezTo>
                    <a:pt x="51" y="907"/>
                    <a:pt x="51" y="907"/>
                    <a:pt x="51" y="907"/>
                  </a:cubicBezTo>
                  <a:cubicBezTo>
                    <a:pt x="0" y="959"/>
                    <a:pt x="0" y="1042"/>
                    <a:pt x="51" y="1094"/>
                  </a:cubicBezTo>
                  <a:cubicBezTo>
                    <a:pt x="102" y="1145"/>
                    <a:pt x="186" y="1145"/>
                    <a:pt x="237" y="1094"/>
                  </a:cubicBezTo>
                  <a:cubicBezTo>
                    <a:pt x="675" y="656"/>
                    <a:pt x="675" y="656"/>
                    <a:pt x="675" y="656"/>
                  </a:cubicBezTo>
                  <a:cubicBezTo>
                    <a:pt x="680" y="651"/>
                    <a:pt x="680" y="651"/>
                    <a:pt x="680" y="651"/>
                  </a:cubicBezTo>
                  <a:cubicBezTo>
                    <a:pt x="652" y="623"/>
                    <a:pt x="652" y="623"/>
                    <a:pt x="652" y="623"/>
                  </a:cubicBezTo>
                  <a:cubicBezTo>
                    <a:pt x="640" y="611"/>
                    <a:pt x="634" y="595"/>
                    <a:pt x="633" y="578"/>
                  </a:cubicBezTo>
                  <a:close/>
                  <a:moveTo>
                    <a:pt x="201" y="1058"/>
                  </a:moveTo>
                  <a:cubicBezTo>
                    <a:pt x="170" y="1089"/>
                    <a:pt x="119" y="1089"/>
                    <a:pt x="87" y="1058"/>
                  </a:cubicBezTo>
                  <a:cubicBezTo>
                    <a:pt x="55" y="1026"/>
                    <a:pt x="55" y="975"/>
                    <a:pt x="87" y="943"/>
                  </a:cubicBezTo>
                  <a:cubicBezTo>
                    <a:pt x="119" y="912"/>
                    <a:pt x="170" y="912"/>
                    <a:pt x="201" y="943"/>
                  </a:cubicBezTo>
                  <a:cubicBezTo>
                    <a:pt x="233" y="975"/>
                    <a:pt x="233" y="1026"/>
                    <a:pt x="201" y="105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79C9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83" name="Freeform 6">
              <a:extLst>
                <a:ext uri="{FF2B5EF4-FFF2-40B4-BE49-F238E27FC236}">
                  <a16:creationId xmlns:a16="http://schemas.microsoft.com/office/drawing/2014/main" id="{936E6E90-17DE-4809-BB96-64781B8A34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67" y="576"/>
              <a:ext cx="3391" cy="2891"/>
            </a:xfrm>
            <a:custGeom>
              <a:avLst/>
              <a:gdLst>
                <a:gd name="T0" fmla="*/ 1764 w 1810"/>
                <a:gd name="T1" fmla="*/ 246 h 1542"/>
                <a:gd name="T2" fmla="*/ 1686 w 1810"/>
                <a:gd name="T3" fmla="*/ 610 h 1542"/>
                <a:gd name="T4" fmla="*/ 1200 w 1810"/>
                <a:gd name="T5" fmla="*/ 610 h 1542"/>
                <a:gd name="T6" fmla="*/ 1200 w 1810"/>
                <a:gd name="T7" fmla="*/ 125 h 1542"/>
                <a:gd name="T8" fmla="*/ 1564 w 1810"/>
                <a:gd name="T9" fmla="*/ 47 h 1542"/>
                <a:gd name="T10" fmla="*/ 1416 w 1810"/>
                <a:gd name="T11" fmla="*/ 195 h 1542"/>
                <a:gd name="T12" fmla="*/ 1301 w 1810"/>
                <a:gd name="T13" fmla="*/ 310 h 1542"/>
                <a:gd name="T14" fmla="*/ 1343 w 1810"/>
                <a:gd name="T15" fmla="*/ 467 h 1542"/>
                <a:gd name="T16" fmla="*/ 1501 w 1810"/>
                <a:gd name="T17" fmla="*/ 510 h 1542"/>
                <a:gd name="T18" fmla="*/ 1616 w 1810"/>
                <a:gd name="T19" fmla="*/ 394 h 1542"/>
                <a:gd name="T20" fmla="*/ 1764 w 1810"/>
                <a:gd name="T21" fmla="*/ 246 h 1542"/>
                <a:gd name="T22" fmla="*/ 714 w 1810"/>
                <a:gd name="T23" fmla="*/ 839 h 1542"/>
                <a:gd name="T24" fmla="*/ 815 w 1810"/>
                <a:gd name="T25" fmla="*/ 737 h 1542"/>
                <a:gd name="T26" fmla="*/ 266 w 1810"/>
                <a:gd name="T27" fmla="*/ 190 h 1542"/>
                <a:gd name="T28" fmla="*/ 254 w 1810"/>
                <a:gd name="T29" fmla="*/ 113 h 1542"/>
                <a:gd name="T30" fmla="*/ 72 w 1810"/>
                <a:gd name="T31" fmla="*/ 22 h 1542"/>
                <a:gd name="T32" fmla="*/ 36 w 1810"/>
                <a:gd name="T33" fmla="*/ 58 h 1542"/>
                <a:gd name="T34" fmla="*/ 36 w 1810"/>
                <a:gd name="T35" fmla="*/ 58 h 1542"/>
                <a:gd name="T36" fmla="*/ 0 w 1810"/>
                <a:gd name="T37" fmla="*/ 94 h 1542"/>
                <a:gd name="T38" fmla="*/ 92 w 1810"/>
                <a:gd name="T39" fmla="*/ 276 h 1542"/>
                <a:gd name="T40" fmla="*/ 161 w 1810"/>
                <a:gd name="T41" fmla="*/ 286 h 1542"/>
                <a:gd name="T42" fmla="*/ 714 w 1810"/>
                <a:gd name="T43" fmla="*/ 839 h 1542"/>
                <a:gd name="T44" fmla="*/ 989 w 1810"/>
                <a:gd name="T45" fmla="*/ 1073 h 1542"/>
                <a:gd name="T46" fmla="*/ 957 w 1810"/>
                <a:gd name="T47" fmla="*/ 1073 h 1542"/>
                <a:gd name="T48" fmla="*/ 957 w 1810"/>
                <a:gd name="T49" fmla="*/ 1104 h 1542"/>
                <a:gd name="T50" fmla="*/ 1389 w 1810"/>
                <a:gd name="T51" fmla="*/ 1536 h 1542"/>
                <a:gd name="T52" fmla="*/ 1405 w 1810"/>
                <a:gd name="T53" fmla="*/ 1542 h 1542"/>
                <a:gd name="T54" fmla="*/ 1420 w 1810"/>
                <a:gd name="T55" fmla="*/ 1536 h 1542"/>
                <a:gd name="T56" fmla="*/ 1420 w 1810"/>
                <a:gd name="T57" fmla="*/ 1505 h 1542"/>
                <a:gd name="T58" fmla="*/ 989 w 1810"/>
                <a:gd name="T59" fmla="*/ 1073 h 1542"/>
                <a:gd name="T60" fmla="*/ 1514 w 1810"/>
                <a:gd name="T61" fmla="*/ 1411 h 1542"/>
                <a:gd name="T62" fmla="*/ 1082 w 1810"/>
                <a:gd name="T63" fmla="*/ 979 h 1542"/>
                <a:gd name="T64" fmla="*/ 1051 w 1810"/>
                <a:gd name="T65" fmla="*/ 979 h 1542"/>
                <a:gd name="T66" fmla="*/ 1051 w 1810"/>
                <a:gd name="T67" fmla="*/ 1010 h 1542"/>
                <a:gd name="T68" fmla="*/ 1483 w 1810"/>
                <a:gd name="T69" fmla="*/ 1442 h 1542"/>
                <a:gd name="T70" fmla="*/ 1498 w 1810"/>
                <a:gd name="T71" fmla="*/ 1448 h 1542"/>
                <a:gd name="T72" fmla="*/ 1514 w 1810"/>
                <a:gd name="T73" fmla="*/ 1442 h 1542"/>
                <a:gd name="T74" fmla="*/ 1514 w 1810"/>
                <a:gd name="T75" fmla="*/ 1411 h 1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810" h="1542">
                  <a:moveTo>
                    <a:pt x="1764" y="246"/>
                  </a:moveTo>
                  <a:cubicBezTo>
                    <a:pt x="1810" y="369"/>
                    <a:pt x="1784" y="512"/>
                    <a:pt x="1686" y="610"/>
                  </a:cubicBezTo>
                  <a:cubicBezTo>
                    <a:pt x="1552" y="744"/>
                    <a:pt x="1334" y="744"/>
                    <a:pt x="1200" y="610"/>
                  </a:cubicBezTo>
                  <a:cubicBezTo>
                    <a:pt x="1066" y="476"/>
                    <a:pt x="1066" y="259"/>
                    <a:pt x="1200" y="125"/>
                  </a:cubicBezTo>
                  <a:cubicBezTo>
                    <a:pt x="1299" y="26"/>
                    <a:pt x="1442" y="0"/>
                    <a:pt x="1564" y="47"/>
                  </a:cubicBezTo>
                  <a:cubicBezTo>
                    <a:pt x="1416" y="195"/>
                    <a:pt x="1416" y="195"/>
                    <a:pt x="1416" y="195"/>
                  </a:cubicBezTo>
                  <a:cubicBezTo>
                    <a:pt x="1301" y="310"/>
                    <a:pt x="1301" y="310"/>
                    <a:pt x="1301" y="310"/>
                  </a:cubicBezTo>
                  <a:cubicBezTo>
                    <a:pt x="1343" y="467"/>
                    <a:pt x="1343" y="467"/>
                    <a:pt x="1343" y="467"/>
                  </a:cubicBezTo>
                  <a:cubicBezTo>
                    <a:pt x="1501" y="510"/>
                    <a:pt x="1501" y="510"/>
                    <a:pt x="1501" y="510"/>
                  </a:cubicBezTo>
                  <a:cubicBezTo>
                    <a:pt x="1616" y="394"/>
                    <a:pt x="1616" y="394"/>
                    <a:pt x="1616" y="394"/>
                  </a:cubicBezTo>
                  <a:lnTo>
                    <a:pt x="1764" y="246"/>
                  </a:lnTo>
                  <a:close/>
                  <a:moveTo>
                    <a:pt x="714" y="839"/>
                  </a:moveTo>
                  <a:cubicBezTo>
                    <a:pt x="815" y="737"/>
                    <a:pt x="815" y="737"/>
                    <a:pt x="815" y="737"/>
                  </a:cubicBezTo>
                  <a:cubicBezTo>
                    <a:pt x="266" y="190"/>
                    <a:pt x="266" y="190"/>
                    <a:pt x="266" y="190"/>
                  </a:cubicBezTo>
                  <a:cubicBezTo>
                    <a:pt x="254" y="113"/>
                    <a:pt x="254" y="113"/>
                    <a:pt x="254" y="113"/>
                  </a:cubicBezTo>
                  <a:cubicBezTo>
                    <a:pt x="72" y="22"/>
                    <a:pt x="72" y="22"/>
                    <a:pt x="72" y="22"/>
                  </a:cubicBezTo>
                  <a:cubicBezTo>
                    <a:pt x="36" y="58"/>
                    <a:pt x="36" y="58"/>
                    <a:pt x="36" y="58"/>
                  </a:cubicBezTo>
                  <a:cubicBezTo>
                    <a:pt x="36" y="58"/>
                    <a:pt x="36" y="58"/>
                    <a:pt x="36" y="58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92" y="276"/>
                    <a:pt x="92" y="276"/>
                    <a:pt x="92" y="276"/>
                  </a:cubicBezTo>
                  <a:cubicBezTo>
                    <a:pt x="161" y="286"/>
                    <a:pt x="161" y="286"/>
                    <a:pt x="161" y="286"/>
                  </a:cubicBezTo>
                  <a:lnTo>
                    <a:pt x="714" y="839"/>
                  </a:lnTo>
                  <a:close/>
                  <a:moveTo>
                    <a:pt x="989" y="1073"/>
                  </a:moveTo>
                  <a:cubicBezTo>
                    <a:pt x="980" y="1064"/>
                    <a:pt x="966" y="1064"/>
                    <a:pt x="957" y="1073"/>
                  </a:cubicBezTo>
                  <a:cubicBezTo>
                    <a:pt x="949" y="1082"/>
                    <a:pt x="949" y="1096"/>
                    <a:pt x="957" y="1104"/>
                  </a:cubicBezTo>
                  <a:cubicBezTo>
                    <a:pt x="1389" y="1536"/>
                    <a:pt x="1389" y="1536"/>
                    <a:pt x="1389" y="1536"/>
                  </a:cubicBezTo>
                  <a:cubicBezTo>
                    <a:pt x="1393" y="1540"/>
                    <a:pt x="1399" y="1542"/>
                    <a:pt x="1405" y="1542"/>
                  </a:cubicBezTo>
                  <a:cubicBezTo>
                    <a:pt x="1410" y="1542"/>
                    <a:pt x="1416" y="1540"/>
                    <a:pt x="1420" y="1536"/>
                  </a:cubicBezTo>
                  <a:cubicBezTo>
                    <a:pt x="1429" y="1527"/>
                    <a:pt x="1429" y="1513"/>
                    <a:pt x="1420" y="1505"/>
                  </a:cubicBezTo>
                  <a:lnTo>
                    <a:pt x="989" y="1073"/>
                  </a:lnTo>
                  <a:close/>
                  <a:moveTo>
                    <a:pt x="1514" y="1411"/>
                  </a:moveTo>
                  <a:cubicBezTo>
                    <a:pt x="1082" y="979"/>
                    <a:pt x="1082" y="979"/>
                    <a:pt x="1082" y="979"/>
                  </a:cubicBezTo>
                  <a:cubicBezTo>
                    <a:pt x="1074" y="971"/>
                    <a:pt x="1060" y="971"/>
                    <a:pt x="1051" y="979"/>
                  </a:cubicBezTo>
                  <a:cubicBezTo>
                    <a:pt x="1043" y="988"/>
                    <a:pt x="1043" y="1002"/>
                    <a:pt x="1051" y="1010"/>
                  </a:cubicBezTo>
                  <a:cubicBezTo>
                    <a:pt x="1483" y="1442"/>
                    <a:pt x="1483" y="1442"/>
                    <a:pt x="1483" y="1442"/>
                  </a:cubicBezTo>
                  <a:cubicBezTo>
                    <a:pt x="1487" y="1446"/>
                    <a:pt x="1493" y="1448"/>
                    <a:pt x="1498" y="1448"/>
                  </a:cubicBezTo>
                  <a:cubicBezTo>
                    <a:pt x="1504" y="1448"/>
                    <a:pt x="1510" y="1446"/>
                    <a:pt x="1514" y="1442"/>
                  </a:cubicBezTo>
                  <a:cubicBezTo>
                    <a:pt x="1523" y="1433"/>
                    <a:pt x="1523" y="1419"/>
                    <a:pt x="1514" y="141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79C9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</p:grpSp>
      <p:grpSp>
        <p:nvGrpSpPr>
          <p:cNvPr id="84" name="Group 83"/>
          <p:cNvGrpSpPr>
            <a:grpSpLocks noChangeAspect="1"/>
          </p:cNvGrpSpPr>
          <p:nvPr/>
        </p:nvGrpSpPr>
        <p:grpSpPr>
          <a:xfrm>
            <a:off x="7526122" y="2503291"/>
            <a:ext cx="1124403" cy="1123318"/>
            <a:chOff x="4921250" y="2606675"/>
            <a:chExt cx="1646238" cy="1644650"/>
          </a:xfrm>
        </p:grpSpPr>
        <p:sp>
          <p:nvSpPr>
            <p:cNvPr id="85" name="AutoShape 3"/>
            <p:cNvSpPr>
              <a:spLocks noChangeAspect="1" noChangeArrowheads="1" noTextEdit="1"/>
            </p:cNvSpPr>
            <p:nvPr/>
          </p:nvSpPr>
          <p:spPr bwMode="auto">
            <a:xfrm>
              <a:off x="4921250" y="2606675"/>
              <a:ext cx="1646238" cy="1644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D4DF3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79C9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5091113" y="2963863"/>
              <a:ext cx="1304925" cy="931863"/>
              <a:chOff x="5091113" y="2963863"/>
              <a:chExt cx="1304925" cy="931863"/>
            </a:xfrm>
          </p:grpSpPr>
          <p:sp>
            <p:nvSpPr>
              <p:cNvPr id="87" name="Freeform 5"/>
              <p:cNvSpPr>
                <a:spLocks noEditPoints="1"/>
              </p:cNvSpPr>
              <p:nvPr/>
            </p:nvSpPr>
            <p:spPr bwMode="auto">
              <a:xfrm>
                <a:off x="5091113" y="2963863"/>
                <a:ext cx="1304925" cy="931863"/>
              </a:xfrm>
              <a:custGeom>
                <a:avLst/>
                <a:gdLst>
                  <a:gd name="T0" fmla="*/ 1806 w 1828"/>
                  <a:gd name="T1" fmla="*/ 0 h 1304"/>
                  <a:gd name="T2" fmla="*/ 22 w 1828"/>
                  <a:gd name="T3" fmla="*/ 0 h 1304"/>
                  <a:gd name="T4" fmla="*/ 0 w 1828"/>
                  <a:gd name="T5" fmla="*/ 22 h 1304"/>
                  <a:gd name="T6" fmla="*/ 0 w 1828"/>
                  <a:gd name="T7" fmla="*/ 1282 h 1304"/>
                  <a:gd name="T8" fmla="*/ 22 w 1828"/>
                  <a:gd name="T9" fmla="*/ 1304 h 1304"/>
                  <a:gd name="T10" fmla="*/ 1806 w 1828"/>
                  <a:gd name="T11" fmla="*/ 1304 h 1304"/>
                  <a:gd name="T12" fmla="*/ 1828 w 1828"/>
                  <a:gd name="T13" fmla="*/ 1282 h 1304"/>
                  <a:gd name="T14" fmla="*/ 1828 w 1828"/>
                  <a:gd name="T15" fmla="*/ 22 h 1304"/>
                  <a:gd name="T16" fmla="*/ 1806 w 1828"/>
                  <a:gd name="T17" fmla="*/ 0 h 1304"/>
                  <a:gd name="T18" fmla="*/ 1784 w 1828"/>
                  <a:gd name="T19" fmla="*/ 44 h 1304"/>
                  <a:gd name="T20" fmla="*/ 1784 w 1828"/>
                  <a:gd name="T21" fmla="*/ 1260 h 1304"/>
                  <a:gd name="T22" fmla="*/ 1784 w 1828"/>
                  <a:gd name="T23" fmla="*/ 1260 h 1304"/>
                  <a:gd name="T24" fmla="*/ 44 w 1828"/>
                  <a:gd name="T25" fmla="*/ 1260 h 1304"/>
                  <a:gd name="T26" fmla="*/ 44 w 1828"/>
                  <a:gd name="T27" fmla="*/ 1260 h 1304"/>
                  <a:gd name="T28" fmla="*/ 44 w 1828"/>
                  <a:gd name="T29" fmla="*/ 44 h 1304"/>
                  <a:gd name="T30" fmla="*/ 44 w 1828"/>
                  <a:gd name="T31" fmla="*/ 44 h 1304"/>
                  <a:gd name="T32" fmla="*/ 1784 w 1828"/>
                  <a:gd name="T33" fmla="*/ 44 h 1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28" h="1304">
                    <a:moveTo>
                      <a:pt x="1806" y="0"/>
                    </a:move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2"/>
                    </a:cubicBezTo>
                    <a:cubicBezTo>
                      <a:pt x="0" y="1282"/>
                      <a:pt x="0" y="1282"/>
                      <a:pt x="0" y="1282"/>
                    </a:cubicBezTo>
                    <a:cubicBezTo>
                      <a:pt x="0" y="1294"/>
                      <a:pt x="10" y="1304"/>
                      <a:pt x="22" y="1304"/>
                    </a:cubicBezTo>
                    <a:cubicBezTo>
                      <a:pt x="1806" y="1304"/>
                      <a:pt x="1806" y="1304"/>
                      <a:pt x="1806" y="1304"/>
                    </a:cubicBezTo>
                    <a:cubicBezTo>
                      <a:pt x="1818" y="1304"/>
                      <a:pt x="1828" y="1294"/>
                      <a:pt x="1828" y="1282"/>
                    </a:cubicBezTo>
                    <a:cubicBezTo>
                      <a:pt x="1828" y="22"/>
                      <a:pt x="1828" y="22"/>
                      <a:pt x="1828" y="22"/>
                    </a:cubicBezTo>
                    <a:cubicBezTo>
                      <a:pt x="1828" y="10"/>
                      <a:pt x="1818" y="0"/>
                      <a:pt x="1806" y="0"/>
                    </a:cubicBezTo>
                    <a:close/>
                    <a:moveTo>
                      <a:pt x="1784" y="44"/>
                    </a:moveTo>
                    <a:cubicBezTo>
                      <a:pt x="1784" y="1260"/>
                      <a:pt x="1784" y="1260"/>
                      <a:pt x="1784" y="1260"/>
                    </a:cubicBezTo>
                    <a:cubicBezTo>
                      <a:pt x="1784" y="1260"/>
                      <a:pt x="1784" y="1260"/>
                      <a:pt x="1784" y="1260"/>
                    </a:cubicBezTo>
                    <a:cubicBezTo>
                      <a:pt x="44" y="1260"/>
                      <a:pt x="44" y="1260"/>
                      <a:pt x="44" y="1260"/>
                    </a:cubicBezTo>
                    <a:cubicBezTo>
                      <a:pt x="44" y="1260"/>
                      <a:pt x="44" y="1260"/>
                      <a:pt x="44" y="1260"/>
                    </a:cubicBezTo>
                    <a:cubicBezTo>
                      <a:pt x="44" y="44"/>
                      <a:pt x="44" y="44"/>
                      <a:pt x="44" y="44"/>
                    </a:cubicBezTo>
                    <a:cubicBezTo>
                      <a:pt x="44" y="44"/>
                      <a:pt x="44" y="44"/>
                      <a:pt x="44" y="44"/>
                    </a:cubicBezTo>
                    <a:cubicBezTo>
                      <a:pt x="1784" y="44"/>
                      <a:pt x="1784" y="44"/>
                      <a:pt x="1784" y="4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979C9F"/>
                  </a:solidFill>
                  <a:effectLst/>
                  <a:uLnTx/>
                  <a:uFillTx/>
                  <a:latin typeface="Univers 55" panose="02010603020202030204" pitchFamily="2" charset="0"/>
                  <a:ea typeface="+mn-ea"/>
                  <a:cs typeface="+mn-cs"/>
                  <a:sym typeface="Univers 55" panose="02010603020202030204" pitchFamily="2" charset="0"/>
                </a:endParaRPr>
              </a:p>
            </p:txBody>
          </p:sp>
          <p:sp>
            <p:nvSpPr>
              <p:cNvPr id="88" name="Freeform 6"/>
              <p:cNvSpPr>
                <a:spLocks noEditPoints="1"/>
              </p:cNvSpPr>
              <p:nvPr/>
            </p:nvSpPr>
            <p:spPr bwMode="auto">
              <a:xfrm>
                <a:off x="5153025" y="3027363"/>
                <a:ext cx="1181100" cy="804863"/>
              </a:xfrm>
              <a:custGeom>
                <a:avLst/>
                <a:gdLst>
                  <a:gd name="T0" fmla="*/ 0 w 1652"/>
                  <a:gd name="T1" fmla="*/ 1128 h 1128"/>
                  <a:gd name="T2" fmla="*/ 1652 w 1652"/>
                  <a:gd name="T3" fmla="*/ 0 h 1128"/>
                  <a:gd name="T4" fmla="*/ 342 w 1652"/>
                  <a:gd name="T5" fmla="*/ 164 h 1128"/>
                  <a:gd name="T6" fmla="*/ 657 w 1652"/>
                  <a:gd name="T7" fmla="*/ 680 h 1128"/>
                  <a:gd name="T8" fmla="*/ 1409 w 1652"/>
                  <a:gd name="T9" fmla="*/ 844 h 1128"/>
                  <a:gd name="T10" fmla="*/ 1184 w 1652"/>
                  <a:gd name="T11" fmla="*/ 884 h 1128"/>
                  <a:gd name="T12" fmla="*/ 376 w 1652"/>
                  <a:gd name="T13" fmla="*/ 375 h 1128"/>
                  <a:gd name="T14" fmla="*/ 342 w 1652"/>
                  <a:gd name="T15" fmla="*/ 164 h 1128"/>
                  <a:gd name="T16" fmla="*/ 1574 w 1652"/>
                  <a:gd name="T17" fmla="*/ 994 h 1128"/>
                  <a:gd name="T18" fmla="*/ 1574 w 1652"/>
                  <a:gd name="T19" fmla="*/ 994 h 1128"/>
                  <a:gd name="T20" fmla="*/ 1500 w 1652"/>
                  <a:gd name="T21" fmla="*/ 1070 h 1128"/>
                  <a:gd name="T22" fmla="*/ 1469 w 1652"/>
                  <a:gd name="T23" fmla="*/ 1071 h 1128"/>
                  <a:gd name="T24" fmla="*/ 1505 w 1652"/>
                  <a:gd name="T25" fmla="*/ 1002 h 1128"/>
                  <a:gd name="T26" fmla="*/ 147 w 1652"/>
                  <a:gd name="T27" fmla="*/ 980 h 1128"/>
                  <a:gd name="T28" fmla="*/ 110 w 1652"/>
                  <a:gd name="T29" fmla="*/ 163 h 1128"/>
                  <a:gd name="T30" fmla="*/ 73 w 1652"/>
                  <a:gd name="T31" fmla="*/ 147 h 1128"/>
                  <a:gd name="T32" fmla="*/ 153 w 1652"/>
                  <a:gd name="T33" fmla="*/ 57 h 1128"/>
                  <a:gd name="T34" fmla="*/ 153 w 1652"/>
                  <a:gd name="T35" fmla="*/ 57 h 1128"/>
                  <a:gd name="T36" fmla="*/ 153 w 1652"/>
                  <a:gd name="T37" fmla="*/ 57 h 1128"/>
                  <a:gd name="T38" fmla="*/ 157 w 1652"/>
                  <a:gd name="T39" fmla="*/ 55 h 1128"/>
                  <a:gd name="T40" fmla="*/ 160 w 1652"/>
                  <a:gd name="T41" fmla="*/ 53 h 1128"/>
                  <a:gd name="T42" fmla="*/ 164 w 1652"/>
                  <a:gd name="T43" fmla="*/ 51 h 1128"/>
                  <a:gd name="T44" fmla="*/ 168 w 1652"/>
                  <a:gd name="T45" fmla="*/ 51 h 1128"/>
                  <a:gd name="T46" fmla="*/ 168 w 1652"/>
                  <a:gd name="T47" fmla="*/ 51 h 1128"/>
                  <a:gd name="T48" fmla="*/ 169 w 1652"/>
                  <a:gd name="T49" fmla="*/ 51 h 1128"/>
                  <a:gd name="T50" fmla="*/ 169 w 1652"/>
                  <a:gd name="T51" fmla="*/ 51 h 1128"/>
                  <a:gd name="T52" fmla="*/ 169 w 1652"/>
                  <a:gd name="T53" fmla="*/ 51 h 1128"/>
                  <a:gd name="T54" fmla="*/ 173 w 1652"/>
                  <a:gd name="T55" fmla="*/ 51 h 1128"/>
                  <a:gd name="T56" fmla="*/ 177 w 1652"/>
                  <a:gd name="T57" fmla="*/ 53 h 1128"/>
                  <a:gd name="T58" fmla="*/ 181 w 1652"/>
                  <a:gd name="T59" fmla="*/ 55 h 1128"/>
                  <a:gd name="T60" fmla="*/ 184 w 1652"/>
                  <a:gd name="T61" fmla="*/ 57 h 1128"/>
                  <a:gd name="T62" fmla="*/ 184 w 1652"/>
                  <a:gd name="T63" fmla="*/ 57 h 1128"/>
                  <a:gd name="T64" fmla="*/ 184 w 1652"/>
                  <a:gd name="T65" fmla="*/ 57 h 1128"/>
                  <a:gd name="T66" fmla="*/ 184 w 1652"/>
                  <a:gd name="T67" fmla="*/ 57 h 1128"/>
                  <a:gd name="T68" fmla="*/ 184 w 1652"/>
                  <a:gd name="T69" fmla="*/ 57 h 1128"/>
                  <a:gd name="T70" fmla="*/ 258 w 1652"/>
                  <a:gd name="T71" fmla="*/ 163 h 1128"/>
                  <a:gd name="T72" fmla="*/ 227 w 1652"/>
                  <a:gd name="T73" fmla="*/ 163 h 1128"/>
                  <a:gd name="T74" fmla="*/ 191 w 1652"/>
                  <a:gd name="T75" fmla="*/ 958 h 1128"/>
                  <a:gd name="T76" fmla="*/ 1468 w 1652"/>
                  <a:gd name="T77" fmla="*/ 920 h 1128"/>
                  <a:gd name="T78" fmla="*/ 1469 w 1652"/>
                  <a:gd name="T79" fmla="*/ 889 h 1128"/>
                  <a:gd name="T80" fmla="*/ 1573 w 1652"/>
                  <a:gd name="T81" fmla="*/ 965 h 1128"/>
                  <a:gd name="T82" fmla="*/ 1573 w 1652"/>
                  <a:gd name="T83" fmla="*/ 965 h 1128"/>
                  <a:gd name="T84" fmla="*/ 1573 w 1652"/>
                  <a:gd name="T85" fmla="*/ 965 h 1128"/>
                  <a:gd name="T86" fmla="*/ 1573 w 1652"/>
                  <a:gd name="T87" fmla="*/ 965 h 1128"/>
                  <a:gd name="T88" fmla="*/ 1573 w 1652"/>
                  <a:gd name="T89" fmla="*/ 965 h 1128"/>
                  <a:gd name="T90" fmla="*/ 1579 w 1652"/>
                  <a:gd name="T91" fmla="*/ 978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652" h="1128">
                    <a:moveTo>
                      <a:pt x="0" y="0"/>
                    </a:moveTo>
                    <a:cubicBezTo>
                      <a:pt x="0" y="1128"/>
                      <a:pt x="0" y="1128"/>
                      <a:pt x="0" y="1128"/>
                    </a:cubicBezTo>
                    <a:cubicBezTo>
                      <a:pt x="1652" y="1128"/>
                      <a:pt x="1652" y="1128"/>
                      <a:pt x="1652" y="1128"/>
                    </a:cubicBezTo>
                    <a:cubicBezTo>
                      <a:pt x="1652" y="0"/>
                      <a:pt x="1652" y="0"/>
                      <a:pt x="1652" y="0"/>
                    </a:cubicBezTo>
                    <a:lnTo>
                      <a:pt x="0" y="0"/>
                    </a:lnTo>
                    <a:close/>
                    <a:moveTo>
                      <a:pt x="342" y="164"/>
                    </a:moveTo>
                    <a:cubicBezTo>
                      <a:pt x="354" y="163"/>
                      <a:pt x="365" y="171"/>
                      <a:pt x="367" y="183"/>
                    </a:cubicBezTo>
                    <a:cubicBezTo>
                      <a:pt x="367" y="186"/>
                      <a:pt x="407" y="488"/>
                      <a:pt x="657" y="680"/>
                    </a:cubicBezTo>
                    <a:cubicBezTo>
                      <a:pt x="837" y="818"/>
                      <a:pt x="1082" y="867"/>
                      <a:pt x="1384" y="825"/>
                    </a:cubicBezTo>
                    <a:cubicBezTo>
                      <a:pt x="1396" y="824"/>
                      <a:pt x="1407" y="832"/>
                      <a:pt x="1409" y="844"/>
                    </a:cubicBezTo>
                    <a:cubicBezTo>
                      <a:pt x="1411" y="856"/>
                      <a:pt x="1402" y="867"/>
                      <a:pt x="1390" y="869"/>
                    </a:cubicBezTo>
                    <a:cubicBezTo>
                      <a:pt x="1319" y="879"/>
                      <a:pt x="1250" y="884"/>
                      <a:pt x="1184" y="884"/>
                    </a:cubicBezTo>
                    <a:cubicBezTo>
                      <a:pt x="962" y="884"/>
                      <a:pt x="776" y="827"/>
                      <a:pt x="629" y="714"/>
                    </a:cubicBezTo>
                    <a:cubicBezTo>
                      <a:pt x="491" y="608"/>
                      <a:pt x="415" y="471"/>
                      <a:pt x="376" y="375"/>
                    </a:cubicBezTo>
                    <a:cubicBezTo>
                      <a:pt x="333" y="270"/>
                      <a:pt x="323" y="192"/>
                      <a:pt x="323" y="189"/>
                    </a:cubicBezTo>
                    <a:cubicBezTo>
                      <a:pt x="321" y="177"/>
                      <a:pt x="330" y="166"/>
                      <a:pt x="342" y="164"/>
                    </a:cubicBezTo>
                    <a:close/>
                    <a:moveTo>
                      <a:pt x="1579" y="983"/>
                    </a:moveTo>
                    <a:cubicBezTo>
                      <a:pt x="1578" y="987"/>
                      <a:pt x="1577" y="991"/>
                      <a:pt x="1574" y="994"/>
                    </a:cubicBezTo>
                    <a:cubicBezTo>
                      <a:pt x="1574" y="994"/>
                      <a:pt x="1574" y="994"/>
                      <a:pt x="1574" y="994"/>
                    </a:cubicBezTo>
                    <a:cubicBezTo>
                      <a:pt x="1574" y="994"/>
                      <a:pt x="1574" y="994"/>
                      <a:pt x="1574" y="994"/>
                    </a:cubicBezTo>
                    <a:cubicBezTo>
                      <a:pt x="1574" y="994"/>
                      <a:pt x="1573" y="995"/>
                      <a:pt x="1573" y="995"/>
                    </a:cubicBezTo>
                    <a:cubicBezTo>
                      <a:pt x="1500" y="1070"/>
                      <a:pt x="1500" y="1070"/>
                      <a:pt x="1500" y="1070"/>
                    </a:cubicBezTo>
                    <a:cubicBezTo>
                      <a:pt x="1496" y="1075"/>
                      <a:pt x="1490" y="1077"/>
                      <a:pt x="1484" y="1077"/>
                    </a:cubicBezTo>
                    <a:cubicBezTo>
                      <a:pt x="1479" y="1077"/>
                      <a:pt x="1473" y="1075"/>
                      <a:pt x="1469" y="1071"/>
                    </a:cubicBezTo>
                    <a:cubicBezTo>
                      <a:pt x="1460" y="1062"/>
                      <a:pt x="1460" y="1048"/>
                      <a:pt x="1468" y="1040"/>
                    </a:cubicBezTo>
                    <a:cubicBezTo>
                      <a:pt x="1505" y="1002"/>
                      <a:pt x="1505" y="1002"/>
                      <a:pt x="1505" y="1002"/>
                    </a:cubicBezTo>
                    <a:cubicBezTo>
                      <a:pt x="169" y="1002"/>
                      <a:pt x="169" y="1002"/>
                      <a:pt x="169" y="1002"/>
                    </a:cubicBezTo>
                    <a:cubicBezTo>
                      <a:pt x="157" y="1002"/>
                      <a:pt x="147" y="992"/>
                      <a:pt x="147" y="980"/>
                    </a:cubicBezTo>
                    <a:cubicBezTo>
                      <a:pt x="147" y="126"/>
                      <a:pt x="147" y="126"/>
                      <a:pt x="147" y="126"/>
                    </a:cubicBezTo>
                    <a:cubicBezTo>
                      <a:pt x="110" y="163"/>
                      <a:pt x="110" y="163"/>
                      <a:pt x="110" y="163"/>
                    </a:cubicBezTo>
                    <a:cubicBezTo>
                      <a:pt x="102" y="171"/>
                      <a:pt x="88" y="171"/>
                      <a:pt x="79" y="163"/>
                    </a:cubicBezTo>
                    <a:cubicBezTo>
                      <a:pt x="75" y="159"/>
                      <a:pt x="73" y="153"/>
                      <a:pt x="73" y="147"/>
                    </a:cubicBezTo>
                    <a:cubicBezTo>
                      <a:pt x="73" y="142"/>
                      <a:pt x="75" y="136"/>
                      <a:pt x="79" y="132"/>
                    </a:cubicBezTo>
                    <a:cubicBezTo>
                      <a:pt x="153" y="57"/>
                      <a:pt x="153" y="57"/>
                      <a:pt x="153" y="57"/>
                    </a:cubicBezTo>
                    <a:cubicBezTo>
                      <a:pt x="153" y="57"/>
                      <a:pt x="153" y="57"/>
                      <a:pt x="153" y="57"/>
                    </a:cubicBezTo>
                    <a:cubicBezTo>
                      <a:pt x="153" y="57"/>
                      <a:pt x="153" y="57"/>
                      <a:pt x="153" y="57"/>
                    </a:cubicBezTo>
                    <a:cubicBezTo>
                      <a:pt x="153" y="57"/>
                      <a:pt x="153" y="57"/>
                      <a:pt x="153" y="57"/>
                    </a:cubicBezTo>
                    <a:cubicBezTo>
                      <a:pt x="153" y="57"/>
                      <a:pt x="153" y="57"/>
                      <a:pt x="153" y="57"/>
                    </a:cubicBezTo>
                    <a:cubicBezTo>
                      <a:pt x="154" y="56"/>
                      <a:pt x="155" y="56"/>
                      <a:pt x="156" y="55"/>
                    </a:cubicBezTo>
                    <a:cubicBezTo>
                      <a:pt x="156" y="55"/>
                      <a:pt x="157" y="55"/>
                      <a:pt x="157" y="55"/>
                    </a:cubicBezTo>
                    <a:cubicBezTo>
                      <a:pt x="158" y="54"/>
                      <a:pt x="159" y="53"/>
                      <a:pt x="160" y="53"/>
                    </a:cubicBezTo>
                    <a:cubicBezTo>
                      <a:pt x="160" y="53"/>
                      <a:pt x="160" y="53"/>
                      <a:pt x="160" y="53"/>
                    </a:cubicBezTo>
                    <a:cubicBezTo>
                      <a:pt x="161" y="52"/>
                      <a:pt x="163" y="52"/>
                      <a:pt x="164" y="52"/>
                    </a:cubicBezTo>
                    <a:cubicBezTo>
                      <a:pt x="164" y="52"/>
                      <a:pt x="164" y="51"/>
                      <a:pt x="164" y="51"/>
                    </a:cubicBezTo>
                    <a:cubicBezTo>
                      <a:pt x="165" y="51"/>
                      <a:pt x="166" y="51"/>
                      <a:pt x="168" y="51"/>
                    </a:cubicBezTo>
                    <a:cubicBezTo>
                      <a:pt x="168" y="51"/>
                      <a:pt x="168" y="51"/>
                      <a:pt x="168" y="51"/>
                    </a:cubicBezTo>
                    <a:cubicBezTo>
                      <a:pt x="168" y="51"/>
                      <a:pt x="168" y="51"/>
                      <a:pt x="168" y="51"/>
                    </a:cubicBezTo>
                    <a:cubicBezTo>
                      <a:pt x="168" y="51"/>
                      <a:pt x="168" y="51"/>
                      <a:pt x="168" y="51"/>
                    </a:cubicBezTo>
                    <a:cubicBezTo>
                      <a:pt x="168" y="51"/>
                      <a:pt x="168" y="51"/>
                      <a:pt x="168" y="51"/>
                    </a:cubicBezTo>
                    <a:cubicBezTo>
                      <a:pt x="168" y="51"/>
                      <a:pt x="168" y="51"/>
                      <a:pt x="169" y="51"/>
                    </a:cubicBezTo>
                    <a:cubicBezTo>
                      <a:pt x="169" y="51"/>
                      <a:pt x="169" y="51"/>
                      <a:pt x="169" y="51"/>
                    </a:cubicBezTo>
                    <a:cubicBezTo>
                      <a:pt x="169" y="51"/>
                      <a:pt x="169" y="51"/>
                      <a:pt x="169" y="51"/>
                    </a:cubicBezTo>
                    <a:cubicBezTo>
                      <a:pt x="169" y="51"/>
                      <a:pt x="169" y="51"/>
                      <a:pt x="169" y="51"/>
                    </a:cubicBezTo>
                    <a:cubicBezTo>
                      <a:pt x="169" y="51"/>
                      <a:pt x="169" y="51"/>
                      <a:pt x="169" y="51"/>
                    </a:cubicBezTo>
                    <a:cubicBezTo>
                      <a:pt x="171" y="51"/>
                      <a:pt x="172" y="51"/>
                      <a:pt x="173" y="51"/>
                    </a:cubicBezTo>
                    <a:cubicBezTo>
                      <a:pt x="173" y="51"/>
                      <a:pt x="173" y="51"/>
                      <a:pt x="173" y="51"/>
                    </a:cubicBezTo>
                    <a:cubicBezTo>
                      <a:pt x="174" y="52"/>
                      <a:pt x="176" y="52"/>
                      <a:pt x="177" y="53"/>
                    </a:cubicBezTo>
                    <a:cubicBezTo>
                      <a:pt x="177" y="53"/>
                      <a:pt x="177" y="53"/>
                      <a:pt x="177" y="53"/>
                    </a:cubicBezTo>
                    <a:cubicBezTo>
                      <a:pt x="178" y="53"/>
                      <a:pt x="179" y="54"/>
                      <a:pt x="181" y="55"/>
                    </a:cubicBezTo>
                    <a:cubicBezTo>
                      <a:pt x="181" y="55"/>
                      <a:pt x="181" y="55"/>
                      <a:pt x="181" y="55"/>
                    </a:cubicBezTo>
                    <a:cubicBezTo>
                      <a:pt x="182" y="55"/>
                      <a:pt x="183" y="56"/>
                      <a:pt x="184" y="57"/>
                    </a:cubicBezTo>
                    <a:cubicBezTo>
                      <a:pt x="184" y="57"/>
                      <a:pt x="184" y="57"/>
                      <a:pt x="184" y="57"/>
                    </a:cubicBezTo>
                    <a:cubicBezTo>
                      <a:pt x="184" y="57"/>
                      <a:pt x="184" y="57"/>
                      <a:pt x="184" y="57"/>
                    </a:cubicBezTo>
                    <a:cubicBezTo>
                      <a:pt x="184" y="57"/>
                      <a:pt x="184" y="57"/>
                      <a:pt x="184" y="57"/>
                    </a:cubicBezTo>
                    <a:cubicBezTo>
                      <a:pt x="184" y="57"/>
                      <a:pt x="184" y="57"/>
                      <a:pt x="184" y="57"/>
                    </a:cubicBezTo>
                    <a:cubicBezTo>
                      <a:pt x="184" y="57"/>
                      <a:pt x="184" y="57"/>
                      <a:pt x="184" y="57"/>
                    </a:cubicBezTo>
                    <a:cubicBezTo>
                      <a:pt x="184" y="57"/>
                      <a:pt x="184" y="57"/>
                      <a:pt x="184" y="57"/>
                    </a:cubicBezTo>
                    <a:cubicBezTo>
                      <a:pt x="184" y="57"/>
                      <a:pt x="184" y="57"/>
                      <a:pt x="184" y="57"/>
                    </a:cubicBezTo>
                    <a:cubicBezTo>
                      <a:pt x="184" y="57"/>
                      <a:pt x="184" y="57"/>
                      <a:pt x="184" y="57"/>
                    </a:cubicBezTo>
                    <a:cubicBezTo>
                      <a:pt x="184" y="57"/>
                      <a:pt x="184" y="57"/>
                      <a:pt x="184" y="57"/>
                    </a:cubicBezTo>
                    <a:cubicBezTo>
                      <a:pt x="258" y="132"/>
                      <a:pt x="258" y="132"/>
                      <a:pt x="258" y="132"/>
                    </a:cubicBezTo>
                    <a:cubicBezTo>
                      <a:pt x="267" y="140"/>
                      <a:pt x="267" y="154"/>
                      <a:pt x="258" y="163"/>
                    </a:cubicBezTo>
                    <a:cubicBezTo>
                      <a:pt x="254" y="167"/>
                      <a:pt x="248" y="169"/>
                      <a:pt x="243" y="169"/>
                    </a:cubicBezTo>
                    <a:cubicBezTo>
                      <a:pt x="237" y="169"/>
                      <a:pt x="231" y="167"/>
                      <a:pt x="227" y="163"/>
                    </a:cubicBezTo>
                    <a:cubicBezTo>
                      <a:pt x="191" y="126"/>
                      <a:pt x="191" y="126"/>
                      <a:pt x="191" y="126"/>
                    </a:cubicBezTo>
                    <a:cubicBezTo>
                      <a:pt x="191" y="958"/>
                      <a:pt x="191" y="958"/>
                      <a:pt x="191" y="958"/>
                    </a:cubicBezTo>
                    <a:cubicBezTo>
                      <a:pt x="1505" y="958"/>
                      <a:pt x="1505" y="958"/>
                      <a:pt x="1505" y="958"/>
                    </a:cubicBezTo>
                    <a:cubicBezTo>
                      <a:pt x="1468" y="920"/>
                      <a:pt x="1468" y="920"/>
                      <a:pt x="1468" y="920"/>
                    </a:cubicBezTo>
                    <a:cubicBezTo>
                      <a:pt x="1464" y="916"/>
                      <a:pt x="1462" y="910"/>
                      <a:pt x="1462" y="905"/>
                    </a:cubicBezTo>
                    <a:cubicBezTo>
                      <a:pt x="1462" y="899"/>
                      <a:pt x="1465" y="893"/>
                      <a:pt x="1469" y="889"/>
                    </a:cubicBezTo>
                    <a:cubicBezTo>
                      <a:pt x="1478" y="880"/>
                      <a:pt x="1492" y="881"/>
                      <a:pt x="1500" y="889"/>
                    </a:cubicBezTo>
                    <a:cubicBezTo>
                      <a:pt x="1573" y="965"/>
                      <a:pt x="1573" y="965"/>
                      <a:pt x="1573" y="965"/>
                    </a:cubicBezTo>
                    <a:cubicBezTo>
                      <a:pt x="1573" y="965"/>
                      <a:pt x="1573" y="965"/>
                      <a:pt x="1573" y="965"/>
                    </a:cubicBezTo>
                    <a:cubicBezTo>
                      <a:pt x="1573" y="965"/>
                      <a:pt x="1573" y="965"/>
                      <a:pt x="1573" y="965"/>
                    </a:cubicBezTo>
                    <a:cubicBezTo>
                      <a:pt x="1573" y="965"/>
                      <a:pt x="1573" y="965"/>
                      <a:pt x="1573" y="965"/>
                    </a:cubicBezTo>
                    <a:cubicBezTo>
                      <a:pt x="1573" y="965"/>
                      <a:pt x="1573" y="965"/>
                      <a:pt x="1573" y="965"/>
                    </a:cubicBezTo>
                    <a:cubicBezTo>
                      <a:pt x="1573" y="965"/>
                      <a:pt x="1573" y="965"/>
                      <a:pt x="1573" y="965"/>
                    </a:cubicBezTo>
                    <a:cubicBezTo>
                      <a:pt x="1573" y="965"/>
                      <a:pt x="1573" y="965"/>
                      <a:pt x="1573" y="965"/>
                    </a:cubicBezTo>
                    <a:cubicBezTo>
                      <a:pt x="1573" y="965"/>
                      <a:pt x="1573" y="965"/>
                      <a:pt x="1573" y="965"/>
                    </a:cubicBezTo>
                    <a:cubicBezTo>
                      <a:pt x="1573" y="965"/>
                      <a:pt x="1573" y="965"/>
                      <a:pt x="1573" y="965"/>
                    </a:cubicBezTo>
                    <a:cubicBezTo>
                      <a:pt x="1573" y="965"/>
                      <a:pt x="1573" y="965"/>
                      <a:pt x="1573" y="965"/>
                    </a:cubicBezTo>
                    <a:cubicBezTo>
                      <a:pt x="1577" y="969"/>
                      <a:pt x="1579" y="973"/>
                      <a:pt x="1579" y="978"/>
                    </a:cubicBezTo>
                    <a:cubicBezTo>
                      <a:pt x="1579" y="980"/>
                      <a:pt x="1579" y="981"/>
                      <a:pt x="1579" y="98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979C9F"/>
                  </a:solidFill>
                  <a:effectLst/>
                  <a:uLnTx/>
                  <a:uFillTx/>
                  <a:latin typeface="Univers 55" panose="02010603020202030204" pitchFamily="2" charset="0"/>
                  <a:ea typeface="+mn-ea"/>
                  <a:cs typeface="+mn-cs"/>
                  <a:sym typeface="Univers 55" panose="02010603020202030204" pitchFamily="2" charset="0"/>
                </a:endParaRPr>
              </a:p>
            </p:txBody>
          </p:sp>
        </p:grpSp>
      </p:grpSp>
      <p:grpSp>
        <p:nvGrpSpPr>
          <p:cNvPr id="89" name="bcgIcons_Megaphone">
            <a:extLst>
              <a:ext uri="{FF2B5EF4-FFF2-40B4-BE49-F238E27FC236}">
                <a16:creationId xmlns:a16="http://schemas.microsoft.com/office/drawing/2014/main" id="{EB1B8F57-AE1F-4853-BE17-FE08355A3E2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742789" y="2446647"/>
            <a:ext cx="1235460" cy="1236605"/>
            <a:chOff x="1682" y="0"/>
            <a:chExt cx="4316" cy="4320"/>
          </a:xfrm>
        </p:grpSpPr>
        <p:sp>
          <p:nvSpPr>
            <p:cNvPr id="90" name="AutoShape 18">
              <a:extLst>
                <a:ext uri="{FF2B5EF4-FFF2-40B4-BE49-F238E27FC236}">
                  <a16:creationId xmlns:a16="http://schemas.microsoft.com/office/drawing/2014/main" id="{BAD2C0D2-D44E-48E5-ACED-CB948066CC9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82" y="0"/>
              <a:ext cx="431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79C9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91" name="Freeform 20">
              <a:extLst>
                <a:ext uri="{FF2B5EF4-FFF2-40B4-BE49-F238E27FC236}">
                  <a16:creationId xmlns:a16="http://schemas.microsoft.com/office/drawing/2014/main" id="{D0DEED23-E775-4E3C-8A0A-7C985BAF09C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15" y="741"/>
              <a:ext cx="3130" cy="2949"/>
            </a:xfrm>
            <a:custGeom>
              <a:avLst/>
              <a:gdLst>
                <a:gd name="T0" fmla="*/ 234 w 1671"/>
                <a:gd name="T1" fmla="*/ 835 h 1573"/>
                <a:gd name="T2" fmla="*/ 0 w 1671"/>
                <a:gd name="T3" fmla="*/ 585 h 1573"/>
                <a:gd name="T4" fmla="*/ 234 w 1671"/>
                <a:gd name="T5" fmla="*/ 335 h 1573"/>
                <a:gd name="T6" fmla="*/ 234 w 1671"/>
                <a:gd name="T7" fmla="*/ 379 h 1573"/>
                <a:gd name="T8" fmla="*/ 44 w 1671"/>
                <a:gd name="T9" fmla="*/ 585 h 1573"/>
                <a:gd name="T10" fmla="*/ 234 w 1671"/>
                <a:gd name="T11" fmla="*/ 791 h 1573"/>
                <a:gd name="T12" fmla="*/ 234 w 1671"/>
                <a:gd name="T13" fmla="*/ 835 h 1573"/>
                <a:gd name="T14" fmla="*/ 1569 w 1671"/>
                <a:gd name="T15" fmla="*/ 0 h 1573"/>
                <a:gd name="T16" fmla="*/ 1524 w 1671"/>
                <a:gd name="T17" fmla="*/ 10 h 1573"/>
                <a:gd name="T18" fmla="*/ 1196 w 1671"/>
                <a:gd name="T19" fmla="*/ 169 h 1573"/>
                <a:gd name="T20" fmla="*/ 1202 w 1671"/>
                <a:gd name="T21" fmla="*/ 197 h 1573"/>
                <a:gd name="T22" fmla="*/ 1202 w 1671"/>
                <a:gd name="T23" fmla="*/ 215 h 1573"/>
                <a:gd name="T24" fmla="*/ 1544 w 1671"/>
                <a:gd name="T25" fmla="*/ 49 h 1573"/>
                <a:gd name="T26" fmla="*/ 1569 w 1671"/>
                <a:gd name="T27" fmla="*/ 44 h 1573"/>
                <a:gd name="T28" fmla="*/ 1627 w 1671"/>
                <a:gd name="T29" fmla="*/ 102 h 1573"/>
                <a:gd name="T30" fmla="*/ 1627 w 1671"/>
                <a:gd name="T31" fmla="*/ 1104 h 1573"/>
                <a:gd name="T32" fmla="*/ 1609 w 1671"/>
                <a:gd name="T33" fmla="*/ 1146 h 1573"/>
                <a:gd name="T34" fmla="*/ 1569 w 1671"/>
                <a:gd name="T35" fmla="*/ 1163 h 1573"/>
                <a:gd name="T36" fmla="*/ 1569 w 1671"/>
                <a:gd name="T37" fmla="*/ 1163 h 1573"/>
                <a:gd name="T38" fmla="*/ 1544 w 1671"/>
                <a:gd name="T39" fmla="*/ 1157 h 1573"/>
                <a:gd name="T40" fmla="*/ 1200 w 1671"/>
                <a:gd name="T41" fmla="*/ 990 h 1573"/>
                <a:gd name="T42" fmla="*/ 1173 w 1671"/>
                <a:gd name="T43" fmla="*/ 1026 h 1573"/>
                <a:gd name="T44" fmla="*/ 1524 w 1671"/>
                <a:gd name="T45" fmla="*/ 1196 h 1573"/>
                <a:gd name="T46" fmla="*/ 1569 w 1671"/>
                <a:gd name="T47" fmla="*/ 1207 h 1573"/>
                <a:gd name="T48" fmla="*/ 1569 w 1671"/>
                <a:gd name="T49" fmla="*/ 1207 h 1573"/>
                <a:gd name="T50" fmla="*/ 1640 w 1671"/>
                <a:gd name="T51" fmla="*/ 1178 h 1573"/>
                <a:gd name="T52" fmla="*/ 1671 w 1671"/>
                <a:gd name="T53" fmla="*/ 1104 h 1573"/>
                <a:gd name="T54" fmla="*/ 1671 w 1671"/>
                <a:gd name="T55" fmla="*/ 102 h 1573"/>
                <a:gd name="T56" fmla="*/ 1569 w 1671"/>
                <a:gd name="T57" fmla="*/ 0 h 1573"/>
                <a:gd name="T58" fmla="*/ 623 w 1671"/>
                <a:gd name="T59" fmla="*/ 960 h 1573"/>
                <a:gd name="T60" fmla="*/ 572 w 1671"/>
                <a:gd name="T61" fmla="*/ 953 h 1573"/>
                <a:gd name="T62" fmla="*/ 812 w 1671"/>
                <a:gd name="T63" fmla="*/ 1529 h 1573"/>
                <a:gd name="T64" fmla="*/ 600 w 1671"/>
                <a:gd name="T65" fmla="*/ 1529 h 1573"/>
                <a:gd name="T66" fmla="*/ 347 w 1671"/>
                <a:gd name="T67" fmla="*/ 919 h 1573"/>
                <a:gd name="T68" fmla="*/ 296 w 1671"/>
                <a:gd name="T69" fmla="*/ 912 h 1573"/>
                <a:gd name="T70" fmla="*/ 565 w 1671"/>
                <a:gd name="T71" fmla="*/ 1560 h 1573"/>
                <a:gd name="T72" fmla="*/ 586 w 1671"/>
                <a:gd name="T73" fmla="*/ 1573 h 1573"/>
                <a:gd name="T74" fmla="*/ 845 w 1671"/>
                <a:gd name="T75" fmla="*/ 1573 h 1573"/>
                <a:gd name="T76" fmla="*/ 863 w 1671"/>
                <a:gd name="T77" fmla="*/ 1563 h 1573"/>
                <a:gd name="T78" fmla="*/ 865 w 1671"/>
                <a:gd name="T79" fmla="*/ 1543 h 1573"/>
                <a:gd name="T80" fmla="*/ 623 w 1671"/>
                <a:gd name="T81" fmla="*/ 960 h 1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671" h="1573">
                  <a:moveTo>
                    <a:pt x="234" y="835"/>
                  </a:moveTo>
                  <a:cubicBezTo>
                    <a:pt x="101" y="815"/>
                    <a:pt x="0" y="710"/>
                    <a:pt x="0" y="585"/>
                  </a:cubicBezTo>
                  <a:cubicBezTo>
                    <a:pt x="0" y="459"/>
                    <a:pt x="101" y="355"/>
                    <a:pt x="234" y="335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126" y="399"/>
                    <a:pt x="44" y="483"/>
                    <a:pt x="44" y="585"/>
                  </a:cubicBezTo>
                  <a:cubicBezTo>
                    <a:pt x="44" y="686"/>
                    <a:pt x="126" y="771"/>
                    <a:pt x="234" y="791"/>
                  </a:cubicBezTo>
                  <a:lnTo>
                    <a:pt x="234" y="835"/>
                  </a:lnTo>
                  <a:close/>
                  <a:moveTo>
                    <a:pt x="1569" y="0"/>
                  </a:moveTo>
                  <a:cubicBezTo>
                    <a:pt x="1553" y="0"/>
                    <a:pt x="1539" y="3"/>
                    <a:pt x="1524" y="10"/>
                  </a:cubicBezTo>
                  <a:cubicBezTo>
                    <a:pt x="1196" y="169"/>
                    <a:pt x="1196" y="169"/>
                    <a:pt x="1196" y="169"/>
                  </a:cubicBezTo>
                  <a:cubicBezTo>
                    <a:pt x="1200" y="177"/>
                    <a:pt x="1202" y="187"/>
                    <a:pt x="1202" y="197"/>
                  </a:cubicBezTo>
                  <a:cubicBezTo>
                    <a:pt x="1202" y="215"/>
                    <a:pt x="1202" y="215"/>
                    <a:pt x="1202" y="215"/>
                  </a:cubicBezTo>
                  <a:cubicBezTo>
                    <a:pt x="1544" y="49"/>
                    <a:pt x="1544" y="49"/>
                    <a:pt x="1544" y="49"/>
                  </a:cubicBezTo>
                  <a:cubicBezTo>
                    <a:pt x="1552" y="46"/>
                    <a:pt x="1560" y="44"/>
                    <a:pt x="1569" y="44"/>
                  </a:cubicBezTo>
                  <a:cubicBezTo>
                    <a:pt x="1597" y="44"/>
                    <a:pt x="1627" y="66"/>
                    <a:pt x="1627" y="102"/>
                  </a:cubicBezTo>
                  <a:cubicBezTo>
                    <a:pt x="1627" y="1104"/>
                    <a:pt x="1627" y="1104"/>
                    <a:pt x="1627" y="1104"/>
                  </a:cubicBezTo>
                  <a:cubicBezTo>
                    <a:pt x="1627" y="1120"/>
                    <a:pt x="1621" y="1135"/>
                    <a:pt x="1609" y="1146"/>
                  </a:cubicBezTo>
                  <a:cubicBezTo>
                    <a:pt x="1598" y="1157"/>
                    <a:pt x="1584" y="1163"/>
                    <a:pt x="1569" y="1163"/>
                  </a:cubicBezTo>
                  <a:cubicBezTo>
                    <a:pt x="1569" y="1163"/>
                    <a:pt x="1569" y="1163"/>
                    <a:pt x="1569" y="1163"/>
                  </a:cubicBezTo>
                  <a:cubicBezTo>
                    <a:pt x="1560" y="1163"/>
                    <a:pt x="1552" y="1161"/>
                    <a:pt x="1544" y="1157"/>
                  </a:cubicBezTo>
                  <a:cubicBezTo>
                    <a:pt x="1200" y="990"/>
                    <a:pt x="1200" y="990"/>
                    <a:pt x="1200" y="990"/>
                  </a:cubicBezTo>
                  <a:cubicBezTo>
                    <a:pt x="1196" y="1006"/>
                    <a:pt x="1186" y="1018"/>
                    <a:pt x="1173" y="1026"/>
                  </a:cubicBezTo>
                  <a:cubicBezTo>
                    <a:pt x="1524" y="1196"/>
                    <a:pt x="1524" y="1196"/>
                    <a:pt x="1524" y="1196"/>
                  </a:cubicBezTo>
                  <a:cubicBezTo>
                    <a:pt x="1539" y="1203"/>
                    <a:pt x="1553" y="1207"/>
                    <a:pt x="1569" y="1207"/>
                  </a:cubicBezTo>
                  <a:cubicBezTo>
                    <a:pt x="1569" y="1207"/>
                    <a:pt x="1569" y="1207"/>
                    <a:pt x="1569" y="1207"/>
                  </a:cubicBezTo>
                  <a:cubicBezTo>
                    <a:pt x="1595" y="1207"/>
                    <a:pt x="1621" y="1196"/>
                    <a:pt x="1640" y="1178"/>
                  </a:cubicBezTo>
                  <a:cubicBezTo>
                    <a:pt x="1660" y="1158"/>
                    <a:pt x="1671" y="1132"/>
                    <a:pt x="1671" y="1104"/>
                  </a:cubicBezTo>
                  <a:cubicBezTo>
                    <a:pt x="1671" y="102"/>
                    <a:pt x="1671" y="102"/>
                    <a:pt x="1671" y="102"/>
                  </a:cubicBezTo>
                  <a:cubicBezTo>
                    <a:pt x="1671" y="45"/>
                    <a:pt x="1625" y="0"/>
                    <a:pt x="1569" y="0"/>
                  </a:cubicBezTo>
                  <a:close/>
                  <a:moveTo>
                    <a:pt x="623" y="960"/>
                  </a:moveTo>
                  <a:cubicBezTo>
                    <a:pt x="572" y="953"/>
                    <a:pt x="572" y="953"/>
                    <a:pt x="572" y="953"/>
                  </a:cubicBezTo>
                  <a:cubicBezTo>
                    <a:pt x="812" y="1529"/>
                    <a:pt x="812" y="1529"/>
                    <a:pt x="812" y="1529"/>
                  </a:cubicBezTo>
                  <a:cubicBezTo>
                    <a:pt x="600" y="1529"/>
                    <a:pt x="600" y="1529"/>
                    <a:pt x="600" y="1529"/>
                  </a:cubicBezTo>
                  <a:cubicBezTo>
                    <a:pt x="347" y="919"/>
                    <a:pt x="347" y="919"/>
                    <a:pt x="347" y="919"/>
                  </a:cubicBezTo>
                  <a:cubicBezTo>
                    <a:pt x="296" y="912"/>
                    <a:pt x="296" y="912"/>
                    <a:pt x="296" y="912"/>
                  </a:cubicBezTo>
                  <a:cubicBezTo>
                    <a:pt x="565" y="1560"/>
                    <a:pt x="565" y="1560"/>
                    <a:pt x="565" y="1560"/>
                  </a:cubicBezTo>
                  <a:cubicBezTo>
                    <a:pt x="569" y="1568"/>
                    <a:pt x="577" y="1573"/>
                    <a:pt x="586" y="1573"/>
                  </a:cubicBezTo>
                  <a:cubicBezTo>
                    <a:pt x="845" y="1573"/>
                    <a:pt x="845" y="1573"/>
                    <a:pt x="845" y="1573"/>
                  </a:cubicBezTo>
                  <a:cubicBezTo>
                    <a:pt x="852" y="1573"/>
                    <a:pt x="859" y="1569"/>
                    <a:pt x="863" y="1563"/>
                  </a:cubicBezTo>
                  <a:cubicBezTo>
                    <a:pt x="867" y="1557"/>
                    <a:pt x="868" y="1550"/>
                    <a:pt x="865" y="1543"/>
                  </a:cubicBezTo>
                  <a:lnTo>
                    <a:pt x="623" y="9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79C9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92" name="Freeform 21">
              <a:extLst>
                <a:ext uri="{FF2B5EF4-FFF2-40B4-BE49-F238E27FC236}">
                  <a16:creationId xmlns:a16="http://schemas.microsoft.com/office/drawing/2014/main" id="{C04817F1-F65C-455D-845B-0E718BDAE5E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36" y="1074"/>
              <a:ext cx="2916" cy="1525"/>
            </a:xfrm>
            <a:custGeom>
              <a:avLst/>
              <a:gdLst>
                <a:gd name="T0" fmla="*/ 1557 w 1557"/>
                <a:gd name="T1" fmla="*/ 412 h 813"/>
                <a:gd name="T2" fmla="*/ 1437 w 1557"/>
                <a:gd name="T3" fmla="*/ 575 h 813"/>
                <a:gd name="T4" fmla="*/ 1437 w 1557"/>
                <a:gd name="T5" fmla="*/ 246 h 813"/>
                <a:gd name="T6" fmla="*/ 1557 w 1557"/>
                <a:gd name="T7" fmla="*/ 412 h 813"/>
                <a:gd name="T8" fmla="*/ 880 w 1557"/>
                <a:gd name="T9" fmla="*/ 797 h 813"/>
                <a:gd name="T10" fmla="*/ 880 w 1557"/>
                <a:gd name="T11" fmla="*/ 797 h 813"/>
                <a:gd name="T12" fmla="*/ 880 w 1557"/>
                <a:gd name="T13" fmla="*/ 19 h 813"/>
                <a:gd name="T14" fmla="*/ 861 w 1557"/>
                <a:gd name="T15" fmla="*/ 0 h 813"/>
                <a:gd name="T16" fmla="*/ 19 w 1557"/>
                <a:gd name="T17" fmla="*/ 108 h 813"/>
                <a:gd name="T18" fmla="*/ 0 w 1557"/>
                <a:gd name="T19" fmla="*/ 127 h 813"/>
                <a:gd name="T20" fmla="*/ 0 w 1557"/>
                <a:gd name="T21" fmla="*/ 671 h 813"/>
                <a:gd name="T22" fmla="*/ 19 w 1557"/>
                <a:gd name="T23" fmla="*/ 690 h 813"/>
                <a:gd name="T24" fmla="*/ 861 w 1557"/>
                <a:gd name="T25" fmla="*/ 813 h 813"/>
                <a:gd name="T26" fmla="*/ 880 w 1557"/>
                <a:gd name="T27" fmla="*/ 797 h 8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7" h="813">
                  <a:moveTo>
                    <a:pt x="1557" y="412"/>
                  </a:moveTo>
                  <a:cubicBezTo>
                    <a:pt x="1557" y="486"/>
                    <a:pt x="1506" y="550"/>
                    <a:pt x="1437" y="575"/>
                  </a:cubicBezTo>
                  <a:cubicBezTo>
                    <a:pt x="1437" y="246"/>
                    <a:pt x="1437" y="246"/>
                    <a:pt x="1437" y="246"/>
                  </a:cubicBezTo>
                  <a:cubicBezTo>
                    <a:pt x="1506" y="271"/>
                    <a:pt x="1557" y="335"/>
                    <a:pt x="1557" y="412"/>
                  </a:cubicBezTo>
                  <a:close/>
                  <a:moveTo>
                    <a:pt x="880" y="797"/>
                  </a:moveTo>
                  <a:cubicBezTo>
                    <a:pt x="880" y="797"/>
                    <a:pt x="880" y="797"/>
                    <a:pt x="880" y="797"/>
                  </a:cubicBezTo>
                  <a:cubicBezTo>
                    <a:pt x="880" y="19"/>
                    <a:pt x="880" y="19"/>
                    <a:pt x="880" y="19"/>
                  </a:cubicBezTo>
                  <a:cubicBezTo>
                    <a:pt x="880" y="7"/>
                    <a:pt x="873" y="0"/>
                    <a:pt x="861" y="0"/>
                  </a:cubicBezTo>
                  <a:cubicBezTo>
                    <a:pt x="861" y="0"/>
                    <a:pt x="861" y="0"/>
                    <a:pt x="19" y="108"/>
                  </a:cubicBezTo>
                  <a:cubicBezTo>
                    <a:pt x="9" y="108"/>
                    <a:pt x="0" y="117"/>
                    <a:pt x="0" y="127"/>
                  </a:cubicBezTo>
                  <a:cubicBezTo>
                    <a:pt x="0" y="127"/>
                    <a:pt x="0" y="127"/>
                    <a:pt x="0" y="671"/>
                  </a:cubicBezTo>
                  <a:cubicBezTo>
                    <a:pt x="0" y="683"/>
                    <a:pt x="9" y="690"/>
                    <a:pt x="19" y="690"/>
                  </a:cubicBezTo>
                  <a:cubicBezTo>
                    <a:pt x="19" y="690"/>
                    <a:pt x="19" y="690"/>
                    <a:pt x="861" y="813"/>
                  </a:cubicBezTo>
                  <a:cubicBezTo>
                    <a:pt x="873" y="813"/>
                    <a:pt x="880" y="806"/>
                    <a:pt x="880" y="797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79C9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</p:grpSp>
      <p:sp>
        <p:nvSpPr>
          <p:cNvPr id="94" name="TextBox 93"/>
          <p:cNvSpPr txBox="1"/>
          <p:nvPr/>
        </p:nvSpPr>
        <p:spPr>
          <a:xfrm>
            <a:off x="533245" y="1437254"/>
            <a:ext cx="428872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-295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2F75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Potential categories to consider:</a:t>
            </a:r>
          </a:p>
        </p:txBody>
      </p:sp>
    </p:spTree>
    <p:extLst>
      <p:ext uri="{BB962C8B-B14F-4D97-AF65-F5344CB8AC3E}">
        <p14:creationId xmlns:p14="http://schemas.microsoft.com/office/powerpoint/2010/main" val="42220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name="think-cell Slide" r:id="rId7" imgW="353" imgH="357" progId="TCLayout.ActiveDocument.1">
                  <p:embed/>
                </p:oleObj>
              </mc:Choice>
              <mc:Fallback>
                <p:oleObj name="think-cell Slide" r:id="rId7" imgW="353" imgH="357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65 Bold" panose="020B0800000000000000" pitchFamily="34" charset="0"/>
              <a:ea typeface="+mn-ea"/>
              <a:cs typeface="+mn-cs"/>
              <a:sym typeface="Univers 65 Bold" panose="020B0800000000000000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22800"/>
            <a:ext cx="10934700" cy="332399"/>
          </a:xfrm>
        </p:spPr>
        <p:txBody>
          <a:bodyPr/>
          <a:lstStyle/>
          <a:p>
            <a:r>
              <a:rPr lang="en-US" dirty="0">
                <a:solidFill>
                  <a:srgbClr val="002395"/>
                </a:solidFill>
                <a:latin typeface="Univers 65 Bold" pitchFamily="2" charset="0"/>
              </a:rPr>
              <a:t>5. Immediate actions required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622088" y="2805126"/>
            <a:ext cx="10933350" cy="697492"/>
            <a:chOff x="622088" y="2805124"/>
            <a:chExt cx="10933350" cy="697492"/>
          </a:xfrm>
        </p:grpSpPr>
        <p:grpSp>
          <p:nvGrpSpPr>
            <p:cNvPr id="30" name="Group 29"/>
            <p:cNvGrpSpPr/>
            <p:nvPr/>
          </p:nvGrpSpPr>
          <p:grpSpPr>
            <a:xfrm>
              <a:off x="622088" y="2830706"/>
              <a:ext cx="10933350" cy="646331"/>
              <a:chOff x="631932" y="2830705"/>
              <a:chExt cx="10933350" cy="646331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631932" y="2830705"/>
                <a:ext cx="3632200" cy="646331"/>
              </a:xfrm>
              <a:prstGeom prst="rect">
                <a:avLst/>
              </a:prstGeom>
              <a:solidFill>
                <a:schemeClr val="bg1"/>
              </a:solidFill>
              <a:ln w="1079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058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A4AA0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Funding</a:t>
                </a: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572000" y="2830705"/>
                <a:ext cx="6993282" cy="646331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8C2F75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tx2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378000" marR="0" lvl="1" indent="-2520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A4AA0">
                      <a:lumMod val="100000"/>
                    </a:srgbClr>
                  </a:buClr>
                  <a:buSzPct val="100000"/>
                  <a:buFont typeface="Trebuchet MS" panose="020B0603020202020204" pitchFamily="34" charset="0"/>
                  <a:buChar char="•"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Identify funding support channels and submit funding applications</a:t>
                </a:r>
              </a:p>
              <a:p>
                <a:pPr marL="378000" marR="0" lvl="1" indent="-2520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A4AA0">
                      <a:lumMod val="100000"/>
                    </a:srgbClr>
                  </a:buClr>
                  <a:buSzPct val="100000"/>
                  <a:buFont typeface="Trebuchet MS" panose="020B0603020202020204" pitchFamily="34" charset="0"/>
                  <a:buChar char="•"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Engage financial institutions (e.g. bank) to obtain funding</a:t>
                </a:r>
              </a:p>
              <a:p>
                <a:pPr marL="378000" marR="0" lvl="1" indent="-2520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A4AA0">
                      <a:lumMod val="100000"/>
                    </a:srgbClr>
                  </a:buClr>
                  <a:buSzPct val="100000"/>
                  <a:buFont typeface="Trebuchet MS" panose="020B0603020202020204" pitchFamily="34" charset="0"/>
                  <a:buChar char="•"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Plan with internal teams to draw down </a:t>
                </a:r>
                <a:r>
                  <a:rPr kumimoji="0" lang="en-US" sz="1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organisation</a:t>
                </a: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 funds</a:t>
                </a:r>
              </a:p>
            </p:txBody>
          </p:sp>
        </p:grpSp>
        <p:grpSp>
          <p:nvGrpSpPr>
            <p:cNvPr id="18" name="Group 17"/>
            <p:cNvGrpSpPr>
              <a:grpSpLocks noChangeAspect="1"/>
            </p:cNvGrpSpPr>
            <p:nvPr/>
          </p:nvGrpSpPr>
          <p:grpSpPr>
            <a:xfrm>
              <a:off x="622088" y="2805124"/>
              <a:ext cx="696820" cy="697492"/>
              <a:chOff x="5273675" y="2605882"/>
              <a:chExt cx="1644650" cy="1646237"/>
            </a:xfrm>
          </p:grpSpPr>
          <p:sp>
            <p:nvSpPr>
              <p:cNvPr id="19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5882"/>
                <a:ext cx="1644650" cy="1646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5497179" y="2776538"/>
                <a:ext cx="1197643" cy="1304925"/>
              </a:xfrm>
              <a:custGeom>
                <a:avLst/>
                <a:gdLst>
                  <a:gd name="connsiteX0" fmla="*/ 1077708 w 1197643"/>
                  <a:gd name="connsiteY0" fmla="*/ 315913 h 1304925"/>
                  <a:gd name="connsiteX1" fmla="*/ 1066261 w 1197643"/>
                  <a:gd name="connsiteY1" fmla="*/ 318056 h 1304925"/>
                  <a:gd name="connsiteX2" fmla="*/ 1044083 w 1197643"/>
                  <a:gd name="connsiteY2" fmla="*/ 337344 h 1304925"/>
                  <a:gd name="connsiteX3" fmla="*/ 1041936 w 1197643"/>
                  <a:gd name="connsiteY3" fmla="*/ 366634 h 1304925"/>
                  <a:gd name="connsiteX4" fmla="*/ 1065545 w 1197643"/>
                  <a:gd name="connsiteY4" fmla="*/ 434499 h 1304925"/>
                  <a:gd name="connsiteX5" fmla="*/ 1074130 w 1197643"/>
                  <a:gd name="connsiteY5" fmla="*/ 617379 h 1304925"/>
                  <a:gd name="connsiteX6" fmla="*/ 1071984 w 1197643"/>
                  <a:gd name="connsiteY6" fmla="*/ 623809 h 1304925"/>
                  <a:gd name="connsiteX7" fmla="*/ 966816 w 1197643"/>
                  <a:gd name="connsiteY7" fmla="*/ 788829 h 1304925"/>
                  <a:gd name="connsiteX8" fmla="*/ 946069 w 1197643"/>
                  <a:gd name="connsiteY8" fmla="*/ 805260 h 1304925"/>
                  <a:gd name="connsiteX9" fmla="*/ 920314 w 1197643"/>
                  <a:gd name="connsiteY9" fmla="*/ 814547 h 1304925"/>
                  <a:gd name="connsiteX10" fmla="*/ 885258 w 1197643"/>
                  <a:gd name="connsiteY10" fmla="*/ 795973 h 1304925"/>
                  <a:gd name="connsiteX11" fmla="*/ 882396 w 1197643"/>
                  <a:gd name="connsiteY11" fmla="*/ 756682 h 1304925"/>
                  <a:gd name="connsiteX12" fmla="*/ 931045 w 1197643"/>
                  <a:gd name="connsiteY12" fmla="*/ 646669 h 1304925"/>
                  <a:gd name="connsiteX13" fmla="*/ 917452 w 1197643"/>
                  <a:gd name="connsiteY13" fmla="*/ 605235 h 1304925"/>
                  <a:gd name="connsiteX14" fmla="*/ 901713 w 1197643"/>
                  <a:gd name="connsiteY14" fmla="*/ 600949 h 1304925"/>
                  <a:gd name="connsiteX15" fmla="*/ 873811 w 1197643"/>
                  <a:gd name="connsiteY15" fmla="*/ 616665 h 1304925"/>
                  <a:gd name="connsiteX16" fmla="*/ 710693 w 1197643"/>
                  <a:gd name="connsiteY16" fmla="*/ 875268 h 1304925"/>
                  <a:gd name="connsiteX17" fmla="*/ 688515 w 1197643"/>
                  <a:gd name="connsiteY17" fmla="*/ 950278 h 1304925"/>
                  <a:gd name="connsiteX18" fmla="*/ 689946 w 1197643"/>
                  <a:gd name="connsiteY18" fmla="*/ 1273175 h 1304925"/>
                  <a:gd name="connsiteX19" fmla="*/ 956800 w 1197643"/>
                  <a:gd name="connsiteY19" fmla="*/ 1273175 h 1304925"/>
                  <a:gd name="connsiteX20" fmla="*/ 956800 w 1197643"/>
                  <a:gd name="connsiteY20" fmla="*/ 1096010 h 1304925"/>
                  <a:gd name="connsiteX21" fmla="*/ 956800 w 1197643"/>
                  <a:gd name="connsiteY21" fmla="*/ 1091724 h 1304925"/>
                  <a:gd name="connsiteX22" fmla="*/ 993287 w 1197643"/>
                  <a:gd name="connsiteY22" fmla="*/ 995998 h 1304925"/>
                  <a:gd name="connsiteX23" fmla="*/ 1059822 w 1197643"/>
                  <a:gd name="connsiteY23" fmla="*/ 896700 h 1304925"/>
                  <a:gd name="connsiteX24" fmla="*/ 1153543 w 1197643"/>
                  <a:gd name="connsiteY24" fmla="*/ 672386 h 1304925"/>
                  <a:gd name="connsiteX25" fmla="*/ 1156405 w 1197643"/>
                  <a:gd name="connsiteY25" fmla="*/ 659527 h 1304925"/>
                  <a:gd name="connsiteX26" fmla="*/ 1138519 w 1197643"/>
                  <a:gd name="connsiteY26" fmla="*/ 408067 h 1304925"/>
                  <a:gd name="connsiteX27" fmla="*/ 1113479 w 1197643"/>
                  <a:gd name="connsiteY27" fmla="*/ 340916 h 1304925"/>
                  <a:gd name="connsiteX28" fmla="*/ 1077708 w 1197643"/>
                  <a:gd name="connsiteY28" fmla="*/ 315913 h 1304925"/>
                  <a:gd name="connsiteX29" fmla="*/ 118348 w 1197643"/>
                  <a:gd name="connsiteY29" fmla="*/ 315913 h 1304925"/>
                  <a:gd name="connsiteX30" fmla="*/ 82577 w 1197643"/>
                  <a:gd name="connsiteY30" fmla="*/ 340916 h 1304925"/>
                  <a:gd name="connsiteX31" fmla="*/ 57537 w 1197643"/>
                  <a:gd name="connsiteY31" fmla="*/ 408067 h 1304925"/>
                  <a:gd name="connsiteX32" fmla="*/ 39651 w 1197643"/>
                  <a:gd name="connsiteY32" fmla="*/ 659527 h 1304925"/>
                  <a:gd name="connsiteX33" fmla="*/ 42513 w 1197643"/>
                  <a:gd name="connsiteY33" fmla="*/ 672386 h 1304925"/>
                  <a:gd name="connsiteX34" fmla="*/ 136234 w 1197643"/>
                  <a:gd name="connsiteY34" fmla="*/ 896700 h 1304925"/>
                  <a:gd name="connsiteX35" fmla="*/ 202768 w 1197643"/>
                  <a:gd name="connsiteY35" fmla="*/ 995998 h 1304925"/>
                  <a:gd name="connsiteX36" fmla="*/ 239255 w 1197643"/>
                  <a:gd name="connsiteY36" fmla="*/ 1091724 h 1304925"/>
                  <a:gd name="connsiteX37" fmla="*/ 239255 w 1197643"/>
                  <a:gd name="connsiteY37" fmla="*/ 1096010 h 1304925"/>
                  <a:gd name="connsiteX38" fmla="*/ 239255 w 1197643"/>
                  <a:gd name="connsiteY38" fmla="*/ 1273175 h 1304925"/>
                  <a:gd name="connsiteX39" fmla="*/ 506109 w 1197643"/>
                  <a:gd name="connsiteY39" fmla="*/ 1273175 h 1304925"/>
                  <a:gd name="connsiteX40" fmla="*/ 507540 w 1197643"/>
                  <a:gd name="connsiteY40" fmla="*/ 950278 h 1304925"/>
                  <a:gd name="connsiteX41" fmla="*/ 485362 w 1197643"/>
                  <a:gd name="connsiteY41" fmla="*/ 875268 h 1304925"/>
                  <a:gd name="connsiteX42" fmla="*/ 322245 w 1197643"/>
                  <a:gd name="connsiteY42" fmla="*/ 616665 h 1304925"/>
                  <a:gd name="connsiteX43" fmla="*/ 294343 w 1197643"/>
                  <a:gd name="connsiteY43" fmla="*/ 600949 h 1304925"/>
                  <a:gd name="connsiteX44" fmla="*/ 278604 w 1197643"/>
                  <a:gd name="connsiteY44" fmla="*/ 605235 h 1304925"/>
                  <a:gd name="connsiteX45" fmla="*/ 265010 w 1197643"/>
                  <a:gd name="connsiteY45" fmla="*/ 646669 h 1304925"/>
                  <a:gd name="connsiteX46" fmla="*/ 313659 w 1197643"/>
                  <a:gd name="connsiteY46" fmla="*/ 756682 h 1304925"/>
                  <a:gd name="connsiteX47" fmla="*/ 310798 w 1197643"/>
                  <a:gd name="connsiteY47" fmla="*/ 795973 h 1304925"/>
                  <a:gd name="connsiteX48" fmla="*/ 275742 w 1197643"/>
                  <a:gd name="connsiteY48" fmla="*/ 814547 h 1304925"/>
                  <a:gd name="connsiteX49" fmla="*/ 249986 w 1197643"/>
                  <a:gd name="connsiteY49" fmla="*/ 805260 h 1304925"/>
                  <a:gd name="connsiteX50" fmla="*/ 229239 w 1197643"/>
                  <a:gd name="connsiteY50" fmla="*/ 788829 h 1304925"/>
                  <a:gd name="connsiteX51" fmla="*/ 124071 w 1197643"/>
                  <a:gd name="connsiteY51" fmla="*/ 623809 h 1304925"/>
                  <a:gd name="connsiteX52" fmla="*/ 121925 w 1197643"/>
                  <a:gd name="connsiteY52" fmla="*/ 617379 h 1304925"/>
                  <a:gd name="connsiteX53" fmla="*/ 130510 w 1197643"/>
                  <a:gd name="connsiteY53" fmla="*/ 434499 h 1304925"/>
                  <a:gd name="connsiteX54" fmla="*/ 154119 w 1197643"/>
                  <a:gd name="connsiteY54" fmla="*/ 366634 h 1304925"/>
                  <a:gd name="connsiteX55" fmla="*/ 151973 w 1197643"/>
                  <a:gd name="connsiteY55" fmla="*/ 337344 h 1304925"/>
                  <a:gd name="connsiteX56" fmla="*/ 129795 w 1197643"/>
                  <a:gd name="connsiteY56" fmla="*/ 318056 h 1304925"/>
                  <a:gd name="connsiteX57" fmla="*/ 118348 w 1197643"/>
                  <a:gd name="connsiteY57" fmla="*/ 315913 h 1304925"/>
                  <a:gd name="connsiteX58" fmla="*/ 1078223 w 1197643"/>
                  <a:gd name="connsiteY58" fmla="*/ 284163 h 1304925"/>
                  <a:gd name="connsiteX59" fmla="*/ 1143202 w 1197643"/>
                  <a:gd name="connsiteY59" fmla="*/ 329912 h 1304925"/>
                  <a:gd name="connsiteX60" fmla="*/ 1168195 w 1197643"/>
                  <a:gd name="connsiteY60" fmla="*/ 396390 h 1304925"/>
                  <a:gd name="connsiteX61" fmla="*/ 1186760 w 1197643"/>
                  <a:gd name="connsiteY61" fmla="*/ 665877 h 1304925"/>
                  <a:gd name="connsiteX62" fmla="*/ 1183904 w 1197643"/>
                  <a:gd name="connsiteY62" fmla="*/ 679458 h 1304925"/>
                  <a:gd name="connsiteX63" fmla="*/ 1086077 w 1197643"/>
                  <a:gd name="connsiteY63" fmla="*/ 913919 h 1304925"/>
                  <a:gd name="connsiteX64" fmla="*/ 1020383 w 1197643"/>
                  <a:gd name="connsiteY64" fmla="*/ 1013279 h 1304925"/>
                  <a:gd name="connsiteX65" fmla="*/ 988964 w 1197643"/>
                  <a:gd name="connsiteY65" fmla="*/ 1096198 h 1304925"/>
                  <a:gd name="connsiteX66" fmla="*/ 989678 w 1197643"/>
                  <a:gd name="connsiteY66" fmla="*/ 1289199 h 1304925"/>
                  <a:gd name="connsiteX67" fmla="*/ 973969 w 1197643"/>
                  <a:gd name="connsiteY67" fmla="*/ 1304925 h 1304925"/>
                  <a:gd name="connsiteX68" fmla="*/ 667635 w 1197643"/>
                  <a:gd name="connsiteY68" fmla="*/ 1304925 h 1304925"/>
                  <a:gd name="connsiteX69" fmla="*/ 659780 w 1197643"/>
                  <a:gd name="connsiteY69" fmla="*/ 1291344 h 1304925"/>
                  <a:gd name="connsiteX70" fmla="*/ 658352 w 1197643"/>
                  <a:gd name="connsiteY70" fmla="*/ 950375 h 1304925"/>
                  <a:gd name="connsiteX71" fmla="*/ 684773 w 1197643"/>
                  <a:gd name="connsiteY71" fmla="*/ 858163 h 1304925"/>
                  <a:gd name="connsiteX72" fmla="*/ 849008 w 1197643"/>
                  <a:gd name="connsiteY72" fmla="*/ 599398 h 1304925"/>
                  <a:gd name="connsiteX73" fmla="*/ 902563 w 1197643"/>
                  <a:gd name="connsiteY73" fmla="*/ 569376 h 1304925"/>
                  <a:gd name="connsiteX74" fmla="*/ 933267 w 1197643"/>
                  <a:gd name="connsiteY74" fmla="*/ 577954 h 1304925"/>
                  <a:gd name="connsiteX75" fmla="*/ 960402 w 1197643"/>
                  <a:gd name="connsiteY75" fmla="*/ 659443 h 1304925"/>
                  <a:gd name="connsiteX76" fmla="*/ 911845 w 1197643"/>
                  <a:gd name="connsiteY76" fmla="*/ 769525 h 1304925"/>
                  <a:gd name="connsiteX77" fmla="*/ 921128 w 1197643"/>
                  <a:gd name="connsiteY77" fmla="*/ 783107 h 1304925"/>
                  <a:gd name="connsiteX78" fmla="*/ 926841 w 1197643"/>
                  <a:gd name="connsiteY78" fmla="*/ 780963 h 1304925"/>
                  <a:gd name="connsiteX79" fmla="*/ 948263 w 1197643"/>
                  <a:gd name="connsiteY79" fmla="*/ 763807 h 1304925"/>
                  <a:gd name="connsiteX80" fmla="*/ 1042519 w 1197643"/>
                  <a:gd name="connsiteY80" fmla="*/ 616554 h 1304925"/>
                  <a:gd name="connsiteX81" fmla="*/ 1043947 w 1197643"/>
                  <a:gd name="connsiteY81" fmla="*/ 609406 h 1304925"/>
                  <a:gd name="connsiteX82" fmla="*/ 1036093 w 1197643"/>
                  <a:gd name="connsiteY82" fmla="*/ 444997 h 1304925"/>
                  <a:gd name="connsiteX83" fmla="*/ 1013243 w 1197643"/>
                  <a:gd name="connsiteY83" fmla="*/ 376375 h 1304925"/>
                  <a:gd name="connsiteX84" fmla="*/ 1056801 w 1197643"/>
                  <a:gd name="connsiteY84" fmla="*/ 287737 h 1304925"/>
                  <a:gd name="connsiteX85" fmla="*/ 1078223 w 1197643"/>
                  <a:gd name="connsiteY85" fmla="*/ 284163 h 1304925"/>
                  <a:gd name="connsiteX86" fmla="*/ 119420 w 1197643"/>
                  <a:gd name="connsiteY86" fmla="*/ 284163 h 1304925"/>
                  <a:gd name="connsiteX87" fmla="*/ 140842 w 1197643"/>
                  <a:gd name="connsiteY87" fmla="*/ 287737 h 1304925"/>
                  <a:gd name="connsiteX88" fmla="*/ 184400 w 1197643"/>
                  <a:gd name="connsiteY88" fmla="*/ 376375 h 1304925"/>
                  <a:gd name="connsiteX89" fmla="*/ 161550 w 1197643"/>
                  <a:gd name="connsiteY89" fmla="*/ 444997 h 1304925"/>
                  <a:gd name="connsiteX90" fmla="*/ 153695 w 1197643"/>
                  <a:gd name="connsiteY90" fmla="*/ 609406 h 1304925"/>
                  <a:gd name="connsiteX91" fmla="*/ 155123 w 1197643"/>
                  <a:gd name="connsiteY91" fmla="*/ 616554 h 1304925"/>
                  <a:gd name="connsiteX92" fmla="*/ 249380 w 1197643"/>
                  <a:gd name="connsiteY92" fmla="*/ 763807 h 1304925"/>
                  <a:gd name="connsiteX93" fmla="*/ 270802 w 1197643"/>
                  <a:gd name="connsiteY93" fmla="*/ 780963 h 1304925"/>
                  <a:gd name="connsiteX94" fmla="*/ 276514 w 1197643"/>
                  <a:gd name="connsiteY94" fmla="*/ 783107 h 1304925"/>
                  <a:gd name="connsiteX95" fmla="*/ 285797 w 1197643"/>
                  <a:gd name="connsiteY95" fmla="*/ 769525 h 1304925"/>
                  <a:gd name="connsiteX96" fmla="*/ 237241 w 1197643"/>
                  <a:gd name="connsiteY96" fmla="*/ 659443 h 1304925"/>
                  <a:gd name="connsiteX97" fmla="*/ 264375 w 1197643"/>
                  <a:gd name="connsiteY97" fmla="*/ 577954 h 1304925"/>
                  <a:gd name="connsiteX98" fmla="*/ 295080 w 1197643"/>
                  <a:gd name="connsiteY98" fmla="*/ 569376 h 1304925"/>
                  <a:gd name="connsiteX99" fmla="*/ 348635 w 1197643"/>
                  <a:gd name="connsiteY99" fmla="*/ 599398 h 1304925"/>
                  <a:gd name="connsiteX100" fmla="*/ 512870 w 1197643"/>
                  <a:gd name="connsiteY100" fmla="*/ 858163 h 1304925"/>
                  <a:gd name="connsiteX101" fmla="*/ 539290 w 1197643"/>
                  <a:gd name="connsiteY101" fmla="*/ 950375 h 1304925"/>
                  <a:gd name="connsiteX102" fmla="*/ 537862 w 1197643"/>
                  <a:gd name="connsiteY102" fmla="*/ 1291344 h 1304925"/>
                  <a:gd name="connsiteX103" fmla="*/ 530007 w 1197643"/>
                  <a:gd name="connsiteY103" fmla="*/ 1304925 h 1304925"/>
                  <a:gd name="connsiteX104" fmla="*/ 224387 w 1197643"/>
                  <a:gd name="connsiteY104" fmla="*/ 1304925 h 1304925"/>
                  <a:gd name="connsiteX105" fmla="*/ 223673 w 1197643"/>
                  <a:gd name="connsiteY105" fmla="*/ 1304925 h 1304925"/>
                  <a:gd name="connsiteX106" fmla="*/ 207964 w 1197643"/>
                  <a:gd name="connsiteY106" fmla="*/ 1289199 h 1304925"/>
                  <a:gd name="connsiteX107" fmla="*/ 208678 w 1197643"/>
                  <a:gd name="connsiteY107" fmla="*/ 1096198 h 1304925"/>
                  <a:gd name="connsiteX108" fmla="*/ 177259 w 1197643"/>
                  <a:gd name="connsiteY108" fmla="*/ 1013279 h 1304925"/>
                  <a:gd name="connsiteX109" fmla="*/ 111565 w 1197643"/>
                  <a:gd name="connsiteY109" fmla="*/ 913919 h 1304925"/>
                  <a:gd name="connsiteX110" fmla="*/ 13738 w 1197643"/>
                  <a:gd name="connsiteY110" fmla="*/ 679458 h 1304925"/>
                  <a:gd name="connsiteX111" fmla="*/ 10882 w 1197643"/>
                  <a:gd name="connsiteY111" fmla="*/ 665877 h 1304925"/>
                  <a:gd name="connsiteX112" fmla="*/ 29448 w 1197643"/>
                  <a:gd name="connsiteY112" fmla="*/ 396390 h 1304925"/>
                  <a:gd name="connsiteX113" fmla="*/ 54440 w 1197643"/>
                  <a:gd name="connsiteY113" fmla="*/ 329912 h 1304925"/>
                  <a:gd name="connsiteX114" fmla="*/ 119420 w 1197643"/>
                  <a:gd name="connsiteY114" fmla="*/ 284163 h 1304925"/>
                  <a:gd name="connsiteX115" fmla="*/ 586062 w 1197643"/>
                  <a:gd name="connsiteY115" fmla="*/ 84138 h 1304925"/>
                  <a:gd name="connsiteX116" fmla="*/ 611739 w 1197643"/>
                  <a:gd name="connsiteY116" fmla="*/ 84138 h 1304925"/>
                  <a:gd name="connsiteX117" fmla="*/ 611739 w 1197643"/>
                  <a:gd name="connsiteY117" fmla="*/ 102626 h 1304925"/>
                  <a:gd name="connsiteX118" fmla="*/ 641694 w 1197643"/>
                  <a:gd name="connsiteY118" fmla="*/ 112581 h 1304925"/>
                  <a:gd name="connsiteX119" fmla="*/ 633849 w 1197643"/>
                  <a:gd name="connsiteY119" fmla="*/ 136046 h 1304925"/>
                  <a:gd name="connsiteX120" fmla="*/ 600327 w 1197643"/>
                  <a:gd name="connsiteY120" fmla="*/ 125380 h 1304925"/>
                  <a:gd name="connsiteX121" fmla="*/ 585349 w 1197643"/>
                  <a:gd name="connsiteY121" fmla="*/ 130357 h 1304925"/>
                  <a:gd name="connsiteX122" fmla="*/ 579643 w 1197643"/>
                  <a:gd name="connsiteY122" fmla="*/ 144579 h 1304925"/>
                  <a:gd name="connsiteX123" fmla="*/ 611025 w 1197643"/>
                  <a:gd name="connsiteY123" fmla="*/ 172310 h 1304925"/>
                  <a:gd name="connsiteX124" fmla="*/ 635275 w 1197643"/>
                  <a:gd name="connsiteY124" fmla="*/ 187954 h 1304925"/>
                  <a:gd name="connsiteX125" fmla="*/ 645260 w 1197643"/>
                  <a:gd name="connsiteY125" fmla="*/ 202886 h 1304925"/>
                  <a:gd name="connsiteX126" fmla="*/ 648826 w 1197643"/>
                  <a:gd name="connsiteY126" fmla="*/ 222085 h 1304925"/>
                  <a:gd name="connsiteX127" fmla="*/ 638841 w 1197643"/>
                  <a:gd name="connsiteY127" fmla="*/ 249105 h 1304925"/>
                  <a:gd name="connsiteX128" fmla="*/ 611739 w 1197643"/>
                  <a:gd name="connsiteY128" fmla="*/ 264749 h 1304925"/>
                  <a:gd name="connsiteX129" fmla="*/ 611739 w 1197643"/>
                  <a:gd name="connsiteY129" fmla="*/ 288925 h 1304925"/>
                  <a:gd name="connsiteX130" fmla="*/ 586062 w 1197643"/>
                  <a:gd name="connsiteY130" fmla="*/ 288925 h 1304925"/>
                  <a:gd name="connsiteX131" fmla="*/ 586062 w 1197643"/>
                  <a:gd name="connsiteY131" fmla="*/ 266171 h 1304925"/>
                  <a:gd name="connsiteX132" fmla="*/ 550401 w 1197643"/>
                  <a:gd name="connsiteY132" fmla="*/ 254794 h 1304925"/>
                  <a:gd name="connsiteX133" fmla="*/ 561813 w 1197643"/>
                  <a:gd name="connsiteY133" fmla="*/ 229907 h 1304925"/>
                  <a:gd name="connsiteX134" fmla="*/ 594621 w 1197643"/>
                  <a:gd name="connsiteY134" fmla="*/ 241284 h 1304925"/>
                  <a:gd name="connsiteX135" fmla="*/ 620297 w 1197643"/>
                  <a:gd name="connsiteY135" fmla="*/ 224218 h 1304925"/>
                  <a:gd name="connsiteX136" fmla="*/ 613878 w 1197643"/>
                  <a:gd name="connsiteY136" fmla="*/ 208575 h 1304925"/>
                  <a:gd name="connsiteX137" fmla="*/ 588915 w 1197643"/>
                  <a:gd name="connsiteY137" fmla="*/ 191509 h 1304925"/>
                  <a:gd name="connsiteX138" fmla="*/ 564666 w 1197643"/>
                  <a:gd name="connsiteY138" fmla="*/ 177288 h 1304925"/>
                  <a:gd name="connsiteX139" fmla="*/ 553967 w 1197643"/>
                  <a:gd name="connsiteY139" fmla="*/ 162355 h 1304925"/>
                  <a:gd name="connsiteX140" fmla="*/ 551114 w 1197643"/>
                  <a:gd name="connsiteY140" fmla="*/ 144579 h 1304925"/>
                  <a:gd name="connsiteX141" fmla="*/ 561100 w 1197643"/>
                  <a:gd name="connsiteY141" fmla="*/ 118980 h 1304925"/>
                  <a:gd name="connsiteX142" fmla="*/ 586062 w 1197643"/>
                  <a:gd name="connsiteY142" fmla="*/ 104048 h 1304925"/>
                  <a:gd name="connsiteX143" fmla="*/ 586062 w 1197643"/>
                  <a:gd name="connsiteY143" fmla="*/ 84138 h 1304925"/>
                  <a:gd name="connsiteX144" fmla="*/ 650414 w 1197643"/>
                  <a:gd name="connsiteY144" fmla="*/ 63500 h 1304925"/>
                  <a:gd name="connsiteX145" fmla="*/ 877654 w 1197643"/>
                  <a:gd name="connsiteY145" fmla="*/ 63500 h 1304925"/>
                  <a:gd name="connsiteX146" fmla="*/ 877654 w 1197643"/>
                  <a:gd name="connsiteY146" fmla="*/ 64218 h 1304925"/>
                  <a:gd name="connsiteX147" fmla="*/ 876225 w 1197643"/>
                  <a:gd name="connsiteY147" fmla="*/ 73543 h 1304925"/>
                  <a:gd name="connsiteX148" fmla="*/ 904808 w 1197643"/>
                  <a:gd name="connsiteY148" fmla="*/ 102956 h 1304925"/>
                  <a:gd name="connsiteX149" fmla="*/ 914098 w 1197643"/>
                  <a:gd name="connsiteY149" fmla="*/ 100804 h 1304925"/>
                  <a:gd name="connsiteX150" fmla="*/ 915527 w 1197643"/>
                  <a:gd name="connsiteY150" fmla="*/ 101521 h 1304925"/>
                  <a:gd name="connsiteX151" fmla="*/ 915527 w 1197643"/>
                  <a:gd name="connsiteY151" fmla="*/ 272976 h 1304925"/>
                  <a:gd name="connsiteX152" fmla="*/ 914098 w 1197643"/>
                  <a:gd name="connsiteY152" fmla="*/ 274410 h 1304925"/>
                  <a:gd name="connsiteX153" fmla="*/ 904808 w 1197643"/>
                  <a:gd name="connsiteY153" fmla="*/ 272258 h 1304925"/>
                  <a:gd name="connsiteX154" fmla="*/ 876225 w 1197643"/>
                  <a:gd name="connsiteY154" fmla="*/ 300954 h 1304925"/>
                  <a:gd name="connsiteX155" fmla="*/ 876939 w 1197643"/>
                  <a:gd name="connsiteY155" fmla="*/ 308845 h 1304925"/>
                  <a:gd name="connsiteX156" fmla="*/ 876939 w 1197643"/>
                  <a:gd name="connsiteY156" fmla="*/ 309562 h 1304925"/>
                  <a:gd name="connsiteX157" fmla="*/ 650414 w 1197643"/>
                  <a:gd name="connsiteY157" fmla="*/ 309562 h 1304925"/>
                  <a:gd name="connsiteX158" fmla="*/ 651129 w 1197643"/>
                  <a:gd name="connsiteY158" fmla="*/ 308127 h 1304925"/>
                  <a:gd name="connsiteX159" fmla="*/ 708296 w 1197643"/>
                  <a:gd name="connsiteY159" fmla="*/ 186890 h 1304925"/>
                  <a:gd name="connsiteX160" fmla="*/ 651129 w 1197643"/>
                  <a:gd name="connsiteY160" fmla="*/ 64935 h 1304925"/>
                  <a:gd name="connsiteX161" fmla="*/ 650414 w 1197643"/>
                  <a:gd name="connsiteY161" fmla="*/ 63500 h 1304925"/>
                  <a:gd name="connsiteX162" fmla="*/ 320725 w 1197643"/>
                  <a:gd name="connsiteY162" fmla="*/ 63500 h 1304925"/>
                  <a:gd name="connsiteX163" fmla="*/ 548099 w 1197643"/>
                  <a:gd name="connsiteY163" fmla="*/ 63500 h 1304925"/>
                  <a:gd name="connsiteX164" fmla="*/ 547384 w 1197643"/>
                  <a:gd name="connsiteY164" fmla="*/ 64935 h 1304925"/>
                  <a:gd name="connsiteX165" fmla="*/ 490183 w 1197643"/>
                  <a:gd name="connsiteY165" fmla="*/ 186890 h 1304925"/>
                  <a:gd name="connsiteX166" fmla="*/ 547384 w 1197643"/>
                  <a:gd name="connsiteY166" fmla="*/ 308127 h 1304925"/>
                  <a:gd name="connsiteX167" fmla="*/ 548099 w 1197643"/>
                  <a:gd name="connsiteY167" fmla="*/ 309562 h 1304925"/>
                  <a:gd name="connsiteX168" fmla="*/ 320725 w 1197643"/>
                  <a:gd name="connsiteY168" fmla="*/ 309562 h 1304925"/>
                  <a:gd name="connsiteX169" fmla="*/ 320725 w 1197643"/>
                  <a:gd name="connsiteY169" fmla="*/ 308845 h 1304925"/>
                  <a:gd name="connsiteX170" fmla="*/ 322155 w 1197643"/>
                  <a:gd name="connsiteY170" fmla="*/ 300954 h 1304925"/>
                  <a:gd name="connsiteX171" fmla="*/ 292839 w 1197643"/>
                  <a:gd name="connsiteY171" fmla="*/ 272258 h 1304925"/>
                  <a:gd name="connsiteX172" fmla="*/ 284259 w 1197643"/>
                  <a:gd name="connsiteY172" fmla="*/ 273693 h 1304925"/>
                  <a:gd name="connsiteX173" fmla="*/ 282114 w 1197643"/>
                  <a:gd name="connsiteY173" fmla="*/ 272976 h 1304925"/>
                  <a:gd name="connsiteX174" fmla="*/ 282114 w 1197643"/>
                  <a:gd name="connsiteY174" fmla="*/ 102239 h 1304925"/>
                  <a:gd name="connsiteX175" fmla="*/ 284259 w 1197643"/>
                  <a:gd name="connsiteY175" fmla="*/ 100804 h 1304925"/>
                  <a:gd name="connsiteX176" fmla="*/ 292839 w 1197643"/>
                  <a:gd name="connsiteY176" fmla="*/ 102956 h 1304925"/>
                  <a:gd name="connsiteX177" fmla="*/ 322155 w 1197643"/>
                  <a:gd name="connsiteY177" fmla="*/ 73543 h 1304925"/>
                  <a:gd name="connsiteX178" fmla="*/ 320725 w 1197643"/>
                  <a:gd name="connsiteY178" fmla="*/ 64218 h 1304925"/>
                  <a:gd name="connsiteX179" fmla="*/ 320725 w 1197643"/>
                  <a:gd name="connsiteY179" fmla="*/ 63500 h 1304925"/>
                  <a:gd name="connsiteX180" fmla="*/ 248776 w 1197643"/>
                  <a:gd name="connsiteY180" fmla="*/ 31750 h 1304925"/>
                  <a:gd name="connsiteX181" fmla="*/ 248776 w 1197643"/>
                  <a:gd name="connsiteY181" fmla="*/ 341312 h 1304925"/>
                  <a:gd name="connsiteX182" fmla="*/ 947276 w 1197643"/>
                  <a:gd name="connsiteY182" fmla="*/ 341312 h 1304925"/>
                  <a:gd name="connsiteX183" fmla="*/ 947276 w 1197643"/>
                  <a:gd name="connsiteY183" fmla="*/ 31750 h 1304925"/>
                  <a:gd name="connsiteX184" fmla="*/ 248776 w 1197643"/>
                  <a:gd name="connsiteY184" fmla="*/ 31750 h 1304925"/>
                  <a:gd name="connsiteX185" fmla="*/ 226319 w 1197643"/>
                  <a:gd name="connsiteY185" fmla="*/ 0 h 1304925"/>
                  <a:gd name="connsiteX186" fmla="*/ 969734 w 1197643"/>
                  <a:gd name="connsiteY186" fmla="*/ 0 h 1304925"/>
                  <a:gd name="connsiteX187" fmla="*/ 979026 w 1197643"/>
                  <a:gd name="connsiteY187" fmla="*/ 8576 h 1304925"/>
                  <a:gd name="connsiteX188" fmla="*/ 979026 w 1197643"/>
                  <a:gd name="connsiteY188" fmla="*/ 363771 h 1304925"/>
                  <a:gd name="connsiteX189" fmla="*/ 969734 w 1197643"/>
                  <a:gd name="connsiteY189" fmla="*/ 373062 h 1304925"/>
                  <a:gd name="connsiteX190" fmla="*/ 226319 w 1197643"/>
                  <a:gd name="connsiteY190" fmla="*/ 373062 h 1304925"/>
                  <a:gd name="connsiteX191" fmla="*/ 217026 w 1197643"/>
                  <a:gd name="connsiteY191" fmla="*/ 363771 h 1304925"/>
                  <a:gd name="connsiteX192" fmla="*/ 217026 w 1197643"/>
                  <a:gd name="connsiteY192" fmla="*/ 8576 h 1304925"/>
                  <a:gd name="connsiteX193" fmla="*/ 226319 w 1197643"/>
                  <a:gd name="connsiteY193" fmla="*/ 0 h 130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</a:cxnLst>
                <a:rect l="l" t="t" r="r" b="b"/>
                <a:pathLst>
                  <a:path w="1197643" h="1304925">
                    <a:moveTo>
                      <a:pt x="1077708" y="315913"/>
                    </a:moveTo>
                    <a:cubicBezTo>
                      <a:pt x="1074130" y="315913"/>
                      <a:pt x="1069838" y="316627"/>
                      <a:pt x="1066261" y="318056"/>
                    </a:cubicBezTo>
                    <a:cubicBezTo>
                      <a:pt x="1056245" y="321628"/>
                      <a:pt x="1048375" y="328057"/>
                      <a:pt x="1044083" y="337344"/>
                    </a:cubicBezTo>
                    <a:cubicBezTo>
                      <a:pt x="1039075" y="346631"/>
                      <a:pt x="1039075" y="356632"/>
                      <a:pt x="1041936" y="366634"/>
                    </a:cubicBezTo>
                    <a:cubicBezTo>
                      <a:pt x="1041936" y="366634"/>
                      <a:pt x="1041936" y="366634"/>
                      <a:pt x="1065545" y="434499"/>
                    </a:cubicBezTo>
                    <a:cubicBezTo>
                      <a:pt x="1085577" y="493792"/>
                      <a:pt x="1088439" y="556657"/>
                      <a:pt x="1074130" y="617379"/>
                    </a:cubicBezTo>
                    <a:cubicBezTo>
                      <a:pt x="1074130" y="617379"/>
                      <a:pt x="1074130" y="617379"/>
                      <a:pt x="1071984" y="623809"/>
                    </a:cubicBezTo>
                    <a:cubicBezTo>
                      <a:pt x="1056245" y="688817"/>
                      <a:pt x="1019043" y="746681"/>
                      <a:pt x="966816" y="788829"/>
                    </a:cubicBezTo>
                    <a:cubicBezTo>
                      <a:pt x="966816" y="788829"/>
                      <a:pt x="966816" y="788829"/>
                      <a:pt x="946069" y="805260"/>
                    </a:cubicBezTo>
                    <a:cubicBezTo>
                      <a:pt x="938199" y="811689"/>
                      <a:pt x="929614" y="814547"/>
                      <a:pt x="920314" y="814547"/>
                    </a:cubicBezTo>
                    <a:cubicBezTo>
                      <a:pt x="906005" y="814547"/>
                      <a:pt x="893127" y="807403"/>
                      <a:pt x="885258" y="795973"/>
                    </a:cubicBezTo>
                    <a:cubicBezTo>
                      <a:pt x="878103" y="783829"/>
                      <a:pt x="876673" y="769541"/>
                      <a:pt x="882396" y="756682"/>
                    </a:cubicBezTo>
                    <a:cubicBezTo>
                      <a:pt x="882396" y="756682"/>
                      <a:pt x="882396" y="756682"/>
                      <a:pt x="931045" y="646669"/>
                    </a:cubicBezTo>
                    <a:cubicBezTo>
                      <a:pt x="937484" y="631667"/>
                      <a:pt x="931760" y="613807"/>
                      <a:pt x="917452" y="605235"/>
                    </a:cubicBezTo>
                    <a:cubicBezTo>
                      <a:pt x="912444" y="602377"/>
                      <a:pt x="906721" y="600949"/>
                      <a:pt x="901713" y="600949"/>
                    </a:cubicBezTo>
                    <a:cubicBezTo>
                      <a:pt x="890266" y="600949"/>
                      <a:pt x="880250" y="606664"/>
                      <a:pt x="873811" y="616665"/>
                    </a:cubicBezTo>
                    <a:cubicBezTo>
                      <a:pt x="873811" y="616665"/>
                      <a:pt x="873811" y="616665"/>
                      <a:pt x="710693" y="875268"/>
                    </a:cubicBezTo>
                    <a:cubicBezTo>
                      <a:pt x="696385" y="897414"/>
                      <a:pt x="688515" y="923846"/>
                      <a:pt x="688515" y="950278"/>
                    </a:cubicBezTo>
                    <a:cubicBezTo>
                      <a:pt x="688515" y="950278"/>
                      <a:pt x="688515" y="950278"/>
                      <a:pt x="689946" y="1273175"/>
                    </a:cubicBezTo>
                    <a:cubicBezTo>
                      <a:pt x="689946" y="1273175"/>
                      <a:pt x="689946" y="1273175"/>
                      <a:pt x="956800" y="1273175"/>
                    </a:cubicBezTo>
                    <a:cubicBezTo>
                      <a:pt x="956800" y="1273175"/>
                      <a:pt x="956800" y="1273175"/>
                      <a:pt x="956800" y="1096010"/>
                    </a:cubicBezTo>
                    <a:cubicBezTo>
                      <a:pt x="956800" y="1094581"/>
                      <a:pt x="956800" y="1093153"/>
                      <a:pt x="956800" y="1091724"/>
                    </a:cubicBezTo>
                    <a:cubicBezTo>
                      <a:pt x="961808" y="1057434"/>
                      <a:pt x="974686" y="1024573"/>
                      <a:pt x="993287" y="995998"/>
                    </a:cubicBezTo>
                    <a:cubicBezTo>
                      <a:pt x="993287" y="995998"/>
                      <a:pt x="993287" y="995998"/>
                      <a:pt x="1059822" y="896700"/>
                    </a:cubicBezTo>
                    <a:cubicBezTo>
                      <a:pt x="1104894" y="828120"/>
                      <a:pt x="1136373" y="753110"/>
                      <a:pt x="1153543" y="672386"/>
                    </a:cubicBezTo>
                    <a:cubicBezTo>
                      <a:pt x="1153543" y="672386"/>
                      <a:pt x="1153543" y="672386"/>
                      <a:pt x="1156405" y="659527"/>
                    </a:cubicBezTo>
                    <a:cubicBezTo>
                      <a:pt x="1174290" y="575945"/>
                      <a:pt x="1168567" y="488792"/>
                      <a:pt x="1138519" y="408067"/>
                    </a:cubicBezTo>
                    <a:cubicBezTo>
                      <a:pt x="1138519" y="408067"/>
                      <a:pt x="1138519" y="408067"/>
                      <a:pt x="1113479" y="340916"/>
                    </a:cubicBezTo>
                    <a:cubicBezTo>
                      <a:pt x="1107756" y="325914"/>
                      <a:pt x="1093447" y="315913"/>
                      <a:pt x="1077708" y="315913"/>
                    </a:cubicBezTo>
                    <a:close/>
                    <a:moveTo>
                      <a:pt x="118348" y="315913"/>
                    </a:moveTo>
                    <a:cubicBezTo>
                      <a:pt x="102609" y="315913"/>
                      <a:pt x="88300" y="325914"/>
                      <a:pt x="82577" y="340916"/>
                    </a:cubicBezTo>
                    <a:cubicBezTo>
                      <a:pt x="82577" y="340916"/>
                      <a:pt x="82577" y="340916"/>
                      <a:pt x="57537" y="408067"/>
                    </a:cubicBezTo>
                    <a:cubicBezTo>
                      <a:pt x="27489" y="488792"/>
                      <a:pt x="21765" y="575945"/>
                      <a:pt x="39651" y="659527"/>
                    </a:cubicBezTo>
                    <a:cubicBezTo>
                      <a:pt x="39651" y="659527"/>
                      <a:pt x="39651" y="659527"/>
                      <a:pt x="42513" y="672386"/>
                    </a:cubicBezTo>
                    <a:cubicBezTo>
                      <a:pt x="59683" y="753110"/>
                      <a:pt x="91162" y="828120"/>
                      <a:pt x="136234" y="896700"/>
                    </a:cubicBezTo>
                    <a:cubicBezTo>
                      <a:pt x="136234" y="896700"/>
                      <a:pt x="136234" y="896700"/>
                      <a:pt x="202768" y="995998"/>
                    </a:cubicBezTo>
                    <a:cubicBezTo>
                      <a:pt x="221369" y="1024573"/>
                      <a:pt x="234247" y="1057434"/>
                      <a:pt x="239255" y="1091724"/>
                    </a:cubicBezTo>
                    <a:cubicBezTo>
                      <a:pt x="239255" y="1093153"/>
                      <a:pt x="239255" y="1094581"/>
                      <a:pt x="239255" y="1096010"/>
                    </a:cubicBezTo>
                    <a:cubicBezTo>
                      <a:pt x="239255" y="1096010"/>
                      <a:pt x="239255" y="1096010"/>
                      <a:pt x="239255" y="1273175"/>
                    </a:cubicBezTo>
                    <a:cubicBezTo>
                      <a:pt x="239255" y="1273175"/>
                      <a:pt x="239255" y="1273175"/>
                      <a:pt x="506109" y="1273175"/>
                    </a:cubicBezTo>
                    <a:cubicBezTo>
                      <a:pt x="506109" y="1273175"/>
                      <a:pt x="506109" y="1273175"/>
                      <a:pt x="507540" y="950278"/>
                    </a:cubicBezTo>
                    <a:cubicBezTo>
                      <a:pt x="507540" y="923846"/>
                      <a:pt x="499671" y="897414"/>
                      <a:pt x="485362" y="875268"/>
                    </a:cubicBezTo>
                    <a:cubicBezTo>
                      <a:pt x="485362" y="875268"/>
                      <a:pt x="485362" y="875268"/>
                      <a:pt x="322245" y="616665"/>
                    </a:cubicBezTo>
                    <a:cubicBezTo>
                      <a:pt x="315806" y="606664"/>
                      <a:pt x="305790" y="600949"/>
                      <a:pt x="294343" y="600949"/>
                    </a:cubicBezTo>
                    <a:cubicBezTo>
                      <a:pt x="289335" y="600949"/>
                      <a:pt x="283612" y="602377"/>
                      <a:pt x="278604" y="605235"/>
                    </a:cubicBezTo>
                    <a:cubicBezTo>
                      <a:pt x="264295" y="613807"/>
                      <a:pt x="258572" y="631667"/>
                      <a:pt x="265010" y="646669"/>
                    </a:cubicBezTo>
                    <a:cubicBezTo>
                      <a:pt x="265010" y="646669"/>
                      <a:pt x="265010" y="646669"/>
                      <a:pt x="313659" y="756682"/>
                    </a:cubicBezTo>
                    <a:cubicBezTo>
                      <a:pt x="319383" y="769541"/>
                      <a:pt x="317952" y="783829"/>
                      <a:pt x="310798" y="795973"/>
                    </a:cubicBezTo>
                    <a:cubicBezTo>
                      <a:pt x="302928" y="807403"/>
                      <a:pt x="290050" y="814547"/>
                      <a:pt x="275742" y="814547"/>
                    </a:cubicBezTo>
                    <a:cubicBezTo>
                      <a:pt x="266441" y="814547"/>
                      <a:pt x="257856" y="811689"/>
                      <a:pt x="249986" y="805260"/>
                    </a:cubicBezTo>
                    <a:cubicBezTo>
                      <a:pt x="249986" y="805260"/>
                      <a:pt x="249986" y="805260"/>
                      <a:pt x="229239" y="788829"/>
                    </a:cubicBezTo>
                    <a:cubicBezTo>
                      <a:pt x="177013" y="746681"/>
                      <a:pt x="139811" y="688817"/>
                      <a:pt x="124071" y="623809"/>
                    </a:cubicBezTo>
                    <a:cubicBezTo>
                      <a:pt x="124071" y="623809"/>
                      <a:pt x="124071" y="623809"/>
                      <a:pt x="121925" y="617379"/>
                    </a:cubicBezTo>
                    <a:cubicBezTo>
                      <a:pt x="107616" y="556657"/>
                      <a:pt x="110478" y="493792"/>
                      <a:pt x="130510" y="434499"/>
                    </a:cubicBezTo>
                    <a:cubicBezTo>
                      <a:pt x="130510" y="434499"/>
                      <a:pt x="130510" y="434499"/>
                      <a:pt x="154119" y="366634"/>
                    </a:cubicBezTo>
                    <a:cubicBezTo>
                      <a:pt x="157696" y="356632"/>
                      <a:pt x="156981" y="346631"/>
                      <a:pt x="151973" y="337344"/>
                    </a:cubicBezTo>
                    <a:cubicBezTo>
                      <a:pt x="147680" y="328057"/>
                      <a:pt x="139811" y="321628"/>
                      <a:pt x="129795" y="318056"/>
                    </a:cubicBezTo>
                    <a:cubicBezTo>
                      <a:pt x="126218" y="316627"/>
                      <a:pt x="121925" y="315913"/>
                      <a:pt x="118348" y="315913"/>
                    </a:cubicBezTo>
                    <a:close/>
                    <a:moveTo>
                      <a:pt x="1078223" y="284163"/>
                    </a:moveTo>
                    <a:cubicBezTo>
                      <a:pt x="1106785" y="284163"/>
                      <a:pt x="1133206" y="302034"/>
                      <a:pt x="1143202" y="329912"/>
                    </a:cubicBezTo>
                    <a:cubicBezTo>
                      <a:pt x="1143202" y="329912"/>
                      <a:pt x="1143202" y="329912"/>
                      <a:pt x="1168195" y="396390"/>
                    </a:cubicBezTo>
                    <a:cubicBezTo>
                      <a:pt x="1199614" y="482883"/>
                      <a:pt x="1206040" y="576524"/>
                      <a:pt x="1186760" y="665877"/>
                    </a:cubicBezTo>
                    <a:cubicBezTo>
                      <a:pt x="1186760" y="665877"/>
                      <a:pt x="1186760" y="665877"/>
                      <a:pt x="1183904" y="679458"/>
                    </a:cubicBezTo>
                    <a:cubicBezTo>
                      <a:pt x="1166767" y="763092"/>
                      <a:pt x="1133206" y="842437"/>
                      <a:pt x="1086077" y="913919"/>
                    </a:cubicBezTo>
                    <a:cubicBezTo>
                      <a:pt x="1086077" y="913919"/>
                      <a:pt x="1086077" y="913919"/>
                      <a:pt x="1020383" y="1013279"/>
                    </a:cubicBezTo>
                    <a:cubicBezTo>
                      <a:pt x="1003960" y="1038298"/>
                      <a:pt x="993249" y="1066890"/>
                      <a:pt x="988964" y="1096198"/>
                    </a:cubicBezTo>
                    <a:cubicBezTo>
                      <a:pt x="988964" y="1096198"/>
                      <a:pt x="988964" y="1096198"/>
                      <a:pt x="989678" y="1289199"/>
                    </a:cubicBezTo>
                    <a:cubicBezTo>
                      <a:pt x="989678" y="1297777"/>
                      <a:pt x="982538" y="1304925"/>
                      <a:pt x="973969" y="1304925"/>
                    </a:cubicBezTo>
                    <a:cubicBezTo>
                      <a:pt x="973969" y="1304925"/>
                      <a:pt x="973969" y="1304925"/>
                      <a:pt x="667635" y="1304925"/>
                    </a:cubicBezTo>
                    <a:cubicBezTo>
                      <a:pt x="662637" y="1302066"/>
                      <a:pt x="659780" y="1296347"/>
                      <a:pt x="659780" y="1291344"/>
                    </a:cubicBezTo>
                    <a:cubicBezTo>
                      <a:pt x="659780" y="1291344"/>
                      <a:pt x="659780" y="1291344"/>
                      <a:pt x="658352" y="950375"/>
                    </a:cubicBezTo>
                    <a:cubicBezTo>
                      <a:pt x="658352" y="917493"/>
                      <a:pt x="667635" y="886041"/>
                      <a:pt x="684773" y="858163"/>
                    </a:cubicBezTo>
                    <a:cubicBezTo>
                      <a:pt x="684773" y="858163"/>
                      <a:pt x="684773" y="858163"/>
                      <a:pt x="849008" y="599398"/>
                    </a:cubicBezTo>
                    <a:cubicBezTo>
                      <a:pt x="860433" y="580098"/>
                      <a:pt x="881141" y="569376"/>
                      <a:pt x="902563" y="569376"/>
                    </a:cubicBezTo>
                    <a:cubicBezTo>
                      <a:pt x="912559" y="569376"/>
                      <a:pt x="923984" y="572235"/>
                      <a:pt x="933267" y="577954"/>
                    </a:cubicBezTo>
                    <a:cubicBezTo>
                      <a:pt x="961830" y="594395"/>
                      <a:pt x="973969" y="629421"/>
                      <a:pt x="960402" y="659443"/>
                    </a:cubicBezTo>
                    <a:cubicBezTo>
                      <a:pt x="960402" y="659443"/>
                      <a:pt x="960402" y="659443"/>
                      <a:pt x="911845" y="769525"/>
                    </a:cubicBezTo>
                    <a:cubicBezTo>
                      <a:pt x="908989" y="776674"/>
                      <a:pt x="914702" y="783107"/>
                      <a:pt x="921128" y="783107"/>
                    </a:cubicBezTo>
                    <a:cubicBezTo>
                      <a:pt x="922556" y="783107"/>
                      <a:pt x="924699" y="782392"/>
                      <a:pt x="926841" y="780963"/>
                    </a:cubicBezTo>
                    <a:cubicBezTo>
                      <a:pt x="926841" y="780963"/>
                      <a:pt x="926841" y="780963"/>
                      <a:pt x="948263" y="763807"/>
                    </a:cubicBezTo>
                    <a:cubicBezTo>
                      <a:pt x="994677" y="726636"/>
                      <a:pt x="1028238" y="674454"/>
                      <a:pt x="1042519" y="616554"/>
                    </a:cubicBezTo>
                    <a:cubicBezTo>
                      <a:pt x="1042519" y="616554"/>
                      <a:pt x="1042519" y="616554"/>
                      <a:pt x="1043947" y="609406"/>
                    </a:cubicBezTo>
                    <a:cubicBezTo>
                      <a:pt x="1057515" y="555080"/>
                      <a:pt x="1054658" y="497894"/>
                      <a:pt x="1036093" y="444997"/>
                    </a:cubicBezTo>
                    <a:cubicBezTo>
                      <a:pt x="1036093" y="444997"/>
                      <a:pt x="1036093" y="444997"/>
                      <a:pt x="1013243" y="376375"/>
                    </a:cubicBezTo>
                    <a:cubicBezTo>
                      <a:pt x="1000389" y="339919"/>
                      <a:pt x="1019669" y="299889"/>
                      <a:pt x="1056801" y="287737"/>
                    </a:cubicBezTo>
                    <a:cubicBezTo>
                      <a:pt x="1063941" y="285593"/>
                      <a:pt x="1071082" y="284163"/>
                      <a:pt x="1078223" y="284163"/>
                    </a:cubicBezTo>
                    <a:close/>
                    <a:moveTo>
                      <a:pt x="119420" y="284163"/>
                    </a:moveTo>
                    <a:cubicBezTo>
                      <a:pt x="126561" y="284163"/>
                      <a:pt x="133701" y="285593"/>
                      <a:pt x="140842" y="287737"/>
                    </a:cubicBezTo>
                    <a:cubicBezTo>
                      <a:pt x="177973" y="299889"/>
                      <a:pt x="197253" y="339919"/>
                      <a:pt x="184400" y="376375"/>
                    </a:cubicBezTo>
                    <a:cubicBezTo>
                      <a:pt x="184400" y="376375"/>
                      <a:pt x="184400" y="376375"/>
                      <a:pt x="161550" y="444997"/>
                    </a:cubicBezTo>
                    <a:cubicBezTo>
                      <a:pt x="142984" y="497894"/>
                      <a:pt x="140128" y="555080"/>
                      <a:pt x="153695" y="609406"/>
                    </a:cubicBezTo>
                    <a:cubicBezTo>
                      <a:pt x="153695" y="609406"/>
                      <a:pt x="153695" y="609406"/>
                      <a:pt x="155123" y="616554"/>
                    </a:cubicBezTo>
                    <a:cubicBezTo>
                      <a:pt x="169404" y="674454"/>
                      <a:pt x="202966" y="726636"/>
                      <a:pt x="249380" y="763807"/>
                    </a:cubicBezTo>
                    <a:cubicBezTo>
                      <a:pt x="249380" y="763807"/>
                      <a:pt x="249380" y="763807"/>
                      <a:pt x="270802" y="780963"/>
                    </a:cubicBezTo>
                    <a:cubicBezTo>
                      <a:pt x="272944" y="782392"/>
                      <a:pt x="275086" y="783107"/>
                      <a:pt x="276514" y="783107"/>
                    </a:cubicBezTo>
                    <a:cubicBezTo>
                      <a:pt x="282941" y="783107"/>
                      <a:pt x="288653" y="776674"/>
                      <a:pt x="285797" y="769525"/>
                    </a:cubicBezTo>
                    <a:cubicBezTo>
                      <a:pt x="285797" y="769525"/>
                      <a:pt x="285797" y="769525"/>
                      <a:pt x="237241" y="659443"/>
                    </a:cubicBezTo>
                    <a:cubicBezTo>
                      <a:pt x="223673" y="629421"/>
                      <a:pt x="235813" y="594395"/>
                      <a:pt x="264375" y="577954"/>
                    </a:cubicBezTo>
                    <a:cubicBezTo>
                      <a:pt x="273658" y="572235"/>
                      <a:pt x="285083" y="569376"/>
                      <a:pt x="295080" y="569376"/>
                    </a:cubicBezTo>
                    <a:cubicBezTo>
                      <a:pt x="316502" y="569376"/>
                      <a:pt x="337210" y="580098"/>
                      <a:pt x="348635" y="599398"/>
                    </a:cubicBezTo>
                    <a:cubicBezTo>
                      <a:pt x="348635" y="599398"/>
                      <a:pt x="348635" y="599398"/>
                      <a:pt x="512870" y="858163"/>
                    </a:cubicBezTo>
                    <a:cubicBezTo>
                      <a:pt x="530007" y="886041"/>
                      <a:pt x="539290" y="917493"/>
                      <a:pt x="539290" y="950375"/>
                    </a:cubicBezTo>
                    <a:cubicBezTo>
                      <a:pt x="539290" y="950375"/>
                      <a:pt x="539290" y="950375"/>
                      <a:pt x="537862" y="1291344"/>
                    </a:cubicBezTo>
                    <a:cubicBezTo>
                      <a:pt x="537862" y="1296347"/>
                      <a:pt x="535006" y="1302066"/>
                      <a:pt x="530007" y="1304925"/>
                    </a:cubicBezTo>
                    <a:cubicBezTo>
                      <a:pt x="530007" y="1304925"/>
                      <a:pt x="530007" y="1304925"/>
                      <a:pt x="224387" y="1304925"/>
                    </a:cubicBezTo>
                    <a:cubicBezTo>
                      <a:pt x="223673" y="1304925"/>
                      <a:pt x="223673" y="1304925"/>
                      <a:pt x="223673" y="1304925"/>
                    </a:cubicBezTo>
                    <a:cubicBezTo>
                      <a:pt x="215105" y="1304925"/>
                      <a:pt x="207964" y="1297777"/>
                      <a:pt x="207964" y="1289199"/>
                    </a:cubicBezTo>
                    <a:cubicBezTo>
                      <a:pt x="207964" y="1289199"/>
                      <a:pt x="207964" y="1289199"/>
                      <a:pt x="208678" y="1096198"/>
                    </a:cubicBezTo>
                    <a:cubicBezTo>
                      <a:pt x="204394" y="1066890"/>
                      <a:pt x="193683" y="1038298"/>
                      <a:pt x="177259" y="1013279"/>
                    </a:cubicBezTo>
                    <a:cubicBezTo>
                      <a:pt x="177259" y="1013279"/>
                      <a:pt x="177259" y="1013279"/>
                      <a:pt x="111565" y="913919"/>
                    </a:cubicBezTo>
                    <a:cubicBezTo>
                      <a:pt x="64437" y="842437"/>
                      <a:pt x="30876" y="763092"/>
                      <a:pt x="13738" y="679458"/>
                    </a:cubicBezTo>
                    <a:cubicBezTo>
                      <a:pt x="13738" y="679458"/>
                      <a:pt x="13738" y="679458"/>
                      <a:pt x="10882" y="665877"/>
                    </a:cubicBezTo>
                    <a:cubicBezTo>
                      <a:pt x="-8398" y="576524"/>
                      <a:pt x="-1971" y="482883"/>
                      <a:pt x="29448" y="396390"/>
                    </a:cubicBezTo>
                    <a:cubicBezTo>
                      <a:pt x="29448" y="396390"/>
                      <a:pt x="29448" y="396390"/>
                      <a:pt x="54440" y="329912"/>
                    </a:cubicBezTo>
                    <a:cubicBezTo>
                      <a:pt x="64437" y="302034"/>
                      <a:pt x="90857" y="284163"/>
                      <a:pt x="119420" y="284163"/>
                    </a:cubicBezTo>
                    <a:close/>
                    <a:moveTo>
                      <a:pt x="586062" y="84138"/>
                    </a:moveTo>
                    <a:cubicBezTo>
                      <a:pt x="611739" y="84138"/>
                      <a:pt x="611739" y="84138"/>
                      <a:pt x="611739" y="84138"/>
                    </a:cubicBezTo>
                    <a:cubicBezTo>
                      <a:pt x="611739" y="102626"/>
                      <a:pt x="611739" y="102626"/>
                      <a:pt x="611739" y="102626"/>
                    </a:cubicBezTo>
                    <a:cubicBezTo>
                      <a:pt x="624577" y="104048"/>
                      <a:pt x="635988" y="106892"/>
                      <a:pt x="641694" y="112581"/>
                    </a:cubicBezTo>
                    <a:cubicBezTo>
                      <a:pt x="633849" y="136046"/>
                      <a:pt x="633849" y="136046"/>
                      <a:pt x="633849" y="136046"/>
                    </a:cubicBezTo>
                    <a:cubicBezTo>
                      <a:pt x="623150" y="128935"/>
                      <a:pt x="611739" y="125380"/>
                      <a:pt x="600327" y="125380"/>
                    </a:cubicBezTo>
                    <a:cubicBezTo>
                      <a:pt x="593908" y="125380"/>
                      <a:pt x="588915" y="127513"/>
                      <a:pt x="585349" y="130357"/>
                    </a:cubicBezTo>
                    <a:cubicBezTo>
                      <a:pt x="581070" y="133913"/>
                      <a:pt x="579643" y="138890"/>
                      <a:pt x="579643" y="144579"/>
                    </a:cubicBezTo>
                    <a:cubicBezTo>
                      <a:pt x="579643" y="153112"/>
                      <a:pt x="589629" y="163066"/>
                      <a:pt x="611025" y="172310"/>
                    </a:cubicBezTo>
                    <a:cubicBezTo>
                      <a:pt x="621724" y="177999"/>
                      <a:pt x="630282" y="183687"/>
                      <a:pt x="635275" y="187954"/>
                    </a:cubicBezTo>
                    <a:cubicBezTo>
                      <a:pt x="639554" y="192220"/>
                      <a:pt x="642407" y="197198"/>
                      <a:pt x="645260" y="202886"/>
                    </a:cubicBezTo>
                    <a:cubicBezTo>
                      <a:pt x="647400" y="209286"/>
                      <a:pt x="648826" y="214974"/>
                      <a:pt x="648826" y="222085"/>
                    </a:cubicBezTo>
                    <a:cubicBezTo>
                      <a:pt x="648826" y="232751"/>
                      <a:pt x="645973" y="241284"/>
                      <a:pt x="638841" y="249105"/>
                    </a:cubicBezTo>
                    <a:cubicBezTo>
                      <a:pt x="633135" y="256216"/>
                      <a:pt x="623150" y="261905"/>
                      <a:pt x="611739" y="264749"/>
                    </a:cubicBezTo>
                    <a:cubicBezTo>
                      <a:pt x="611739" y="288925"/>
                      <a:pt x="611739" y="288925"/>
                      <a:pt x="611739" y="288925"/>
                    </a:cubicBezTo>
                    <a:cubicBezTo>
                      <a:pt x="586062" y="288925"/>
                      <a:pt x="586062" y="288925"/>
                      <a:pt x="586062" y="288925"/>
                    </a:cubicBezTo>
                    <a:cubicBezTo>
                      <a:pt x="586062" y="266171"/>
                      <a:pt x="586062" y="266171"/>
                      <a:pt x="586062" y="266171"/>
                    </a:cubicBezTo>
                    <a:cubicBezTo>
                      <a:pt x="573224" y="266171"/>
                      <a:pt x="561813" y="261905"/>
                      <a:pt x="550401" y="254794"/>
                    </a:cubicBezTo>
                    <a:cubicBezTo>
                      <a:pt x="561813" y="229907"/>
                      <a:pt x="561813" y="229907"/>
                      <a:pt x="561813" y="229907"/>
                    </a:cubicBezTo>
                    <a:cubicBezTo>
                      <a:pt x="572511" y="237728"/>
                      <a:pt x="583923" y="241284"/>
                      <a:pt x="594621" y="241284"/>
                    </a:cubicBezTo>
                    <a:cubicBezTo>
                      <a:pt x="611739" y="241284"/>
                      <a:pt x="620297" y="235595"/>
                      <a:pt x="620297" y="224218"/>
                    </a:cubicBezTo>
                    <a:cubicBezTo>
                      <a:pt x="620297" y="218530"/>
                      <a:pt x="618158" y="213552"/>
                      <a:pt x="613878" y="208575"/>
                    </a:cubicBezTo>
                    <a:cubicBezTo>
                      <a:pt x="609599" y="203597"/>
                      <a:pt x="601040" y="197909"/>
                      <a:pt x="588915" y="191509"/>
                    </a:cubicBezTo>
                    <a:cubicBezTo>
                      <a:pt x="576791" y="185821"/>
                      <a:pt x="569658" y="180843"/>
                      <a:pt x="564666" y="177288"/>
                    </a:cubicBezTo>
                    <a:cubicBezTo>
                      <a:pt x="560386" y="172310"/>
                      <a:pt x="557533" y="168044"/>
                      <a:pt x="553967" y="162355"/>
                    </a:cubicBezTo>
                    <a:cubicBezTo>
                      <a:pt x="551828" y="156667"/>
                      <a:pt x="551114" y="150978"/>
                      <a:pt x="551114" y="144579"/>
                    </a:cubicBezTo>
                    <a:cubicBezTo>
                      <a:pt x="551114" y="133913"/>
                      <a:pt x="553967" y="125380"/>
                      <a:pt x="561100" y="118980"/>
                    </a:cubicBezTo>
                    <a:cubicBezTo>
                      <a:pt x="567519" y="111870"/>
                      <a:pt x="575364" y="106892"/>
                      <a:pt x="586062" y="104048"/>
                    </a:cubicBezTo>
                    <a:cubicBezTo>
                      <a:pt x="586062" y="84138"/>
                      <a:pt x="586062" y="84138"/>
                      <a:pt x="586062" y="84138"/>
                    </a:cubicBezTo>
                    <a:close/>
                    <a:moveTo>
                      <a:pt x="650414" y="63500"/>
                    </a:moveTo>
                    <a:cubicBezTo>
                      <a:pt x="650414" y="63500"/>
                      <a:pt x="650414" y="63500"/>
                      <a:pt x="877654" y="63500"/>
                    </a:cubicBezTo>
                    <a:cubicBezTo>
                      <a:pt x="877654" y="63500"/>
                      <a:pt x="877654" y="63500"/>
                      <a:pt x="877654" y="64218"/>
                    </a:cubicBezTo>
                    <a:cubicBezTo>
                      <a:pt x="876939" y="67087"/>
                      <a:pt x="876225" y="70674"/>
                      <a:pt x="876225" y="73543"/>
                    </a:cubicBezTo>
                    <a:cubicBezTo>
                      <a:pt x="876225" y="89326"/>
                      <a:pt x="889087" y="102956"/>
                      <a:pt x="904808" y="102956"/>
                    </a:cubicBezTo>
                    <a:cubicBezTo>
                      <a:pt x="907667" y="102956"/>
                      <a:pt x="911240" y="101521"/>
                      <a:pt x="914098" y="100804"/>
                    </a:cubicBezTo>
                    <a:cubicBezTo>
                      <a:pt x="914813" y="100804"/>
                      <a:pt x="915527" y="100804"/>
                      <a:pt x="915527" y="101521"/>
                    </a:cubicBezTo>
                    <a:cubicBezTo>
                      <a:pt x="915527" y="101521"/>
                      <a:pt x="915527" y="101521"/>
                      <a:pt x="915527" y="272976"/>
                    </a:cubicBezTo>
                    <a:cubicBezTo>
                      <a:pt x="915527" y="273693"/>
                      <a:pt x="914813" y="274410"/>
                      <a:pt x="914098" y="274410"/>
                    </a:cubicBezTo>
                    <a:cubicBezTo>
                      <a:pt x="911240" y="272976"/>
                      <a:pt x="907667" y="272258"/>
                      <a:pt x="904808" y="272258"/>
                    </a:cubicBezTo>
                    <a:cubicBezTo>
                      <a:pt x="889087" y="272258"/>
                      <a:pt x="876225" y="285171"/>
                      <a:pt x="876225" y="300954"/>
                    </a:cubicBezTo>
                    <a:cubicBezTo>
                      <a:pt x="876225" y="303823"/>
                      <a:pt x="876225" y="305975"/>
                      <a:pt x="876939" y="308845"/>
                    </a:cubicBezTo>
                    <a:cubicBezTo>
                      <a:pt x="876939" y="308845"/>
                      <a:pt x="876939" y="308845"/>
                      <a:pt x="876939" y="309562"/>
                    </a:cubicBezTo>
                    <a:cubicBezTo>
                      <a:pt x="876939" y="309562"/>
                      <a:pt x="876939" y="309562"/>
                      <a:pt x="650414" y="309562"/>
                    </a:cubicBezTo>
                    <a:cubicBezTo>
                      <a:pt x="650414" y="308845"/>
                      <a:pt x="650414" y="308845"/>
                      <a:pt x="651129" y="308127"/>
                    </a:cubicBezTo>
                    <a:cubicBezTo>
                      <a:pt x="680427" y="287323"/>
                      <a:pt x="708296" y="239976"/>
                      <a:pt x="708296" y="186890"/>
                    </a:cubicBezTo>
                    <a:cubicBezTo>
                      <a:pt x="708296" y="133086"/>
                      <a:pt x="680427" y="86456"/>
                      <a:pt x="651129" y="64935"/>
                    </a:cubicBezTo>
                    <a:cubicBezTo>
                      <a:pt x="650414" y="64218"/>
                      <a:pt x="650414" y="64218"/>
                      <a:pt x="650414" y="63500"/>
                    </a:cubicBezTo>
                    <a:close/>
                    <a:moveTo>
                      <a:pt x="320725" y="63500"/>
                    </a:moveTo>
                    <a:cubicBezTo>
                      <a:pt x="320725" y="63500"/>
                      <a:pt x="320725" y="63500"/>
                      <a:pt x="548099" y="63500"/>
                    </a:cubicBezTo>
                    <a:cubicBezTo>
                      <a:pt x="548814" y="64218"/>
                      <a:pt x="548099" y="64218"/>
                      <a:pt x="547384" y="64935"/>
                    </a:cubicBezTo>
                    <a:cubicBezTo>
                      <a:pt x="518784" y="86456"/>
                      <a:pt x="490183" y="133086"/>
                      <a:pt x="490183" y="186890"/>
                    </a:cubicBezTo>
                    <a:cubicBezTo>
                      <a:pt x="490183" y="239976"/>
                      <a:pt x="518784" y="287323"/>
                      <a:pt x="547384" y="308127"/>
                    </a:cubicBezTo>
                    <a:cubicBezTo>
                      <a:pt x="548099" y="308845"/>
                      <a:pt x="548814" y="308845"/>
                      <a:pt x="548099" y="309562"/>
                    </a:cubicBezTo>
                    <a:cubicBezTo>
                      <a:pt x="548099" y="309562"/>
                      <a:pt x="548099" y="309562"/>
                      <a:pt x="320725" y="309562"/>
                    </a:cubicBezTo>
                    <a:cubicBezTo>
                      <a:pt x="320725" y="309562"/>
                      <a:pt x="320725" y="309562"/>
                      <a:pt x="320725" y="308845"/>
                    </a:cubicBezTo>
                    <a:cubicBezTo>
                      <a:pt x="321440" y="305975"/>
                      <a:pt x="322155" y="303823"/>
                      <a:pt x="322155" y="300954"/>
                    </a:cubicBezTo>
                    <a:cubicBezTo>
                      <a:pt x="322155" y="285171"/>
                      <a:pt x="308570" y="272258"/>
                      <a:pt x="292839" y="272258"/>
                    </a:cubicBezTo>
                    <a:cubicBezTo>
                      <a:pt x="289979" y="272258"/>
                      <a:pt x="286404" y="272976"/>
                      <a:pt x="284259" y="273693"/>
                    </a:cubicBezTo>
                    <a:cubicBezTo>
                      <a:pt x="282829" y="274410"/>
                      <a:pt x="282114" y="273693"/>
                      <a:pt x="282114" y="272976"/>
                    </a:cubicBezTo>
                    <a:cubicBezTo>
                      <a:pt x="282114" y="272976"/>
                      <a:pt x="282114" y="272976"/>
                      <a:pt x="282114" y="102239"/>
                    </a:cubicBezTo>
                    <a:cubicBezTo>
                      <a:pt x="282114" y="100804"/>
                      <a:pt x="282829" y="100804"/>
                      <a:pt x="284259" y="100804"/>
                    </a:cubicBezTo>
                    <a:cubicBezTo>
                      <a:pt x="286404" y="101521"/>
                      <a:pt x="289979" y="102956"/>
                      <a:pt x="292839" y="102956"/>
                    </a:cubicBezTo>
                    <a:cubicBezTo>
                      <a:pt x="308570" y="102956"/>
                      <a:pt x="322155" y="89326"/>
                      <a:pt x="322155" y="73543"/>
                    </a:cubicBezTo>
                    <a:cubicBezTo>
                      <a:pt x="322155" y="70674"/>
                      <a:pt x="321440" y="67087"/>
                      <a:pt x="320725" y="64218"/>
                    </a:cubicBezTo>
                    <a:cubicBezTo>
                      <a:pt x="320725" y="64218"/>
                      <a:pt x="320725" y="64218"/>
                      <a:pt x="320725" y="63500"/>
                    </a:cubicBezTo>
                    <a:close/>
                    <a:moveTo>
                      <a:pt x="248776" y="31750"/>
                    </a:moveTo>
                    <a:cubicBezTo>
                      <a:pt x="248776" y="31750"/>
                      <a:pt x="248776" y="31750"/>
                      <a:pt x="248776" y="341312"/>
                    </a:cubicBezTo>
                    <a:cubicBezTo>
                      <a:pt x="248776" y="341312"/>
                      <a:pt x="248776" y="341312"/>
                      <a:pt x="947276" y="341312"/>
                    </a:cubicBezTo>
                    <a:cubicBezTo>
                      <a:pt x="947276" y="341312"/>
                      <a:pt x="947276" y="341312"/>
                      <a:pt x="947276" y="31750"/>
                    </a:cubicBezTo>
                    <a:cubicBezTo>
                      <a:pt x="947276" y="31750"/>
                      <a:pt x="947276" y="31750"/>
                      <a:pt x="248776" y="31750"/>
                    </a:cubicBezTo>
                    <a:close/>
                    <a:moveTo>
                      <a:pt x="226319" y="0"/>
                    </a:moveTo>
                    <a:cubicBezTo>
                      <a:pt x="969734" y="0"/>
                      <a:pt x="969734" y="0"/>
                      <a:pt x="969734" y="0"/>
                    </a:cubicBezTo>
                    <a:cubicBezTo>
                      <a:pt x="975452" y="0"/>
                      <a:pt x="979026" y="3574"/>
                      <a:pt x="979026" y="8576"/>
                    </a:cubicBezTo>
                    <a:cubicBezTo>
                      <a:pt x="979026" y="363771"/>
                      <a:pt x="979026" y="363771"/>
                      <a:pt x="979026" y="363771"/>
                    </a:cubicBezTo>
                    <a:cubicBezTo>
                      <a:pt x="979026" y="368774"/>
                      <a:pt x="975452" y="373062"/>
                      <a:pt x="969734" y="373062"/>
                    </a:cubicBezTo>
                    <a:cubicBezTo>
                      <a:pt x="226319" y="373062"/>
                      <a:pt x="226319" y="373062"/>
                      <a:pt x="226319" y="373062"/>
                    </a:cubicBezTo>
                    <a:cubicBezTo>
                      <a:pt x="221315" y="373062"/>
                      <a:pt x="217026" y="368774"/>
                      <a:pt x="217026" y="363771"/>
                    </a:cubicBezTo>
                    <a:cubicBezTo>
                      <a:pt x="217026" y="8576"/>
                      <a:pt x="217026" y="8576"/>
                      <a:pt x="217026" y="8576"/>
                    </a:cubicBezTo>
                    <a:cubicBezTo>
                      <a:pt x="217026" y="3574"/>
                      <a:pt x="221315" y="0"/>
                      <a:pt x="226319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</p:grpSp>
      </p:grpSp>
      <p:grpSp>
        <p:nvGrpSpPr>
          <p:cNvPr id="49" name="Group 48"/>
          <p:cNvGrpSpPr/>
          <p:nvPr/>
        </p:nvGrpSpPr>
        <p:grpSpPr>
          <a:xfrm>
            <a:off x="622088" y="3650100"/>
            <a:ext cx="10933350" cy="697492"/>
            <a:chOff x="622088" y="3650097"/>
            <a:chExt cx="10933350" cy="697492"/>
          </a:xfrm>
        </p:grpSpPr>
        <p:grpSp>
          <p:nvGrpSpPr>
            <p:cNvPr id="39" name="Group 38"/>
            <p:cNvGrpSpPr/>
            <p:nvPr/>
          </p:nvGrpSpPr>
          <p:grpSpPr>
            <a:xfrm>
              <a:off x="622088" y="3675680"/>
              <a:ext cx="10933350" cy="646331"/>
              <a:chOff x="631932" y="3675678"/>
              <a:chExt cx="10933350" cy="646331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31932" y="3675678"/>
                <a:ext cx="3632200" cy="646331"/>
              </a:xfrm>
              <a:prstGeom prst="rect">
                <a:avLst/>
              </a:prstGeom>
              <a:solidFill>
                <a:schemeClr val="bg1"/>
              </a:solidFill>
              <a:ln w="1079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058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A4AA0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Engagement</a:t>
                </a: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572000" y="3675678"/>
                <a:ext cx="6993282" cy="43088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8C2F75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tx2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378000" marR="0" lvl="1" indent="-2520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A4AA0">
                      <a:lumMod val="100000"/>
                    </a:srgbClr>
                  </a:buClr>
                  <a:buSzPct val="100000"/>
                  <a:buFont typeface="Trebuchet MS" panose="020B0603020202020204" pitchFamily="34" charset="0"/>
                  <a:buChar char="•"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Socialize and seek support from relevant teams within </a:t>
                </a:r>
                <a:r>
                  <a:rPr kumimoji="0" lang="en-US" sz="1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organisation</a:t>
                </a:r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  <a:p>
                <a:pPr marL="378000" marR="0" lvl="1" indent="-2520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A4AA0">
                      <a:lumMod val="100000"/>
                    </a:srgbClr>
                  </a:buClr>
                  <a:buSzPct val="100000"/>
                  <a:buFont typeface="Trebuchet MS" panose="020B0603020202020204" pitchFamily="34" charset="0"/>
                  <a:buChar char="•"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If applicable, seek regulatory guidance from MPA</a:t>
                </a:r>
              </a:p>
            </p:txBody>
          </p:sp>
        </p:grpSp>
        <p:grpSp>
          <p:nvGrpSpPr>
            <p:cNvPr id="21" name="Group 20"/>
            <p:cNvGrpSpPr>
              <a:grpSpLocks noChangeAspect="1"/>
            </p:cNvGrpSpPr>
            <p:nvPr/>
          </p:nvGrpSpPr>
          <p:grpSpPr>
            <a:xfrm>
              <a:off x="622088" y="3650097"/>
              <a:ext cx="698166" cy="697492"/>
              <a:chOff x="5273675" y="2606675"/>
              <a:chExt cx="1646238" cy="1644650"/>
            </a:xfrm>
          </p:grpSpPr>
          <p:sp>
            <p:nvSpPr>
              <p:cNvPr id="22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6238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5390543" y="2851150"/>
                <a:ext cx="1418245" cy="1125538"/>
              </a:xfrm>
              <a:custGeom>
                <a:avLst/>
                <a:gdLst>
                  <a:gd name="connsiteX0" fmla="*/ 372798 w 1418245"/>
                  <a:gd name="connsiteY0" fmla="*/ 779463 h 1125538"/>
                  <a:gd name="connsiteX1" fmla="*/ 552632 w 1418245"/>
                  <a:gd name="connsiteY1" fmla="*/ 865553 h 1125538"/>
                  <a:gd name="connsiteX2" fmla="*/ 732465 w 1418245"/>
                  <a:gd name="connsiteY2" fmla="*/ 779463 h 1125538"/>
                  <a:gd name="connsiteX3" fmla="*/ 902307 w 1418245"/>
                  <a:gd name="connsiteY3" fmla="*/ 798673 h 1125538"/>
                  <a:gd name="connsiteX4" fmla="*/ 895171 w 1418245"/>
                  <a:gd name="connsiteY4" fmla="*/ 1033463 h 1125538"/>
                  <a:gd name="connsiteX5" fmla="*/ 13131 w 1418245"/>
                  <a:gd name="connsiteY5" fmla="*/ 1033463 h 1125538"/>
                  <a:gd name="connsiteX6" fmla="*/ 1000 w 1418245"/>
                  <a:gd name="connsiteY6" fmla="*/ 1014965 h 1125538"/>
                  <a:gd name="connsiteX7" fmla="*/ 134448 w 1418245"/>
                  <a:gd name="connsiteY7" fmla="*/ 820018 h 1125538"/>
                  <a:gd name="connsiteX8" fmla="*/ 372798 w 1418245"/>
                  <a:gd name="connsiteY8" fmla="*/ 779463 h 1125538"/>
                  <a:gd name="connsiteX9" fmla="*/ 1237279 w 1418245"/>
                  <a:gd name="connsiteY9" fmla="*/ 705228 h 1125538"/>
                  <a:gd name="connsiteX10" fmla="*/ 1170675 w 1418245"/>
                  <a:gd name="connsiteY10" fmla="*/ 765185 h 1125538"/>
                  <a:gd name="connsiteX11" fmla="*/ 1104573 w 1418245"/>
                  <a:gd name="connsiteY11" fmla="*/ 705228 h 1125538"/>
                  <a:gd name="connsiteX12" fmla="*/ 1170675 w 1418245"/>
                  <a:gd name="connsiteY12" fmla="*/ 957263 h 1125538"/>
                  <a:gd name="connsiteX13" fmla="*/ 1237279 w 1418245"/>
                  <a:gd name="connsiteY13" fmla="*/ 705228 h 1125538"/>
                  <a:gd name="connsiteX14" fmla="*/ 953826 w 1418245"/>
                  <a:gd name="connsiteY14" fmla="*/ 519113 h 1125538"/>
                  <a:gd name="connsiteX15" fmla="*/ 1389666 w 1418245"/>
                  <a:gd name="connsiteY15" fmla="*/ 519113 h 1125538"/>
                  <a:gd name="connsiteX16" fmla="*/ 1399668 w 1418245"/>
                  <a:gd name="connsiteY16" fmla="*/ 529815 h 1125538"/>
                  <a:gd name="connsiteX17" fmla="*/ 1418245 w 1418245"/>
                  <a:gd name="connsiteY17" fmla="*/ 1115550 h 1125538"/>
                  <a:gd name="connsiteX18" fmla="*/ 1408242 w 1418245"/>
                  <a:gd name="connsiteY18" fmla="*/ 1125538 h 1125538"/>
                  <a:gd name="connsiteX19" fmla="*/ 935250 w 1418245"/>
                  <a:gd name="connsiteY19" fmla="*/ 1125538 h 1125538"/>
                  <a:gd name="connsiteX20" fmla="*/ 924532 w 1418245"/>
                  <a:gd name="connsiteY20" fmla="*/ 1115550 h 1125538"/>
                  <a:gd name="connsiteX21" fmla="*/ 943109 w 1418245"/>
                  <a:gd name="connsiteY21" fmla="*/ 529815 h 1125538"/>
                  <a:gd name="connsiteX22" fmla="*/ 953826 w 1418245"/>
                  <a:gd name="connsiteY22" fmla="*/ 519113 h 1125538"/>
                  <a:gd name="connsiteX23" fmla="*/ 256909 w 1418245"/>
                  <a:gd name="connsiteY23" fmla="*/ 441325 h 1125538"/>
                  <a:gd name="connsiteX24" fmla="*/ 292624 w 1418245"/>
                  <a:gd name="connsiteY24" fmla="*/ 458506 h 1125538"/>
                  <a:gd name="connsiteX25" fmla="*/ 319052 w 1418245"/>
                  <a:gd name="connsiteY25" fmla="*/ 487856 h 1125538"/>
                  <a:gd name="connsiteX26" fmla="*/ 326909 w 1418245"/>
                  <a:gd name="connsiteY26" fmla="*/ 496447 h 1125538"/>
                  <a:gd name="connsiteX27" fmla="*/ 414765 w 1418245"/>
                  <a:gd name="connsiteY27" fmla="*/ 681856 h 1125538"/>
                  <a:gd name="connsiteX28" fmla="*/ 552621 w 1418245"/>
                  <a:gd name="connsiteY28" fmla="*/ 751295 h 1125538"/>
                  <a:gd name="connsiteX29" fmla="*/ 690477 w 1418245"/>
                  <a:gd name="connsiteY29" fmla="*/ 681856 h 1125538"/>
                  <a:gd name="connsiteX30" fmla="*/ 778334 w 1418245"/>
                  <a:gd name="connsiteY30" fmla="*/ 496447 h 1125538"/>
                  <a:gd name="connsiteX31" fmla="*/ 785477 w 1418245"/>
                  <a:gd name="connsiteY31" fmla="*/ 487856 h 1125538"/>
                  <a:gd name="connsiteX32" fmla="*/ 811191 w 1418245"/>
                  <a:gd name="connsiteY32" fmla="*/ 458506 h 1125538"/>
                  <a:gd name="connsiteX33" fmla="*/ 848333 w 1418245"/>
                  <a:gd name="connsiteY33" fmla="*/ 441325 h 1125538"/>
                  <a:gd name="connsiteX34" fmla="*/ 847619 w 1418245"/>
                  <a:gd name="connsiteY34" fmla="*/ 444189 h 1125538"/>
                  <a:gd name="connsiteX35" fmla="*/ 804762 w 1418245"/>
                  <a:gd name="connsiteY35" fmla="*/ 512912 h 1125538"/>
                  <a:gd name="connsiteX36" fmla="*/ 717620 w 1418245"/>
                  <a:gd name="connsiteY36" fmla="*/ 698321 h 1125538"/>
                  <a:gd name="connsiteX37" fmla="*/ 717620 w 1418245"/>
                  <a:gd name="connsiteY37" fmla="*/ 748432 h 1125538"/>
                  <a:gd name="connsiteX38" fmla="*/ 716906 w 1418245"/>
                  <a:gd name="connsiteY38" fmla="*/ 748432 h 1125538"/>
                  <a:gd name="connsiteX39" fmla="*/ 706906 w 1418245"/>
                  <a:gd name="connsiteY39" fmla="*/ 762033 h 1125538"/>
                  <a:gd name="connsiteX40" fmla="*/ 686192 w 1418245"/>
                  <a:gd name="connsiteY40" fmla="*/ 784225 h 1125538"/>
                  <a:gd name="connsiteX41" fmla="*/ 686192 w 1418245"/>
                  <a:gd name="connsiteY41" fmla="*/ 724808 h 1125538"/>
                  <a:gd name="connsiteX42" fmla="*/ 552621 w 1418245"/>
                  <a:gd name="connsiteY42" fmla="*/ 782793 h 1125538"/>
                  <a:gd name="connsiteX43" fmla="*/ 419051 w 1418245"/>
                  <a:gd name="connsiteY43" fmla="*/ 724808 h 1125538"/>
                  <a:gd name="connsiteX44" fmla="*/ 419051 w 1418245"/>
                  <a:gd name="connsiteY44" fmla="*/ 784225 h 1125538"/>
                  <a:gd name="connsiteX45" fmla="*/ 398337 w 1418245"/>
                  <a:gd name="connsiteY45" fmla="*/ 762033 h 1125538"/>
                  <a:gd name="connsiteX46" fmla="*/ 388337 w 1418245"/>
                  <a:gd name="connsiteY46" fmla="*/ 748432 h 1125538"/>
                  <a:gd name="connsiteX47" fmla="*/ 387623 w 1418245"/>
                  <a:gd name="connsiteY47" fmla="*/ 748432 h 1125538"/>
                  <a:gd name="connsiteX48" fmla="*/ 387623 w 1418245"/>
                  <a:gd name="connsiteY48" fmla="*/ 699037 h 1125538"/>
                  <a:gd name="connsiteX49" fmla="*/ 299766 w 1418245"/>
                  <a:gd name="connsiteY49" fmla="*/ 512912 h 1125538"/>
                  <a:gd name="connsiteX50" fmla="*/ 256909 w 1418245"/>
                  <a:gd name="connsiteY50" fmla="*/ 445620 h 1125538"/>
                  <a:gd name="connsiteX51" fmla="*/ 256909 w 1418245"/>
                  <a:gd name="connsiteY51" fmla="*/ 441325 h 1125538"/>
                  <a:gd name="connsiteX52" fmla="*/ 1173770 w 1418245"/>
                  <a:gd name="connsiteY52" fmla="*/ 346075 h 1125538"/>
                  <a:gd name="connsiteX53" fmla="*/ 1276038 w 1418245"/>
                  <a:gd name="connsiteY53" fmla="*/ 385078 h 1125538"/>
                  <a:gd name="connsiteX54" fmla="*/ 1318232 w 1418245"/>
                  <a:gd name="connsiteY54" fmla="*/ 485775 h 1125538"/>
                  <a:gd name="connsiteX55" fmla="*/ 1286765 w 1418245"/>
                  <a:gd name="connsiteY55" fmla="*/ 485775 h 1125538"/>
                  <a:gd name="connsiteX56" fmla="*/ 1173770 w 1418245"/>
                  <a:gd name="connsiteY56" fmla="*/ 377277 h 1125538"/>
                  <a:gd name="connsiteX57" fmla="*/ 1060774 w 1418245"/>
                  <a:gd name="connsiteY57" fmla="*/ 485775 h 1125538"/>
                  <a:gd name="connsiteX58" fmla="*/ 1029307 w 1418245"/>
                  <a:gd name="connsiteY58" fmla="*/ 485775 h 1125538"/>
                  <a:gd name="connsiteX59" fmla="*/ 1071502 w 1418245"/>
                  <a:gd name="connsiteY59" fmla="*/ 385078 h 1125538"/>
                  <a:gd name="connsiteX60" fmla="*/ 1173770 w 1418245"/>
                  <a:gd name="connsiteY60" fmla="*/ 346075 h 1125538"/>
                  <a:gd name="connsiteX61" fmla="*/ 552264 w 1418245"/>
                  <a:gd name="connsiteY61" fmla="*/ 0 h 1125538"/>
                  <a:gd name="connsiteX62" fmla="*/ 842856 w 1418245"/>
                  <a:gd name="connsiteY62" fmla="*/ 297523 h 1125538"/>
                  <a:gd name="connsiteX63" fmla="*/ 832146 w 1418245"/>
                  <a:gd name="connsiteY63" fmla="*/ 398124 h 1125538"/>
                  <a:gd name="connsiteX64" fmla="*/ 799303 w 1418245"/>
                  <a:gd name="connsiteY64" fmla="*/ 444500 h 1125538"/>
                  <a:gd name="connsiteX65" fmla="*/ 777883 w 1418245"/>
                  <a:gd name="connsiteY65" fmla="*/ 444500 h 1125538"/>
                  <a:gd name="connsiteX66" fmla="*/ 775028 w 1418245"/>
                  <a:gd name="connsiteY66" fmla="*/ 225461 h 1125538"/>
                  <a:gd name="connsiteX67" fmla="*/ 393045 w 1418245"/>
                  <a:gd name="connsiteY67" fmla="*/ 239017 h 1125538"/>
                  <a:gd name="connsiteX68" fmla="*/ 321646 w 1418245"/>
                  <a:gd name="connsiteY68" fmla="*/ 440219 h 1125538"/>
                  <a:gd name="connsiteX69" fmla="*/ 302368 w 1418245"/>
                  <a:gd name="connsiteY69" fmla="*/ 438792 h 1125538"/>
                  <a:gd name="connsiteX70" fmla="*/ 273095 w 1418245"/>
                  <a:gd name="connsiteY70" fmla="*/ 401691 h 1125538"/>
                  <a:gd name="connsiteX71" fmla="*/ 261671 w 1418245"/>
                  <a:gd name="connsiteY71" fmla="*/ 297523 h 1125538"/>
                  <a:gd name="connsiteX72" fmla="*/ 552264 w 1418245"/>
                  <a:gd name="connsiteY72" fmla="*/ 0 h 1125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</a:cxnLst>
                <a:rect l="l" t="t" r="r" b="b"/>
                <a:pathLst>
                  <a:path w="1418245" h="1125538">
                    <a:moveTo>
                      <a:pt x="372798" y="779463"/>
                    </a:moveTo>
                    <a:cubicBezTo>
                      <a:pt x="372798" y="779463"/>
                      <a:pt x="433456" y="864130"/>
                      <a:pt x="552632" y="865553"/>
                    </a:cubicBezTo>
                    <a:cubicBezTo>
                      <a:pt x="671807" y="864130"/>
                      <a:pt x="732465" y="779463"/>
                      <a:pt x="732465" y="779463"/>
                    </a:cubicBezTo>
                    <a:cubicBezTo>
                      <a:pt x="732465" y="779463"/>
                      <a:pt x="822381" y="780886"/>
                      <a:pt x="902307" y="798673"/>
                    </a:cubicBezTo>
                    <a:cubicBezTo>
                      <a:pt x="902307" y="798673"/>
                      <a:pt x="902307" y="798673"/>
                      <a:pt x="895171" y="1033463"/>
                    </a:cubicBezTo>
                    <a:cubicBezTo>
                      <a:pt x="895171" y="1033463"/>
                      <a:pt x="895171" y="1033463"/>
                      <a:pt x="13131" y="1033463"/>
                    </a:cubicBezTo>
                    <a:cubicBezTo>
                      <a:pt x="3854" y="1033463"/>
                      <a:pt x="-2568" y="1024214"/>
                      <a:pt x="1000" y="1014965"/>
                    </a:cubicBezTo>
                    <a:cubicBezTo>
                      <a:pt x="17413" y="969430"/>
                      <a:pt x="66653" y="851323"/>
                      <a:pt x="134448" y="820018"/>
                    </a:cubicBezTo>
                    <a:cubicBezTo>
                      <a:pt x="218655" y="781598"/>
                      <a:pt x="372798" y="779463"/>
                      <a:pt x="372798" y="779463"/>
                    </a:cubicBezTo>
                    <a:close/>
                    <a:moveTo>
                      <a:pt x="1237279" y="705228"/>
                    </a:moveTo>
                    <a:cubicBezTo>
                      <a:pt x="1211528" y="709222"/>
                      <a:pt x="1185677" y="727876"/>
                      <a:pt x="1170675" y="765185"/>
                    </a:cubicBezTo>
                    <a:cubicBezTo>
                      <a:pt x="1155852" y="727877"/>
                      <a:pt x="1130179" y="709222"/>
                      <a:pt x="1104573" y="705228"/>
                    </a:cubicBezTo>
                    <a:cubicBezTo>
                      <a:pt x="1027755" y="693245"/>
                      <a:pt x="951540" y="813205"/>
                      <a:pt x="1170675" y="957263"/>
                    </a:cubicBezTo>
                    <a:cubicBezTo>
                      <a:pt x="1390881" y="813205"/>
                      <a:pt x="1314532" y="693245"/>
                      <a:pt x="1237279" y="705228"/>
                    </a:cubicBezTo>
                    <a:close/>
                    <a:moveTo>
                      <a:pt x="953826" y="519113"/>
                    </a:moveTo>
                    <a:cubicBezTo>
                      <a:pt x="953826" y="519113"/>
                      <a:pt x="953826" y="519113"/>
                      <a:pt x="1389666" y="519113"/>
                    </a:cubicBezTo>
                    <a:cubicBezTo>
                      <a:pt x="1395382" y="519113"/>
                      <a:pt x="1399668" y="524107"/>
                      <a:pt x="1399668" y="529815"/>
                    </a:cubicBezTo>
                    <a:cubicBezTo>
                      <a:pt x="1399668" y="529815"/>
                      <a:pt x="1399668" y="529815"/>
                      <a:pt x="1418245" y="1115550"/>
                    </a:cubicBezTo>
                    <a:cubicBezTo>
                      <a:pt x="1418245" y="1121258"/>
                      <a:pt x="1413958" y="1125538"/>
                      <a:pt x="1408242" y="1125538"/>
                    </a:cubicBezTo>
                    <a:cubicBezTo>
                      <a:pt x="1408242" y="1125538"/>
                      <a:pt x="1408242" y="1125538"/>
                      <a:pt x="935250" y="1125538"/>
                    </a:cubicBezTo>
                    <a:cubicBezTo>
                      <a:pt x="929534" y="1125538"/>
                      <a:pt x="924532" y="1121258"/>
                      <a:pt x="924532" y="1115550"/>
                    </a:cubicBezTo>
                    <a:cubicBezTo>
                      <a:pt x="924532" y="1115550"/>
                      <a:pt x="924532" y="1115550"/>
                      <a:pt x="943109" y="529815"/>
                    </a:cubicBezTo>
                    <a:cubicBezTo>
                      <a:pt x="943109" y="524107"/>
                      <a:pt x="948110" y="519113"/>
                      <a:pt x="953826" y="519113"/>
                    </a:cubicBezTo>
                    <a:close/>
                    <a:moveTo>
                      <a:pt x="256909" y="441325"/>
                    </a:moveTo>
                    <a:cubicBezTo>
                      <a:pt x="292624" y="458506"/>
                      <a:pt x="292624" y="458506"/>
                      <a:pt x="292624" y="458506"/>
                    </a:cubicBezTo>
                    <a:cubicBezTo>
                      <a:pt x="297623" y="469244"/>
                      <a:pt x="305481" y="480698"/>
                      <a:pt x="319052" y="487856"/>
                    </a:cubicBezTo>
                    <a:cubicBezTo>
                      <a:pt x="322623" y="490004"/>
                      <a:pt x="325480" y="492868"/>
                      <a:pt x="326909" y="496447"/>
                    </a:cubicBezTo>
                    <a:cubicBezTo>
                      <a:pt x="353337" y="564454"/>
                      <a:pt x="398337" y="666823"/>
                      <a:pt x="414765" y="681856"/>
                    </a:cubicBezTo>
                    <a:cubicBezTo>
                      <a:pt x="441194" y="705480"/>
                      <a:pt x="514050" y="751295"/>
                      <a:pt x="552621" y="751295"/>
                    </a:cubicBezTo>
                    <a:cubicBezTo>
                      <a:pt x="591192" y="751295"/>
                      <a:pt x="664049" y="705480"/>
                      <a:pt x="690477" y="681856"/>
                    </a:cubicBezTo>
                    <a:cubicBezTo>
                      <a:pt x="706906" y="666823"/>
                      <a:pt x="751905" y="564454"/>
                      <a:pt x="778334" y="496447"/>
                    </a:cubicBezTo>
                    <a:cubicBezTo>
                      <a:pt x="779762" y="492868"/>
                      <a:pt x="782619" y="490004"/>
                      <a:pt x="785477" y="487856"/>
                    </a:cubicBezTo>
                    <a:cubicBezTo>
                      <a:pt x="799048" y="480698"/>
                      <a:pt x="806905" y="469244"/>
                      <a:pt x="811191" y="458506"/>
                    </a:cubicBezTo>
                    <a:cubicBezTo>
                      <a:pt x="848333" y="441325"/>
                      <a:pt x="848333" y="441325"/>
                      <a:pt x="848333" y="441325"/>
                    </a:cubicBezTo>
                    <a:cubicBezTo>
                      <a:pt x="848333" y="442041"/>
                      <a:pt x="848333" y="442757"/>
                      <a:pt x="847619" y="444189"/>
                    </a:cubicBezTo>
                    <a:cubicBezTo>
                      <a:pt x="845476" y="458506"/>
                      <a:pt x="836905" y="493583"/>
                      <a:pt x="804762" y="512912"/>
                    </a:cubicBezTo>
                    <a:cubicBezTo>
                      <a:pt x="791191" y="547989"/>
                      <a:pt x="745477" y="662528"/>
                      <a:pt x="717620" y="698321"/>
                    </a:cubicBezTo>
                    <a:cubicBezTo>
                      <a:pt x="717620" y="748432"/>
                      <a:pt x="717620" y="748432"/>
                      <a:pt x="717620" y="748432"/>
                    </a:cubicBezTo>
                    <a:cubicBezTo>
                      <a:pt x="716906" y="748432"/>
                      <a:pt x="716906" y="748432"/>
                      <a:pt x="716906" y="748432"/>
                    </a:cubicBezTo>
                    <a:cubicBezTo>
                      <a:pt x="706906" y="762033"/>
                      <a:pt x="706906" y="762033"/>
                      <a:pt x="706906" y="762033"/>
                    </a:cubicBezTo>
                    <a:cubicBezTo>
                      <a:pt x="706906" y="762033"/>
                      <a:pt x="699763" y="772055"/>
                      <a:pt x="686192" y="784225"/>
                    </a:cubicBezTo>
                    <a:cubicBezTo>
                      <a:pt x="686192" y="724808"/>
                      <a:pt x="686192" y="724808"/>
                      <a:pt x="686192" y="724808"/>
                    </a:cubicBezTo>
                    <a:cubicBezTo>
                      <a:pt x="649049" y="751295"/>
                      <a:pt x="591907" y="782793"/>
                      <a:pt x="552621" y="782793"/>
                    </a:cubicBezTo>
                    <a:cubicBezTo>
                      <a:pt x="513336" y="782793"/>
                      <a:pt x="456194" y="751295"/>
                      <a:pt x="419051" y="724808"/>
                    </a:cubicBezTo>
                    <a:cubicBezTo>
                      <a:pt x="419051" y="784225"/>
                      <a:pt x="419051" y="784225"/>
                      <a:pt x="419051" y="784225"/>
                    </a:cubicBezTo>
                    <a:cubicBezTo>
                      <a:pt x="406194" y="772055"/>
                      <a:pt x="399051" y="762749"/>
                      <a:pt x="398337" y="762033"/>
                    </a:cubicBezTo>
                    <a:cubicBezTo>
                      <a:pt x="388337" y="748432"/>
                      <a:pt x="388337" y="748432"/>
                      <a:pt x="388337" y="748432"/>
                    </a:cubicBezTo>
                    <a:cubicBezTo>
                      <a:pt x="387623" y="748432"/>
                      <a:pt x="387623" y="748432"/>
                      <a:pt x="387623" y="748432"/>
                    </a:cubicBezTo>
                    <a:cubicBezTo>
                      <a:pt x="387623" y="699037"/>
                      <a:pt x="387623" y="699037"/>
                      <a:pt x="387623" y="699037"/>
                    </a:cubicBezTo>
                    <a:cubicBezTo>
                      <a:pt x="359766" y="663244"/>
                      <a:pt x="313338" y="547989"/>
                      <a:pt x="299766" y="512912"/>
                    </a:cubicBezTo>
                    <a:cubicBezTo>
                      <a:pt x="269052" y="494299"/>
                      <a:pt x="259766" y="463517"/>
                      <a:pt x="256909" y="445620"/>
                    </a:cubicBezTo>
                    <a:cubicBezTo>
                      <a:pt x="256909" y="444189"/>
                      <a:pt x="256195" y="442757"/>
                      <a:pt x="256909" y="441325"/>
                    </a:cubicBezTo>
                    <a:close/>
                    <a:moveTo>
                      <a:pt x="1173770" y="346075"/>
                    </a:moveTo>
                    <a:cubicBezTo>
                      <a:pt x="1213819" y="346075"/>
                      <a:pt x="1250292" y="360258"/>
                      <a:pt x="1276038" y="385078"/>
                    </a:cubicBezTo>
                    <a:cubicBezTo>
                      <a:pt x="1301784" y="410607"/>
                      <a:pt x="1316087" y="445354"/>
                      <a:pt x="1318232" y="485775"/>
                    </a:cubicBezTo>
                    <a:cubicBezTo>
                      <a:pt x="1318232" y="485775"/>
                      <a:pt x="1318232" y="485775"/>
                      <a:pt x="1286765" y="485775"/>
                    </a:cubicBezTo>
                    <a:cubicBezTo>
                      <a:pt x="1282474" y="419825"/>
                      <a:pt x="1239565" y="377277"/>
                      <a:pt x="1173770" y="377277"/>
                    </a:cubicBezTo>
                    <a:cubicBezTo>
                      <a:pt x="1108690" y="377277"/>
                      <a:pt x="1065065" y="419825"/>
                      <a:pt x="1060774" y="485775"/>
                    </a:cubicBezTo>
                    <a:cubicBezTo>
                      <a:pt x="1060774" y="485775"/>
                      <a:pt x="1060774" y="485775"/>
                      <a:pt x="1029307" y="485775"/>
                    </a:cubicBezTo>
                    <a:cubicBezTo>
                      <a:pt x="1031453" y="445354"/>
                      <a:pt x="1045756" y="410607"/>
                      <a:pt x="1071502" y="385078"/>
                    </a:cubicBezTo>
                    <a:cubicBezTo>
                      <a:pt x="1097248" y="360258"/>
                      <a:pt x="1133721" y="346075"/>
                      <a:pt x="1173770" y="346075"/>
                    </a:cubicBezTo>
                    <a:close/>
                    <a:moveTo>
                      <a:pt x="552264" y="0"/>
                    </a:moveTo>
                    <a:cubicBezTo>
                      <a:pt x="716481" y="0"/>
                      <a:pt x="842856" y="133421"/>
                      <a:pt x="842856" y="297523"/>
                    </a:cubicBezTo>
                    <a:cubicBezTo>
                      <a:pt x="842856" y="333197"/>
                      <a:pt x="843570" y="366730"/>
                      <a:pt x="832146" y="398124"/>
                    </a:cubicBezTo>
                    <a:cubicBezTo>
                      <a:pt x="831432" y="398124"/>
                      <a:pt x="826435" y="413107"/>
                      <a:pt x="799303" y="444500"/>
                    </a:cubicBezTo>
                    <a:cubicBezTo>
                      <a:pt x="799303" y="444500"/>
                      <a:pt x="799303" y="444500"/>
                      <a:pt x="777883" y="444500"/>
                    </a:cubicBezTo>
                    <a:cubicBezTo>
                      <a:pt x="777883" y="444500"/>
                      <a:pt x="777883" y="433798"/>
                      <a:pt x="775028" y="225461"/>
                    </a:cubicBezTo>
                    <a:cubicBezTo>
                      <a:pt x="742184" y="392416"/>
                      <a:pt x="393045" y="239017"/>
                      <a:pt x="393045" y="239017"/>
                    </a:cubicBezTo>
                    <a:cubicBezTo>
                      <a:pt x="305938" y="265416"/>
                      <a:pt x="321646" y="440219"/>
                      <a:pt x="321646" y="440219"/>
                    </a:cubicBezTo>
                    <a:cubicBezTo>
                      <a:pt x="321646" y="440219"/>
                      <a:pt x="321646" y="440219"/>
                      <a:pt x="302368" y="438792"/>
                    </a:cubicBezTo>
                    <a:cubicBezTo>
                      <a:pt x="302368" y="438792"/>
                      <a:pt x="302368" y="428090"/>
                      <a:pt x="273095" y="401691"/>
                    </a:cubicBezTo>
                    <a:cubicBezTo>
                      <a:pt x="260957" y="368871"/>
                      <a:pt x="261671" y="333910"/>
                      <a:pt x="261671" y="297523"/>
                    </a:cubicBezTo>
                    <a:cubicBezTo>
                      <a:pt x="261671" y="133421"/>
                      <a:pt x="388047" y="0"/>
                      <a:pt x="552264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</p:grpSp>
      </p:grpSp>
      <p:grpSp>
        <p:nvGrpSpPr>
          <p:cNvPr id="50" name="Group 49"/>
          <p:cNvGrpSpPr/>
          <p:nvPr/>
        </p:nvGrpSpPr>
        <p:grpSpPr>
          <a:xfrm>
            <a:off x="622088" y="4495074"/>
            <a:ext cx="10933350" cy="697492"/>
            <a:chOff x="622088" y="4495071"/>
            <a:chExt cx="10933350" cy="697492"/>
          </a:xfrm>
        </p:grpSpPr>
        <p:grpSp>
          <p:nvGrpSpPr>
            <p:cNvPr id="40" name="Group 39"/>
            <p:cNvGrpSpPr/>
            <p:nvPr/>
          </p:nvGrpSpPr>
          <p:grpSpPr>
            <a:xfrm>
              <a:off x="622088" y="4520654"/>
              <a:ext cx="10933350" cy="646331"/>
              <a:chOff x="631932" y="4520651"/>
              <a:chExt cx="10933350" cy="646331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631932" y="4520651"/>
                <a:ext cx="3632200" cy="646331"/>
              </a:xfrm>
              <a:prstGeom prst="rect">
                <a:avLst/>
              </a:prstGeom>
              <a:noFill/>
              <a:ln w="1079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058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A4AA0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Advisory and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A4AA0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Project Management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572000" y="4520651"/>
                <a:ext cx="6993282" cy="646331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8C2F75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tx2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378000" marR="0" lvl="1" indent="-2520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A4AA0">
                      <a:lumMod val="100000"/>
                    </a:srgbClr>
                  </a:buClr>
                  <a:buSzPct val="100000"/>
                  <a:buFont typeface="Trebuchet MS" panose="020B0603020202020204" pitchFamily="34" charset="0"/>
                  <a:buChar char="•"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Seek advisory or consultancy services </a:t>
                </a:r>
              </a:p>
              <a:p>
                <a:pPr marL="378000" marR="0" lvl="1" indent="-2520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A4AA0">
                      <a:lumMod val="100000"/>
                    </a:srgbClr>
                  </a:buClr>
                  <a:buSzPct val="100000"/>
                  <a:buFont typeface="Trebuchet MS" panose="020B0603020202020204" pitchFamily="34" charset="0"/>
                  <a:buChar char="•"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Seek project management support</a:t>
                </a:r>
              </a:p>
              <a:p>
                <a:pPr marL="378000" marR="0" lvl="1" indent="-2520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A4AA0">
                      <a:lumMod val="100000"/>
                    </a:srgbClr>
                  </a:buClr>
                  <a:buSzPct val="100000"/>
                  <a:buFont typeface="Trebuchet MS" panose="020B0603020202020204" pitchFamily="34" charset="0"/>
                  <a:buChar char="•"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If applicable, seek mentorship through an accelerator (e.g. PIER71)</a:t>
                </a:r>
              </a:p>
            </p:txBody>
          </p:sp>
        </p:grpSp>
        <p:grpSp>
          <p:nvGrpSpPr>
            <p:cNvPr id="24" name="Group 23"/>
            <p:cNvGrpSpPr>
              <a:grpSpLocks noChangeAspect="1"/>
            </p:cNvGrpSpPr>
            <p:nvPr/>
          </p:nvGrpSpPr>
          <p:grpSpPr>
            <a:xfrm>
              <a:off x="622088" y="4495071"/>
              <a:ext cx="696819" cy="697492"/>
              <a:chOff x="5273675" y="2606675"/>
              <a:chExt cx="1643063" cy="1644650"/>
            </a:xfrm>
          </p:grpSpPr>
          <p:sp>
            <p:nvSpPr>
              <p:cNvPr id="25" name="AutoShape 11"/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3063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5387974" y="2954338"/>
                <a:ext cx="1409700" cy="966787"/>
              </a:xfrm>
              <a:custGeom>
                <a:avLst/>
                <a:gdLst>
                  <a:gd name="connsiteX0" fmla="*/ 144317 w 1409700"/>
                  <a:gd name="connsiteY0" fmla="*/ 576262 h 966787"/>
                  <a:gd name="connsiteX1" fmla="*/ 128588 w 1409700"/>
                  <a:gd name="connsiteY1" fmla="*/ 592137 h 966787"/>
                  <a:gd name="connsiteX2" fmla="*/ 144317 w 1409700"/>
                  <a:gd name="connsiteY2" fmla="*/ 608012 h 966787"/>
                  <a:gd name="connsiteX3" fmla="*/ 595459 w 1409700"/>
                  <a:gd name="connsiteY3" fmla="*/ 608012 h 966787"/>
                  <a:gd name="connsiteX4" fmla="*/ 611188 w 1409700"/>
                  <a:gd name="connsiteY4" fmla="*/ 592137 h 966787"/>
                  <a:gd name="connsiteX5" fmla="*/ 595459 w 1409700"/>
                  <a:gd name="connsiteY5" fmla="*/ 576262 h 966787"/>
                  <a:gd name="connsiteX6" fmla="*/ 144317 w 1409700"/>
                  <a:gd name="connsiteY6" fmla="*/ 576262 h 966787"/>
                  <a:gd name="connsiteX7" fmla="*/ 144317 w 1409700"/>
                  <a:gd name="connsiteY7" fmla="*/ 479425 h 966787"/>
                  <a:gd name="connsiteX8" fmla="*/ 128588 w 1409700"/>
                  <a:gd name="connsiteY8" fmla="*/ 495300 h 966787"/>
                  <a:gd name="connsiteX9" fmla="*/ 144317 w 1409700"/>
                  <a:gd name="connsiteY9" fmla="*/ 511175 h 966787"/>
                  <a:gd name="connsiteX10" fmla="*/ 595459 w 1409700"/>
                  <a:gd name="connsiteY10" fmla="*/ 511175 h 966787"/>
                  <a:gd name="connsiteX11" fmla="*/ 611188 w 1409700"/>
                  <a:gd name="connsiteY11" fmla="*/ 495300 h 966787"/>
                  <a:gd name="connsiteX12" fmla="*/ 595459 w 1409700"/>
                  <a:gd name="connsiteY12" fmla="*/ 479425 h 966787"/>
                  <a:gd name="connsiteX13" fmla="*/ 144317 w 1409700"/>
                  <a:gd name="connsiteY13" fmla="*/ 479425 h 966787"/>
                  <a:gd name="connsiteX14" fmla="*/ 144317 w 1409700"/>
                  <a:gd name="connsiteY14" fmla="*/ 382587 h 966787"/>
                  <a:gd name="connsiteX15" fmla="*/ 128588 w 1409700"/>
                  <a:gd name="connsiteY15" fmla="*/ 397669 h 966787"/>
                  <a:gd name="connsiteX16" fmla="*/ 144317 w 1409700"/>
                  <a:gd name="connsiteY16" fmla="*/ 412750 h 966787"/>
                  <a:gd name="connsiteX17" fmla="*/ 595459 w 1409700"/>
                  <a:gd name="connsiteY17" fmla="*/ 412750 h 966787"/>
                  <a:gd name="connsiteX18" fmla="*/ 611188 w 1409700"/>
                  <a:gd name="connsiteY18" fmla="*/ 397669 h 966787"/>
                  <a:gd name="connsiteX19" fmla="*/ 595459 w 1409700"/>
                  <a:gd name="connsiteY19" fmla="*/ 382587 h 966787"/>
                  <a:gd name="connsiteX20" fmla="*/ 144317 w 1409700"/>
                  <a:gd name="connsiteY20" fmla="*/ 382587 h 966787"/>
                  <a:gd name="connsiteX21" fmla="*/ 830069 w 1409700"/>
                  <a:gd name="connsiteY21" fmla="*/ 355600 h 966787"/>
                  <a:gd name="connsiteX22" fmla="*/ 1252733 w 1409700"/>
                  <a:gd name="connsiteY22" fmla="*/ 355600 h 966787"/>
                  <a:gd name="connsiteX23" fmla="*/ 1268413 w 1409700"/>
                  <a:gd name="connsiteY23" fmla="*/ 371475 h 966787"/>
                  <a:gd name="connsiteX24" fmla="*/ 1252733 w 1409700"/>
                  <a:gd name="connsiteY24" fmla="*/ 387350 h 966787"/>
                  <a:gd name="connsiteX25" fmla="*/ 830069 w 1409700"/>
                  <a:gd name="connsiteY25" fmla="*/ 387350 h 966787"/>
                  <a:gd name="connsiteX26" fmla="*/ 814388 w 1409700"/>
                  <a:gd name="connsiteY26" fmla="*/ 371475 h 966787"/>
                  <a:gd name="connsiteX27" fmla="*/ 830069 w 1409700"/>
                  <a:gd name="connsiteY27" fmla="*/ 355600 h 966787"/>
                  <a:gd name="connsiteX28" fmla="*/ 830069 w 1409700"/>
                  <a:gd name="connsiteY28" fmla="*/ 257175 h 966787"/>
                  <a:gd name="connsiteX29" fmla="*/ 1252733 w 1409700"/>
                  <a:gd name="connsiteY29" fmla="*/ 257175 h 966787"/>
                  <a:gd name="connsiteX30" fmla="*/ 1268413 w 1409700"/>
                  <a:gd name="connsiteY30" fmla="*/ 273050 h 966787"/>
                  <a:gd name="connsiteX31" fmla="*/ 1252733 w 1409700"/>
                  <a:gd name="connsiteY31" fmla="*/ 288925 h 966787"/>
                  <a:gd name="connsiteX32" fmla="*/ 830069 w 1409700"/>
                  <a:gd name="connsiteY32" fmla="*/ 288925 h 966787"/>
                  <a:gd name="connsiteX33" fmla="*/ 814388 w 1409700"/>
                  <a:gd name="connsiteY33" fmla="*/ 273050 h 966787"/>
                  <a:gd name="connsiteX34" fmla="*/ 830069 w 1409700"/>
                  <a:gd name="connsiteY34" fmla="*/ 257175 h 966787"/>
                  <a:gd name="connsiteX35" fmla="*/ 31443 w 1409700"/>
                  <a:gd name="connsiteY35" fmla="*/ 214312 h 966787"/>
                  <a:gd name="connsiteX36" fmla="*/ 706746 w 1409700"/>
                  <a:gd name="connsiteY36" fmla="*/ 214312 h 966787"/>
                  <a:gd name="connsiteX37" fmla="*/ 738188 w 1409700"/>
                  <a:gd name="connsiteY37" fmla="*/ 245725 h 966787"/>
                  <a:gd name="connsiteX38" fmla="*/ 738188 w 1409700"/>
                  <a:gd name="connsiteY38" fmla="*/ 731906 h 966787"/>
                  <a:gd name="connsiteX39" fmla="*/ 706746 w 1409700"/>
                  <a:gd name="connsiteY39" fmla="*/ 763319 h 966787"/>
                  <a:gd name="connsiteX40" fmla="*/ 455204 w 1409700"/>
                  <a:gd name="connsiteY40" fmla="*/ 763319 h 966787"/>
                  <a:gd name="connsiteX41" fmla="*/ 335150 w 1409700"/>
                  <a:gd name="connsiteY41" fmla="*/ 893253 h 966787"/>
                  <a:gd name="connsiteX42" fmla="*/ 286557 w 1409700"/>
                  <a:gd name="connsiteY42" fmla="*/ 946797 h 966787"/>
                  <a:gd name="connsiteX43" fmla="*/ 247969 w 1409700"/>
                  <a:gd name="connsiteY43" fmla="*/ 966787 h 966787"/>
                  <a:gd name="connsiteX44" fmla="*/ 240822 w 1409700"/>
                  <a:gd name="connsiteY44" fmla="*/ 966073 h 966787"/>
                  <a:gd name="connsiteX45" fmla="*/ 214382 w 1409700"/>
                  <a:gd name="connsiteY45" fmla="*/ 940372 h 966787"/>
                  <a:gd name="connsiteX46" fmla="*/ 213667 w 1409700"/>
                  <a:gd name="connsiteY46" fmla="*/ 935375 h 966787"/>
                  <a:gd name="connsiteX47" fmla="*/ 213667 w 1409700"/>
                  <a:gd name="connsiteY47" fmla="*/ 763319 h 966787"/>
                  <a:gd name="connsiteX48" fmla="*/ 31443 w 1409700"/>
                  <a:gd name="connsiteY48" fmla="*/ 763319 h 966787"/>
                  <a:gd name="connsiteX49" fmla="*/ 0 w 1409700"/>
                  <a:gd name="connsiteY49" fmla="*/ 731906 h 966787"/>
                  <a:gd name="connsiteX50" fmla="*/ 0 w 1409700"/>
                  <a:gd name="connsiteY50" fmla="*/ 245725 h 966787"/>
                  <a:gd name="connsiteX51" fmla="*/ 31443 w 1409700"/>
                  <a:gd name="connsiteY51" fmla="*/ 214312 h 966787"/>
                  <a:gd name="connsiteX52" fmla="*/ 830069 w 1409700"/>
                  <a:gd name="connsiteY52" fmla="*/ 160337 h 966787"/>
                  <a:gd name="connsiteX53" fmla="*/ 1252733 w 1409700"/>
                  <a:gd name="connsiteY53" fmla="*/ 160337 h 966787"/>
                  <a:gd name="connsiteX54" fmla="*/ 1268413 w 1409700"/>
                  <a:gd name="connsiteY54" fmla="*/ 176212 h 966787"/>
                  <a:gd name="connsiteX55" fmla="*/ 1252733 w 1409700"/>
                  <a:gd name="connsiteY55" fmla="*/ 192087 h 966787"/>
                  <a:gd name="connsiteX56" fmla="*/ 830069 w 1409700"/>
                  <a:gd name="connsiteY56" fmla="*/ 192087 h 966787"/>
                  <a:gd name="connsiteX57" fmla="*/ 814388 w 1409700"/>
                  <a:gd name="connsiteY57" fmla="*/ 176212 h 966787"/>
                  <a:gd name="connsiteX58" fmla="*/ 830069 w 1409700"/>
                  <a:gd name="connsiteY58" fmla="*/ 160337 h 966787"/>
                  <a:gd name="connsiteX59" fmla="*/ 704475 w 1409700"/>
                  <a:gd name="connsiteY59" fmla="*/ 0 h 966787"/>
                  <a:gd name="connsiteX60" fmla="*/ 1378325 w 1409700"/>
                  <a:gd name="connsiteY60" fmla="*/ 0 h 966787"/>
                  <a:gd name="connsiteX61" fmla="*/ 1409700 w 1409700"/>
                  <a:gd name="connsiteY61" fmla="*/ 31346 h 966787"/>
                  <a:gd name="connsiteX62" fmla="*/ 1409700 w 1409700"/>
                  <a:gd name="connsiteY62" fmla="*/ 516503 h 966787"/>
                  <a:gd name="connsiteX63" fmla="*/ 1378325 w 1409700"/>
                  <a:gd name="connsiteY63" fmla="*/ 547849 h 966787"/>
                  <a:gd name="connsiteX64" fmla="*/ 1196493 w 1409700"/>
                  <a:gd name="connsiteY64" fmla="*/ 547849 h 966787"/>
                  <a:gd name="connsiteX65" fmla="*/ 1196493 w 1409700"/>
                  <a:gd name="connsiteY65" fmla="*/ 719542 h 966787"/>
                  <a:gd name="connsiteX66" fmla="*/ 1195780 w 1409700"/>
                  <a:gd name="connsiteY66" fmla="*/ 724529 h 966787"/>
                  <a:gd name="connsiteX67" fmla="*/ 1169396 w 1409700"/>
                  <a:gd name="connsiteY67" fmla="*/ 750176 h 966787"/>
                  <a:gd name="connsiteX68" fmla="*/ 1162265 w 1409700"/>
                  <a:gd name="connsiteY68" fmla="*/ 750888 h 966787"/>
                  <a:gd name="connsiteX69" fmla="*/ 1123760 w 1409700"/>
                  <a:gd name="connsiteY69" fmla="*/ 730228 h 966787"/>
                  <a:gd name="connsiteX70" fmla="*/ 1075271 w 1409700"/>
                  <a:gd name="connsiteY70" fmla="*/ 677509 h 966787"/>
                  <a:gd name="connsiteX71" fmla="*/ 955475 w 1409700"/>
                  <a:gd name="connsiteY71" fmla="*/ 547849 h 966787"/>
                  <a:gd name="connsiteX72" fmla="*/ 769364 w 1409700"/>
                  <a:gd name="connsiteY72" fmla="*/ 547849 h 966787"/>
                  <a:gd name="connsiteX73" fmla="*/ 769364 w 1409700"/>
                  <a:gd name="connsiteY73" fmla="*/ 516503 h 966787"/>
                  <a:gd name="connsiteX74" fmla="*/ 961893 w 1409700"/>
                  <a:gd name="connsiteY74" fmla="*/ 516503 h 966787"/>
                  <a:gd name="connsiteX75" fmla="*/ 973302 w 1409700"/>
                  <a:gd name="connsiteY75" fmla="*/ 521490 h 966787"/>
                  <a:gd name="connsiteX76" fmla="*/ 1098802 w 1409700"/>
                  <a:gd name="connsiteY76" fmla="*/ 656849 h 966787"/>
                  <a:gd name="connsiteX77" fmla="*/ 1145865 w 1409700"/>
                  <a:gd name="connsiteY77" fmla="*/ 708143 h 966787"/>
                  <a:gd name="connsiteX78" fmla="*/ 1162265 w 1409700"/>
                  <a:gd name="connsiteY78" fmla="*/ 719542 h 966787"/>
                  <a:gd name="connsiteX79" fmla="*/ 1165118 w 1409700"/>
                  <a:gd name="connsiteY79" fmla="*/ 715980 h 966787"/>
                  <a:gd name="connsiteX80" fmla="*/ 1165118 w 1409700"/>
                  <a:gd name="connsiteY80" fmla="*/ 532176 h 966787"/>
                  <a:gd name="connsiteX81" fmla="*/ 1180805 w 1409700"/>
                  <a:gd name="connsiteY81" fmla="*/ 516503 h 966787"/>
                  <a:gd name="connsiteX82" fmla="*/ 1378325 w 1409700"/>
                  <a:gd name="connsiteY82" fmla="*/ 516503 h 966787"/>
                  <a:gd name="connsiteX83" fmla="*/ 1378325 w 1409700"/>
                  <a:gd name="connsiteY83" fmla="*/ 31346 h 966787"/>
                  <a:gd name="connsiteX84" fmla="*/ 704475 w 1409700"/>
                  <a:gd name="connsiteY84" fmla="*/ 31346 h 966787"/>
                  <a:gd name="connsiteX85" fmla="*/ 704475 w 1409700"/>
                  <a:gd name="connsiteY85" fmla="*/ 182379 h 966787"/>
                  <a:gd name="connsiteX86" fmla="*/ 673100 w 1409700"/>
                  <a:gd name="connsiteY86" fmla="*/ 182379 h 966787"/>
                  <a:gd name="connsiteX87" fmla="*/ 673100 w 1409700"/>
                  <a:gd name="connsiteY87" fmla="*/ 31346 h 966787"/>
                  <a:gd name="connsiteX88" fmla="*/ 704475 w 1409700"/>
                  <a:gd name="connsiteY88" fmla="*/ 0 h 966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</a:cxnLst>
                <a:rect l="l" t="t" r="r" b="b"/>
                <a:pathLst>
                  <a:path w="1409700" h="966787">
                    <a:moveTo>
                      <a:pt x="144317" y="576262"/>
                    </a:moveTo>
                    <a:cubicBezTo>
                      <a:pt x="135738" y="576262"/>
                      <a:pt x="128588" y="583478"/>
                      <a:pt x="128588" y="592137"/>
                    </a:cubicBezTo>
                    <a:cubicBezTo>
                      <a:pt x="128588" y="601518"/>
                      <a:pt x="135738" y="608012"/>
                      <a:pt x="144317" y="608012"/>
                    </a:cubicBezTo>
                    <a:cubicBezTo>
                      <a:pt x="144317" y="608012"/>
                      <a:pt x="144317" y="608012"/>
                      <a:pt x="595459" y="608012"/>
                    </a:cubicBezTo>
                    <a:cubicBezTo>
                      <a:pt x="604039" y="608012"/>
                      <a:pt x="611188" y="601518"/>
                      <a:pt x="611188" y="592137"/>
                    </a:cubicBezTo>
                    <a:cubicBezTo>
                      <a:pt x="611188" y="583478"/>
                      <a:pt x="604039" y="576262"/>
                      <a:pt x="595459" y="576262"/>
                    </a:cubicBezTo>
                    <a:cubicBezTo>
                      <a:pt x="595459" y="576262"/>
                      <a:pt x="595459" y="576262"/>
                      <a:pt x="144317" y="576262"/>
                    </a:cubicBezTo>
                    <a:close/>
                    <a:moveTo>
                      <a:pt x="144317" y="479425"/>
                    </a:moveTo>
                    <a:cubicBezTo>
                      <a:pt x="135738" y="479425"/>
                      <a:pt x="128588" y="485919"/>
                      <a:pt x="128588" y="495300"/>
                    </a:cubicBezTo>
                    <a:cubicBezTo>
                      <a:pt x="128588" y="503959"/>
                      <a:pt x="135738" y="511175"/>
                      <a:pt x="144317" y="511175"/>
                    </a:cubicBezTo>
                    <a:cubicBezTo>
                      <a:pt x="144317" y="511175"/>
                      <a:pt x="144317" y="511175"/>
                      <a:pt x="595459" y="511175"/>
                    </a:cubicBezTo>
                    <a:cubicBezTo>
                      <a:pt x="604039" y="511175"/>
                      <a:pt x="611188" y="503959"/>
                      <a:pt x="611188" y="495300"/>
                    </a:cubicBezTo>
                    <a:cubicBezTo>
                      <a:pt x="611188" y="485919"/>
                      <a:pt x="604039" y="479425"/>
                      <a:pt x="595459" y="479425"/>
                    </a:cubicBezTo>
                    <a:cubicBezTo>
                      <a:pt x="595459" y="479425"/>
                      <a:pt x="595459" y="479425"/>
                      <a:pt x="144317" y="479425"/>
                    </a:cubicBezTo>
                    <a:close/>
                    <a:moveTo>
                      <a:pt x="144317" y="382587"/>
                    </a:moveTo>
                    <a:cubicBezTo>
                      <a:pt x="135738" y="382587"/>
                      <a:pt x="128588" y="389442"/>
                      <a:pt x="128588" y="397669"/>
                    </a:cubicBezTo>
                    <a:cubicBezTo>
                      <a:pt x="128588" y="405895"/>
                      <a:pt x="135738" y="412750"/>
                      <a:pt x="144317" y="412750"/>
                    </a:cubicBezTo>
                    <a:cubicBezTo>
                      <a:pt x="144317" y="412750"/>
                      <a:pt x="144317" y="412750"/>
                      <a:pt x="595459" y="412750"/>
                    </a:cubicBezTo>
                    <a:cubicBezTo>
                      <a:pt x="604039" y="412750"/>
                      <a:pt x="611188" y="405895"/>
                      <a:pt x="611188" y="397669"/>
                    </a:cubicBezTo>
                    <a:cubicBezTo>
                      <a:pt x="611188" y="389442"/>
                      <a:pt x="604039" y="382587"/>
                      <a:pt x="595459" y="382587"/>
                    </a:cubicBezTo>
                    <a:cubicBezTo>
                      <a:pt x="595459" y="382587"/>
                      <a:pt x="595459" y="382587"/>
                      <a:pt x="144317" y="382587"/>
                    </a:cubicBezTo>
                    <a:close/>
                    <a:moveTo>
                      <a:pt x="830069" y="355600"/>
                    </a:moveTo>
                    <a:cubicBezTo>
                      <a:pt x="830069" y="355600"/>
                      <a:pt x="830069" y="355600"/>
                      <a:pt x="1252733" y="355600"/>
                    </a:cubicBezTo>
                    <a:cubicBezTo>
                      <a:pt x="1261998" y="355600"/>
                      <a:pt x="1268413" y="362094"/>
                      <a:pt x="1268413" y="371475"/>
                    </a:cubicBezTo>
                    <a:cubicBezTo>
                      <a:pt x="1268413" y="380134"/>
                      <a:pt x="1261998" y="387350"/>
                      <a:pt x="1252733" y="387350"/>
                    </a:cubicBezTo>
                    <a:cubicBezTo>
                      <a:pt x="1252733" y="387350"/>
                      <a:pt x="1252733" y="387350"/>
                      <a:pt x="830069" y="387350"/>
                    </a:cubicBezTo>
                    <a:cubicBezTo>
                      <a:pt x="821516" y="387350"/>
                      <a:pt x="814388" y="380134"/>
                      <a:pt x="814388" y="371475"/>
                    </a:cubicBezTo>
                    <a:cubicBezTo>
                      <a:pt x="814388" y="362094"/>
                      <a:pt x="821516" y="355600"/>
                      <a:pt x="830069" y="355600"/>
                    </a:cubicBezTo>
                    <a:close/>
                    <a:moveTo>
                      <a:pt x="830069" y="257175"/>
                    </a:moveTo>
                    <a:cubicBezTo>
                      <a:pt x="830069" y="257175"/>
                      <a:pt x="830069" y="257175"/>
                      <a:pt x="1252733" y="257175"/>
                    </a:cubicBezTo>
                    <a:cubicBezTo>
                      <a:pt x="1261998" y="257175"/>
                      <a:pt x="1268413" y="264391"/>
                      <a:pt x="1268413" y="273050"/>
                    </a:cubicBezTo>
                    <a:cubicBezTo>
                      <a:pt x="1268413" y="281709"/>
                      <a:pt x="1261998" y="288925"/>
                      <a:pt x="1252733" y="288925"/>
                    </a:cubicBezTo>
                    <a:cubicBezTo>
                      <a:pt x="1252733" y="288925"/>
                      <a:pt x="1252733" y="288925"/>
                      <a:pt x="830069" y="288925"/>
                    </a:cubicBezTo>
                    <a:cubicBezTo>
                      <a:pt x="821516" y="288925"/>
                      <a:pt x="814388" y="281709"/>
                      <a:pt x="814388" y="273050"/>
                    </a:cubicBezTo>
                    <a:cubicBezTo>
                      <a:pt x="814388" y="264391"/>
                      <a:pt x="821516" y="257175"/>
                      <a:pt x="830069" y="257175"/>
                    </a:cubicBezTo>
                    <a:close/>
                    <a:moveTo>
                      <a:pt x="31443" y="214312"/>
                    </a:moveTo>
                    <a:cubicBezTo>
                      <a:pt x="31443" y="214312"/>
                      <a:pt x="31443" y="214312"/>
                      <a:pt x="706746" y="214312"/>
                    </a:cubicBezTo>
                    <a:cubicBezTo>
                      <a:pt x="723896" y="214312"/>
                      <a:pt x="738188" y="228591"/>
                      <a:pt x="738188" y="245725"/>
                    </a:cubicBezTo>
                    <a:cubicBezTo>
                      <a:pt x="738188" y="245725"/>
                      <a:pt x="738188" y="245725"/>
                      <a:pt x="738188" y="731906"/>
                    </a:cubicBezTo>
                    <a:cubicBezTo>
                      <a:pt x="738188" y="749755"/>
                      <a:pt x="723896" y="763319"/>
                      <a:pt x="706746" y="763319"/>
                    </a:cubicBezTo>
                    <a:cubicBezTo>
                      <a:pt x="706746" y="763319"/>
                      <a:pt x="706746" y="763319"/>
                      <a:pt x="455204" y="763319"/>
                    </a:cubicBezTo>
                    <a:cubicBezTo>
                      <a:pt x="413757" y="806154"/>
                      <a:pt x="368737" y="856129"/>
                      <a:pt x="335150" y="893253"/>
                    </a:cubicBezTo>
                    <a:cubicBezTo>
                      <a:pt x="312998" y="918240"/>
                      <a:pt x="295847" y="937516"/>
                      <a:pt x="286557" y="946797"/>
                    </a:cubicBezTo>
                    <a:cubicBezTo>
                      <a:pt x="273694" y="960362"/>
                      <a:pt x="260831" y="966787"/>
                      <a:pt x="247969" y="966787"/>
                    </a:cubicBezTo>
                    <a:cubicBezTo>
                      <a:pt x="245825" y="966787"/>
                      <a:pt x="243681" y="966787"/>
                      <a:pt x="240822" y="966073"/>
                    </a:cubicBezTo>
                    <a:cubicBezTo>
                      <a:pt x="222243" y="961790"/>
                      <a:pt x="215097" y="942514"/>
                      <a:pt x="214382" y="940372"/>
                    </a:cubicBezTo>
                    <a:cubicBezTo>
                      <a:pt x="213667" y="938944"/>
                      <a:pt x="213667" y="936802"/>
                      <a:pt x="213667" y="935375"/>
                    </a:cubicBezTo>
                    <a:cubicBezTo>
                      <a:pt x="213667" y="935375"/>
                      <a:pt x="213667" y="935375"/>
                      <a:pt x="213667" y="763319"/>
                    </a:cubicBezTo>
                    <a:cubicBezTo>
                      <a:pt x="213667" y="763319"/>
                      <a:pt x="213667" y="763319"/>
                      <a:pt x="31443" y="763319"/>
                    </a:cubicBezTo>
                    <a:cubicBezTo>
                      <a:pt x="14292" y="763319"/>
                      <a:pt x="0" y="749755"/>
                      <a:pt x="0" y="731906"/>
                    </a:cubicBezTo>
                    <a:cubicBezTo>
                      <a:pt x="0" y="731906"/>
                      <a:pt x="0" y="731906"/>
                      <a:pt x="0" y="245725"/>
                    </a:cubicBezTo>
                    <a:cubicBezTo>
                      <a:pt x="0" y="228591"/>
                      <a:pt x="14292" y="214312"/>
                      <a:pt x="31443" y="214312"/>
                    </a:cubicBezTo>
                    <a:close/>
                    <a:moveTo>
                      <a:pt x="830069" y="160337"/>
                    </a:moveTo>
                    <a:cubicBezTo>
                      <a:pt x="830069" y="160337"/>
                      <a:pt x="830069" y="160337"/>
                      <a:pt x="1252733" y="160337"/>
                    </a:cubicBezTo>
                    <a:cubicBezTo>
                      <a:pt x="1261998" y="160337"/>
                      <a:pt x="1268413" y="167553"/>
                      <a:pt x="1268413" y="176212"/>
                    </a:cubicBezTo>
                    <a:cubicBezTo>
                      <a:pt x="1268413" y="184871"/>
                      <a:pt x="1261998" y="192087"/>
                      <a:pt x="1252733" y="192087"/>
                    </a:cubicBezTo>
                    <a:cubicBezTo>
                      <a:pt x="1252733" y="192087"/>
                      <a:pt x="1252733" y="192087"/>
                      <a:pt x="830069" y="192087"/>
                    </a:cubicBezTo>
                    <a:cubicBezTo>
                      <a:pt x="821516" y="192087"/>
                      <a:pt x="814388" y="184871"/>
                      <a:pt x="814388" y="176212"/>
                    </a:cubicBezTo>
                    <a:cubicBezTo>
                      <a:pt x="814388" y="167553"/>
                      <a:pt x="821516" y="160337"/>
                      <a:pt x="830069" y="160337"/>
                    </a:cubicBezTo>
                    <a:close/>
                    <a:moveTo>
                      <a:pt x="704475" y="0"/>
                    </a:moveTo>
                    <a:cubicBezTo>
                      <a:pt x="1378325" y="0"/>
                      <a:pt x="1378325" y="0"/>
                      <a:pt x="1378325" y="0"/>
                    </a:cubicBezTo>
                    <a:cubicBezTo>
                      <a:pt x="1395439" y="0"/>
                      <a:pt x="1409700" y="14248"/>
                      <a:pt x="1409700" y="31346"/>
                    </a:cubicBezTo>
                    <a:cubicBezTo>
                      <a:pt x="1409700" y="516503"/>
                      <a:pt x="1409700" y="516503"/>
                      <a:pt x="1409700" y="516503"/>
                    </a:cubicBezTo>
                    <a:cubicBezTo>
                      <a:pt x="1409700" y="534313"/>
                      <a:pt x="1395439" y="547849"/>
                      <a:pt x="1378325" y="547849"/>
                    </a:cubicBezTo>
                    <a:cubicBezTo>
                      <a:pt x="1196493" y="547849"/>
                      <a:pt x="1196493" y="547849"/>
                      <a:pt x="1196493" y="547849"/>
                    </a:cubicBezTo>
                    <a:cubicBezTo>
                      <a:pt x="1196493" y="719542"/>
                      <a:pt x="1196493" y="719542"/>
                      <a:pt x="1196493" y="719542"/>
                    </a:cubicBezTo>
                    <a:cubicBezTo>
                      <a:pt x="1196493" y="720967"/>
                      <a:pt x="1196493" y="723104"/>
                      <a:pt x="1195780" y="724529"/>
                    </a:cubicBezTo>
                    <a:cubicBezTo>
                      <a:pt x="1195067" y="726666"/>
                      <a:pt x="1187936" y="745901"/>
                      <a:pt x="1169396" y="750176"/>
                    </a:cubicBezTo>
                    <a:cubicBezTo>
                      <a:pt x="1167257" y="750888"/>
                      <a:pt x="1164405" y="750888"/>
                      <a:pt x="1162265" y="750888"/>
                    </a:cubicBezTo>
                    <a:cubicBezTo>
                      <a:pt x="1149430" y="750888"/>
                      <a:pt x="1136595" y="743764"/>
                      <a:pt x="1123760" y="730228"/>
                    </a:cubicBezTo>
                    <a:cubicBezTo>
                      <a:pt x="1114490" y="721679"/>
                      <a:pt x="1097376" y="701731"/>
                      <a:pt x="1075271" y="677509"/>
                    </a:cubicBezTo>
                    <a:cubicBezTo>
                      <a:pt x="1041757" y="640463"/>
                      <a:pt x="996833" y="590594"/>
                      <a:pt x="955475" y="547849"/>
                    </a:cubicBezTo>
                    <a:cubicBezTo>
                      <a:pt x="769364" y="547849"/>
                      <a:pt x="769364" y="547849"/>
                      <a:pt x="769364" y="547849"/>
                    </a:cubicBezTo>
                    <a:cubicBezTo>
                      <a:pt x="769364" y="516503"/>
                      <a:pt x="769364" y="516503"/>
                      <a:pt x="769364" y="516503"/>
                    </a:cubicBezTo>
                    <a:cubicBezTo>
                      <a:pt x="961893" y="516503"/>
                      <a:pt x="961893" y="516503"/>
                      <a:pt x="961893" y="516503"/>
                    </a:cubicBezTo>
                    <a:cubicBezTo>
                      <a:pt x="966171" y="516503"/>
                      <a:pt x="970450" y="518640"/>
                      <a:pt x="973302" y="521490"/>
                    </a:cubicBezTo>
                    <a:cubicBezTo>
                      <a:pt x="1016086" y="564947"/>
                      <a:pt x="1063862" y="617666"/>
                      <a:pt x="1098802" y="656849"/>
                    </a:cubicBezTo>
                    <a:cubicBezTo>
                      <a:pt x="1120194" y="681071"/>
                      <a:pt x="1137308" y="699594"/>
                      <a:pt x="1145865" y="708143"/>
                    </a:cubicBezTo>
                    <a:cubicBezTo>
                      <a:pt x="1155848" y="718117"/>
                      <a:pt x="1160839" y="719542"/>
                      <a:pt x="1162265" y="719542"/>
                    </a:cubicBezTo>
                    <a:cubicBezTo>
                      <a:pt x="1162978" y="719542"/>
                      <a:pt x="1164405" y="718117"/>
                      <a:pt x="1165118" y="715980"/>
                    </a:cubicBezTo>
                    <a:cubicBezTo>
                      <a:pt x="1165118" y="532176"/>
                      <a:pt x="1165118" y="532176"/>
                      <a:pt x="1165118" y="532176"/>
                    </a:cubicBezTo>
                    <a:cubicBezTo>
                      <a:pt x="1165118" y="523627"/>
                      <a:pt x="1172248" y="516503"/>
                      <a:pt x="1180805" y="516503"/>
                    </a:cubicBezTo>
                    <a:cubicBezTo>
                      <a:pt x="1378325" y="516503"/>
                      <a:pt x="1378325" y="516503"/>
                      <a:pt x="1378325" y="516503"/>
                    </a:cubicBezTo>
                    <a:cubicBezTo>
                      <a:pt x="1378325" y="31346"/>
                      <a:pt x="1378325" y="31346"/>
                      <a:pt x="1378325" y="31346"/>
                    </a:cubicBezTo>
                    <a:cubicBezTo>
                      <a:pt x="704475" y="31346"/>
                      <a:pt x="704475" y="31346"/>
                      <a:pt x="704475" y="31346"/>
                    </a:cubicBezTo>
                    <a:cubicBezTo>
                      <a:pt x="704475" y="182379"/>
                      <a:pt x="704475" y="182379"/>
                      <a:pt x="704475" y="182379"/>
                    </a:cubicBezTo>
                    <a:cubicBezTo>
                      <a:pt x="673100" y="182379"/>
                      <a:pt x="673100" y="182379"/>
                      <a:pt x="673100" y="182379"/>
                    </a:cubicBezTo>
                    <a:cubicBezTo>
                      <a:pt x="673100" y="31346"/>
                      <a:pt x="673100" y="31346"/>
                      <a:pt x="673100" y="31346"/>
                    </a:cubicBezTo>
                    <a:cubicBezTo>
                      <a:pt x="673100" y="14248"/>
                      <a:pt x="687361" y="0"/>
                      <a:pt x="704475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</p:grpSp>
      </p:grpSp>
      <p:grpSp>
        <p:nvGrpSpPr>
          <p:cNvPr id="51" name="Group 50"/>
          <p:cNvGrpSpPr/>
          <p:nvPr/>
        </p:nvGrpSpPr>
        <p:grpSpPr>
          <a:xfrm>
            <a:off x="622088" y="5340046"/>
            <a:ext cx="10933350" cy="697492"/>
            <a:chOff x="622088" y="5340046"/>
            <a:chExt cx="10933350" cy="697492"/>
          </a:xfrm>
        </p:grpSpPr>
        <p:grpSp>
          <p:nvGrpSpPr>
            <p:cNvPr id="41" name="Group 40"/>
            <p:cNvGrpSpPr/>
            <p:nvPr/>
          </p:nvGrpSpPr>
          <p:grpSpPr>
            <a:xfrm>
              <a:off x="622088" y="5365626"/>
              <a:ext cx="10933350" cy="646331"/>
              <a:chOff x="631932" y="5365626"/>
              <a:chExt cx="10933350" cy="646331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631932" y="5365626"/>
                <a:ext cx="3632200" cy="646331"/>
              </a:xfrm>
              <a:prstGeom prst="rect">
                <a:avLst/>
              </a:prstGeom>
              <a:no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10795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058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A4AA0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Product Development</a:t>
                </a:r>
                <a:b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A4AA0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</a:b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A4AA0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and Research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572000" y="5455150"/>
                <a:ext cx="6993282" cy="46728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8C2F75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tx2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378000" marR="0" lvl="1" indent="-2520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A4AA0">
                      <a:lumMod val="100000"/>
                    </a:srgbClr>
                  </a:buClr>
                  <a:buSzPct val="100000"/>
                  <a:buFont typeface="Trebuchet MS" panose="020B0603020202020204" pitchFamily="34" charset="0"/>
                  <a:buChar char="•"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Conduct customer interviews to validate pain points</a:t>
                </a:r>
              </a:p>
              <a:p>
                <a:pPr marL="378000" marR="0" lvl="1" indent="-2520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A4AA0">
                      <a:lumMod val="100000"/>
                    </a:srgbClr>
                  </a:buClr>
                  <a:buSzPct val="100000"/>
                  <a:buFont typeface="Trebuchet MS" panose="020B0603020202020204" pitchFamily="34" charset="0"/>
                  <a:buChar char="•"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Refine product specifications through market testing</a:t>
                </a:r>
              </a:p>
            </p:txBody>
          </p:sp>
        </p:grpSp>
        <p:grpSp>
          <p:nvGrpSpPr>
            <p:cNvPr id="27" name="Group 26"/>
            <p:cNvGrpSpPr>
              <a:grpSpLocks noChangeAspect="1"/>
            </p:cNvGrpSpPr>
            <p:nvPr/>
          </p:nvGrpSpPr>
          <p:grpSpPr>
            <a:xfrm>
              <a:off x="622088" y="5340046"/>
              <a:ext cx="697492" cy="697492"/>
              <a:chOff x="5272330" y="2605278"/>
              <a:chExt cx="1645920" cy="1645920"/>
            </a:xfrm>
          </p:grpSpPr>
          <p:sp>
            <p:nvSpPr>
              <p:cNvPr id="28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5272330" y="2605278"/>
                <a:ext cx="1645920" cy="16459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424296" y="2880359"/>
                <a:ext cx="1341986" cy="1095756"/>
              </a:xfrm>
              <a:custGeom>
                <a:avLst/>
                <a:gdLst>
                  <a:gd name="connsiteX0" fmla="*/ 1119572 w 1341986"/>
                  <a:gd name="connsiteY0" fmla="*/ 807339 h 1095756"/>
                  <a:gd name="connsiteX1" fmla="*/ 1060323 w 1341986"/>
                  <a:gd name="connsiteY1" fmla="*/ 865182 h 1095756"/>
                  <a:gd name="connsiteX2" fmla="*/ 1252346 w 1341986"/>
                  <a:gd name="connsiteY2" fmla="*/ 1066563 h 1095756"/>
                  <a:gd name="connsiteX3" fmla="*/ 1292321 w 1341986"/>
                  <a:gd name="connsiteY3" fmla="*/ 1047996 h 1095756"/>
                  <a:gd name="connsiteX4" fmla="*/ 1311595 w 1341986"/>
                  <a:gd name="connsiteY4" fmla="*/ 1020859 h 1095756"/>
                  <a:gd name="connsiteX5" fmla="*/ 1312309 w 1341986"/>
                  <a:gd name="connsiteY5" fmla="*/ 1008719 h 1095756"/>
                  <a:gd name="connsiteX6" fmla="*/ 1119572 w 1341986"/>
                  <a:gd name="connsiteY6" fmla="*/ 807339 h 1095756"/>
                  <a:gd name="connsiteX7" fmla="*/ 1120235 w 1341986"/>
                  <a:gd name="connsiteY7" fmla="*/ 773049 h 1095756"/>
                  <a:gd name="connsiteX8" fmla="*/ 1130951 w 1341986"/>
                  <a:gd name="connsiteY8" fmla="*/ 777333 h 1095756"/>
                  <a:gd name="connsiteX9" fmla="*/ 1333119 w 1341986"/>
                  <a:gd name="connsiteY9" fmla="*/ 988663 h 1095756"/>
                  <a:gd name="connsiteX10" fmla="*/ 1338834 w 1341986"/>
                  <a:gd name="connsiteY10" fmla="*/ 1029358 h 1095756"/>
                  <a:gd name="connsiteX11" fmla="*/ 1312402 w 1341986"/>
                  <a:gd name="connsiteY11" fmla="*/ 1068626 h 1095756"/>
                  <a:gd name="connsiteX12" fmla="*/ 1256681 w 1341986"/>
                  <a:gd name="connsiteY12" fmla="*/ 1095756 h 1095756"/>
                  <a:gd name="connsiteX13" fmla="*/ 1231678 w 1341986"/>
                  <a:gd name="connsiteY13" fmla="*/ 1085761 h 1095756"/>
                  <a:gd name="connsiteX14" fmla="*/ 1029510 w 1341986"/>
                  <a:gd name="connsiteY14" fmla="*/ 874431 h 1095756"/>
                  <a:gd name="connsiteX15" fmla="*/ 1029510 w 1341986"/>
                  <a:gd name="connsiteY15" fmla="*/ 854440 h 1095756"/>
                  <a:gd name="connsiteX16" fmla="*/ 1110234 w 1341986"/>
                  <a:gd name="connsiteY16" fmla="*/ 776619 h 1095756"/>
                  <a:gd name="connsiteX17" fmla="*/ 1120235 w 1341986"/>
                  <a:gd name="connsiteY17" fmla="*/ 773049 h 1095756"/>
                  <a:gd name="connsiteX18" fmla="*/ 582930 w 1341986"/>
                  <a:gd name="connsiteY18" fmla="*/ 602742 h 1095756"/>
                  <a:gd name="connsiteX19" fmla="*/ 652436 w 1341986"/>
                  <a:gd name="connsiteY19" fmla="*/ 641430 h 1095756"/>
                  <a:gd name="connsiteX20" fmla="*/ 659602 w 1341986"/>
                  <a:gd name="connsiteY20" fmla="*/ 657908 h 1095756"/>
                  <a:gd name="connsiteX21" fmla="*/ 645987 w 1341986"/>
                  <a:gd name="connsiteY21" fmla="*/ 668655 h 1095756"/>
                  <a:gd name="connsiteX22" fmla="*/ 622341 w 1341986"/>
                  <a:gd name="connsiteY22" fmla="*/ 668655 h 1095756"/>
                  <a:gd name="connsiteX23" fmla="*/ 582930 w 1341986"/>
                  <a:gd name="connsiteY23" fmla="*/ 602742 h 1095756"/>
                  <a:gd name="connsiteX24" fmla="*/ 994689 w 1341986"/>
                  <a:gd name="connsiteY24" fmla="*/ 469392 h 1095756"/>
                  <a:gd name="connsiteX25" fmla="*/ 994689 w 1341986"/>
                  <a:gd name="connsiteY25" fmla="*/ 582139 h 1095756"/>
                  <a:gd name="connsiteX26" fmla="*/ 582223 w 1341986"/>
                  <a:gd name="connsiteY26" fmla="*/ 582139 h 1095756"/>
                  <a:gd name="connsiteX27" fmla="*/ 582223 w 1341986"/>
                  <a:gd name="connsiteY27" fmla="*/ 598551 h 1095756"/>
                  <a:gd name="connsiteX28" fmla="*/ 571500 w 1341986"/>
                  <a:gd name="connsiteY28" fmla="*/ 553595 h 1095756"/>
                  <a:gd name="connsiteX29" fmla="*/ 994689 w 1341986"/>
                  <a:gd name="connsiteY29" fmla="*/ 553595 h 1095756"/>
                  <a:gd name="connsiteX30" fmla="*/ 994689 w 1341986"/>
                  <a:gd name="connsiteY30" fmla="*/ 469392 h 1095756"/>
                  <a:gd name="connsiteX31" fmla="*/ 659511 w 1341986"/>
                  <a:gd name="connsiteY31" fmla="*/ 449199 h 1095756"/>
                  <a:gd name="connsiteX32" fmla="*/ 659511 w 1341986"/>
                  <a:gd name="connsiteY32" fmla="*/ 477774 h 1095756"/>
                  <a:gd name="connsiteX33" fmla="*/ 888111 w 1341986"/>
                  <a:gd name="connsiteY33" fmla="*/ 477774 h 1095756"/>
                  <a:gd name="connsiteX34" fmla="*/ 888111 w 1341986"/>
                  <a:gd name="connsiteY34" fmla="*/ 449199 h 1095756"/>
                  <a:gd name="connsiteX35" fmla="*/ 659511 w 1341986"/>
                  <a:gd name="connsiteY35" fmla="*/ 449199 h 1095756"/>
                  <a:gd name="connsiteX36" fmla="*/ 126492 w 1341986"/>
                  <a:gd name="connsiteY36" fmla="*/ 449199 h 1095756"/>
                  <a:gd name="connsiteX37" fmla="*/ 126492 w 1341986"/>
                  <a:gd name="connsiteY37" fmla="*/ 477774 h 1095756"/>
                  <a:gd name="connsiteX38" fmla="*/ 355854 w 1341986"/>
                  <a:gd name="connsiteY38" fmla="*/ 477774 h 1095756"/>
                  <a:gd name="connsiteX39" fmla="*/ 355854 w 1341986"/>
                  <a:gd name="connsiteY39" fmla="*/ 449199 h 1095756"/>
                  <a:gd name="connsiteX40" fmla="*/ 126492 w 1341986"/>
                  <a:gd name="connsiteY40" fmla="*/ 449199 h 1095756"/>
                  <a:gd name="connsiteX41" fmla="*/ 659511 w 1341986"/>
                  <a:gd name="connsiteY41" fmla="*/ 373761 h 1095756"/>
                  <a:gd name="connsiteX42" fmla="*/ 659511 w 1341986"/>
                  <a:gd name="connsiteY42" fmla="*/ 402336 h 1095756"/>
                  <a:gd name="connsiteX43" fmla="*/ 888111 w 1341986"/>
                  <a:gd name="connsiteY43" fmla="*/ 402336 h 1095756"/>
                  <a:gd name="connsiteX44" fmla="*/ 888111 w 1341986"/>
                  <a:gd name="connsiteY44" fmla="*/ 373761 h 1095756"/>
                  <a:gd name="connsiteX45" fmla="*/ 659511 w 1341986"/>
                  <a:gd name="connsiteY45" fmla="*/ 373761 h 1095756"/>
                  <a:gd name="connsiteX46" fmla="*/ 126492 w 1341986"/>
                  <a:gd name="connsiteY46" fmla="*/ 373761 h 1095756"/>
                  <a:gd name="connsiteX47" fmla="*/ 126492 w 1341986"/>
                  <a:gd name="connsiteY47" fmla="*/ 402336 h 1095756"/>
                  <a:gd name="connsiteX48" fmla="*/ 355854 w 1341986"/>
                  <a:gd name="connsiteY48" fmla="*/ 402336 h 1095756"/>
                  <a:gd name="connsiteX49" fmla="*/ 355854 w 1341986"/>
                  <a:gd name="connsiteY49" fmla="*/ 373761 h 1095756"/>
                  <a:gd name="connsiteX50" fmla="*/ 126492 w 1341986"/>
                  <a:gd name="connsiteY50" fmla="*/ 373761 h 1095756"/>
                  <a:gd name="connsiteX51" fmla="*/ 705990 w 1341986"/>
                  <a:gd name="connsiteY51" fmla="*/ 325755 h 1095756"/>
                  <a:gd name="connsiteX52" fmla="*/ 863753 w 1341986"/>
                  <a:gd name="connsiteY52" fmla="*/ 325755 h 1095756"/>
                  <a:gd name="connsiteX53" fmla="*/ 940136 w 1341986"/>
                  <a:gd name="connsiteY53" fmla="*/ 376513 h 1095756"/>
                  <a:gd name="connsiteX54" fmla="*/ 965835 w 1341986"/>
                  <a:gd name="connsiteY54" fmla="*/ 408683 h 1095756"/>
                  <a:gd name="connsiteX55" fmla="*/ 965835 w 1341986"/>
                  <a:gd name="connsiteY55" fmla="*/ 515917 h 1095756"/>
                  <a:gd name="connsiteX56" fmla="*/ 959410 w 1341986"/>
                  <a:gd name="connsiteY56" fmla="*/ 522351 h 1095756"/>
                  <a:gd name="connsiteX57" fmla="*/ 570357 w 1341986"/>
                  <a:gd name="connsiteY57" fmla="*/ 522351 h 1095756"/>
                  <a:gd name="connsiteX58" fmla="*/ 576068 w 1341986"/>
                  <a:gd name="connsiteY58" fmla="*/ 478028 h 1095756"/>
                  <a:gd name="connsiteX59" fmla="*/ 626038 w 1341986"/>
                  <a:gd name="connsiteY59" fmla="*/ 478028 h 1095756"/>
                  <a:gd name="connsiteX60" fmla="*/ 626038 w 1341986"/>
                  <a:gd name="connsiteY60" fmla="*/ 449432 h 1095756"/>
                  <a:gd name="connsiteX61" fmla="*/ 584634 w 1341986"/>
                  <a:gd name="connsiteY61" fmla="*/ 449432 h 1095756"/>
                  <a:gd name="connsiteX62" fmla="*/ 608905 w 1341986"/>
                  <a:gd name="connsiteY62" fmla="*/ 402249 h 1095756"/>
                  <a:gd name="connsiteX63" fmla="*/ 626038 w 1341986"/>
                  <a:gd name="connsiteY63" fmla="*/ 402249 h 1095756"/>
                  <a:gd name="connsiteX64" fmla="*/ 626038 w 1341986"/>
                  <a:gd name="connsiteY64" fmla="*/ 380802 h 1095756"/>
                  <a:gd name="connsiteX65" fmla="*/ 636746 w 1341986"/>
                  <a:gd name="connsiteY65" fmla="*/ 370794 h 1095756"/>
                  <a:gd name="connsiteX66" fmla="*/ 705990 w 1341986"/>
                  <a:gd name="connsiteY66" fmla="*/ 325755 h 1095756"/>
                  <a:gd name="connsiteX67" fmla="*/ 126492 w 1341986"/>
                  <a:gd name="connsiteY67" fmla="*/ 296418 h 1095756"/>
                  <a:gd name="connsiteX68" fmla="*/ 126492 w 1341986"/>
                  <a:gd name="connsiteY68" fmla="*/ 324993 h 1095756"/>
                  <a:gd name="connsiteX69" fmla="*/ 355854 w 1341986"/>
                  <a:gd name="connsiteY69" fmla="*/ 324993 h 1095756"/>
                  <a:gd name="connsiteX70" fmla="*/ 355854 w 1341986"/>
                  <a:gd name="connsiteY70" fmla="*/ 296418 h 1095756"/>
                  <a:gd name="connsiteX71" fmla="*/ 126492 w 1341986"/>
                  <a:gd name="connsiteY71" fmla="*/ 296418 h 1095756"/>
                  <a:gd name="connsiteX72" fmla="*/ 790933 w 1341986"/>
                  <a:gd name="connsiteY72" fmla="*/ 280748 h 1095756"/>
                  <a:gd name="connsiteX73" fmla="*/ 616610 w 1341986"/>
                  <a:gd name="connsiteY73" fmla="*/ 348536 h 1095756"/>
                  <a:gd name="connsiteX74" fmla="*/ 609465 w 1341986"/>
                  <a:gd name="connsiteY74" fmla="*/ 694355 h 1095756"/>
                  <a:gd name="connsiteX75" fmla="*/ 935964 w 1341986"/>
                  <a:gd name="connsiteY75" fmla="*/ 719363 h 1095756"/>
                  <a:gd name="connsiteX76" fmla="*/ 956682 w 1341986"/>
                  <a:gd name="connsiteY76" fmla="*/ 701500 h 1095756"/>
                  <a:gd name="connsiteX77" fmla="*/ 976687 w 1341986"/>
                  <a:gd name="connsiteY77" fmla="*/ 678636 h 1095756"/>
                  <a:gd name="connsiteX78" fmla="*/ 963112 w 1341986"/>
                  <a:gd name="connsiteY78" fmla="*/ 354967 h 1095756"/>
                  <a:gd name="connsiteX79" fmla="*/ 790933 w 1341986"/>
                  <a:gd name="connsiteY79" fmla="*/ 280748 h 1095756"/>
                  <a:gd name="connsiteX80" fmla="*/ 791970 w 1341986"/>
                  <a:gd name="connsiteY80" fmla="*/ 246198 h 1095756"/>
                  <a:gd name="connsiteX81" fmla="*/ 988290 w 1341986"/>
                  <a:gd name="connsiteY81" fmla="*/ 331497 h 1095756"/>
                  <a:gd name="connsiteX82" fmla="*/ 1014013 w 1341986"/>
                  <a:gd name="connsiteY82" fmla="*/ 687338 h 1095756"/>
                  <a:gd name="connsiteX83" fmla="*/ 1080466 w 1341986"/>
                  <a:gd name="connsiteY83" fmla="*/ 755934 h 1095756"/>
                  <a:gd name="connsiteX84" fmla="*/ 1080466 w 1341986"/>
                  <a:gd name="connsiteY84" fmla="*/ 766652 h 1095756"/>
                  <a:gd name="connsiteX85" fmla="*/ 1019730 w 1341986"/>
                  <a:gd name="connsiteY85" fmla="*/ 823816 h 1095756"/>
                  <a:gd name="connsiteX86" fmla="*/ 1009012 w 1341986"/>
                  <a:gd name="connsiteY86" fmla="*/ 823816 h 1095756"/>
                  <a:gd name="connsiteX87" fmla="*/ 943988 w 1341986"/>
                  <a:gd name="connsiteY87" fmla="*/ 756649 h 1095756"/>
                  <a:gd name="connsiteX88" fmla="*/ 584574 w 1341986"/>
                  <a:gd name="connsiteY88" fmla="*/ 719493 h 1095756"/>
                  <a:gd name="connsiteX89" fmla="*/ 592434 w 1341986"/>
                  <a:gd name="connsiteY89" fmla="*/ 324351 h 1095756"/>
                  <a:gd name="connsiteX90" fmla="*/ 791970 w 1341986"/>
                  <a:gd name="connsiteY90" fmla="*/ 246198 h 1095756"/>
                  <a:gd name="connsiteX91" fmla="*/ 397383 w 1341986"/>
                  <a:gd name="connsiteY91" fmla="*/ 220599 h 1095756"/>
                  <a:gd name="connsiteX92" fmla="*/ 397383 w 1341986"/>
                  <a:gd name="connsiteY92" fmla="*/ 249174 h 1095756"/>
                  <a:gd name="connsiteX93" fmla="*/ 625983 w 1341986"/>
                  <a:gd name="connsiteY93" fmla="*/ 249174 h 1095756"/>
                  <a:gd name="connsiteX94" fmla="*/ 625983 w 1341986"/>
                  <a:gd name="connsiteY94" fmla="*/ 220599 h 1095756"/>
                  <a:gd name="connsiteX95" fmla="*/ 397383 w 1341986"/>
                  <a:gd name="connsiteY95" fmla="*/ 220599 h 1095756"/>
                  <a:gd name="connsiteX96" fmla="*/ 126492 w 1341986"/>
                  <a:gd name="connsiteY96" fmla="*/ 220599 h 1095756"/>
                  <a:gd name="connsiteX97" fmla="*/ 126492 w 1341986"/>
                  <a:gd name="connsiteY97" fmla="*/ 249174 h 1095756"/>
                  <a:gd name="connsiteX98" fmla="*/ 355854 w 1341986"/>
                  <a:gd name="connsiteY98" fmla="*/ 249174 h 1095756"/>
                  <a:gd name="connsiteX99" fmla="*/ 355854 w 1341986"/>
                  <a:gd name="connsiteY99" fmla="*/ 220599 h 1095756"/>
                  <a:gd name="connsiteX100" fmla="*/ 126492 w 1341986"/>
                  <a:gd name="connsiteY100" fmla="*/ 220599 h 1095756"/>
                  <a:gd name="connsiteX101" fmla="*/ 674657 w 1341986"/>
                  <a:gd name="connsiteY101" fmla="*/ 105156 h 1095756"/>
                  <a:gd name="connsiteX102" fmla="*/ 667512 w 1341986"/>
                  <a:gd name="connsiteY102" fmla="*/ 111570 h 1095756"/>
                  <a:gd name="connsiteX103" fmla="*/ 667512 w 1341986"/>
                  <a:gd name="connsiteY103" fmla="*/ 158608 h 1095756"/>
                  <a:gd name="connsiteX104" fmla="*/ 674657 w 1341986"/>
                  <a:gd name="connsiteY104" fmla="*/ 165735 h 1095756"/>
                  <a:gd name="connsiteX105" fmla="*/ 890443 w 1341986"/>
                  <a:gd name="connsiteY105" fmla="*/ 165735 h 1095756"/>
                  <a:gd name="connsiteX106" fmla="*/ 896874 w 1341986"/>
                  <a:gd name="connsiteY106" fmla="*/ 158608 h 1095756"/>
                  <a:gd name="connsiteX107" fmla="*/ 896874 w 1341986"/>
                  <a:gd name="connsiteY107" fmla="*/ 111570 h 1095756"/>
                  <a:gd name="connsiteX108" fmla="*/ 890443 w 1341986"/>
                  <a:gd name="connsiteY108" fmla="*/ 105156 h 1095756"/>
                  <a:gd name="connsiteX109" fmla="*/ 674657 w 1341986"/>
                  <a:gd name="connsiteY109" fmla="*/ 105156 h 1095756"/>
                  <a:gd name="connsiteX110" fmla="*/ 403812 w 1341986"/>
                  <a:gd name="connsiteY110" fmla="*/ 105156 h 1095756"/>
                  <a:gd name="connsiteX111" fmla="*/ 397383 w 1341986"/>
                  <a:gd name="connsiteY111" fmla="*/ 111570 h 1095756"/>
                  <a:gd name="connsiteX112" fmla="*/ 397383 w 1341986"/>
                  <a:gd name="connsiteY112" fmla="*/ 158608 h 1095756"/>
                  <a:gd name="connsiteX113" fmla="*/ 403812 w 1341986"/>
                  <a:gd name="connsiteY113" fmla="*/ 165735 h 1095756"/>
                  <a:gd name="connsiteX114" fmla="*/ 619553 w 1341986"/>
                  <a:gd name="connsiteY114" fmla="*/ 165735 h 1095756"/>
                  <a:gd name="connsiteX115" fmla="*/ 625983 w 1341986"/>
                  <a:gd name="connsiteY115" fmla="*/ 158608 h 1095756"/>
                  <a:gd name="connsiteX116" fmla="*/ 625983 w 1341986"/>
                  <a:gd name="connsiteY116" fmla="*/ 111570 h 1095756"/>
                  <a:gd name="connsiteX117" fmla="*/ 619553 w 1341986"/>
                  <a:gd name="connsiteY117" fmla="*/ 105156 h 1095756"/>
                  <a:gd name="connsiteX118" fmla="*/ 403812 w 1341986"/>
                  <a:gd name="connsiteY118" fmla="*/ 105156 h 1095756"/>
                  <a:gd name="connsiteX119" fmla="*/ 132923 w 1341986"/>
                  <a:gd name="connsiteY119" fmla="*/ 105156 h 1095756"/>
                  <a:gd name="connsiteX120" fmla="*/ 126492 w 1341986"/>
                  <a:gd name="connsiteY120" fmla="*/ 111570 h 1095756"/>
                  <a:gd name="connsiteX121" fmla="*/ 126492 w 1341986"/>
                  <a:gd name="connsiteY121" fmla="*/ 158608 h 1095756"/>
                  <a:gd name="connsiteX122" fmla="*/ 132923 w 1341986"/>
                  <a:gd name="connsiteY122" fmla="*/ 165735 h 1095756"/>
                  <a:gd name="connsiteX123" fmla="*/ 349424 w 1341986"/>
                  <a:gd name="connsiteY123" fmla="*/ 165735 h 1095756"/>
                  <a:gd name="connsiteX124" fmla="*/ 355854 w 1341986"/>
                  <a:gd name="connsiteY124" fmla="*/ 158608 h 1095756"/>
                  <a:gd name="connsiteX125" fmla="*/ 355854 w 1341986"/>
                  <a:gd name="connsiteY125" fmla="*/ 111570 h 1095756"/>
                  <a:gd name="connsiteX126" fmla="*/ 349424 w 1341986"/>
                  <a:gd name="connsiteY126" fmla="*/ 105156 h 1095756"/>
                  <a:gd name="connsiteX127" fmla="*/ 132923 w 1341986"/>
                  <a:gd name="connsiteY127" fmla="*/ 105156 h 1095756"/>
                  <a:gd name="connsiteX128" fmla="*/ 63580 w 1341986"/>
                  <a:gd name="connsiteY128" fmla="*/ 61341 h 1095756"/>
                  <a:gd name="connsiteX129" fmla="*/ 959406 w 1341986"/>
                  <a:gd name="connsiteY129" fmla="*/ 61341 h 1095756"/>
                  <a:gd name="connsiteX130" fmla="*/ 965835 w 1341986"/>
                  <a:gd name="connsiteY130" fmla="*/ 67774 h 1095756"/>
                  <a:gd name="connsiteX131" fmla="*/ 965835 w 1341986"/>
                  <a:gd name="connsiteY131" fmla="*/ 273620 h 1095756"/>
                  <a:gd name="connsiteX132" fmla="*/ 887968 w 1341986"/>
                  <a:gd name="connsiteY132" fmla="*/ 233594 h 1095756"/>
                  <a:gd name="connsiteX133" fmla="*/ 887968 w 1341986"/>
                  <a:gd name="connsiteY133" fmla="*/ 220729 h 1095756"/>
                  <a:gd name="connsiteX134" fmla="*/ 836533 w 1341986"/>
                  <a:gd name="connsiteY134" fmla="*/ 220729 h 1095756"/>
                  <a:gd name="connsiteX135" fmla="*/ 785098 w 1341986"/>
                  <a:gd name="connsiteY135" fmla="*/ 216441 h 1095756"/>
                  <a:gd name="connsiteX136" fmla="*/ 734378 w 1341986"/>
                  <a:gd name="connsiteY136" fmla="*/ 220729 h 1095756"/>
                  <a:gd name="connsiteX137" fmla="*/ 658654 w 1341986"/>
                  <a:gd name="connsiteY137" fmla="*/ 220729 h 1095756"/>
                  <a:gd name="connsiteX138" fmla="*/ 658654 w 1341986"/>
                  <a:gd name="connsiteY138" fmla="*/ 242886 h 1095756"/>
                  <a:gd name="connsiteX139" fmla="*/ 576501 w 1341986"/>
                  <a:gd name="connsiteY139" fmla="*/ 296492 h 1095756"/>
                  <a:gd name="connsiteX140" fmla="*/ 397193 w 1341986"/>
                  <a:gd name="connsiteY140" fmla="*/ 296492 h 1095756"/>
                  <a:gd name="connsiteX141" fmla="*/ 397193 w 1341986"/>
                  <a:gd name="connsiteY141" fmla="*/ 325082 h 1095756"/>
                  <a:gd name="connsiteX142" fmla="*/ 548640 w 1341986"/>
                  <a:gd name="connsiteY142" fmla="*/ 325082 h 1095756"/>
                  <a:gd name="connsiteX143" fmla="*/ 515779 w 1341986"/>
                  <a:gd name="connsiteY143" fmla="*/ 373684 h 1095756"/>
                  <a:gd name="connsiteX144" fmla="*/ 397193 w 1341986"/>
                  <a:gd name="connsiteY144" fmla="*/ 373684 h 1095756"/>
                  <a:gd name="connsiteX145" fmla="*/ 397193 w 1341986"/>
                  <a:gd name="connsiteY145" fmla="*/ 402274 h 1095756"/>
                  <a:gd name="connsiteX146" fmla="*/ 500777 w 1341986"/>
                  <a:gd name="connsiteY146" fmla="*/ 402274 h 1095756"/>
                  <a:gd name="connsiteX147" fmla="*/ 485061 w 1341986"/>
                  <a:gd name="connsiteY147" fmla="*/ 449447 h 1095756"/>
                  <a:gd name="connsiteX148" fmla="*/ 397193 w 1341986"/>
                  <a:gd name="connsiteY148" fmla="*/ 449447 h 1095756"/>
                  <a:gd name="connsiteX149" fmla="*/ 397193 w 1341986"/>
                  <a:gd name="connsiteY149" fmla="*/ 478037 h 1095756"/>
                  <a:gd name="connsiteX150" fmla="*/ 479346 w 1341986"/>
                  <a:gd name="connsiteY150" fmla="*/ 478037 h 1095756"/>
                  <a:gd name="connsiteX151" fmla="*/ 475774 w 1341986"/>
                  <a:gd name="connsiteY151" fmla="*/ 522351 h 1095756"/>
                  <a:gd name="connsiteX152" fmla="*/ 63580 w 1341986"/>
                  <a:gd name="connsiteY152" fmla="*/ 522351 h 1095756"/>
                  <a:gd name="connsiteX153" fmla="*/ 57150 w 1341986"/>
                  <a:gd name="connsiteY153" fmla="*/ 515918 h 1095756"/>
                  <a:gd name="connsiteX154" fmla="*/ 57150 w 1341986"/>
                  <a:gd name="connsiteY154" fmla="*/ 67774 h 1095756"/>
                  <a:gd name="connsiteX155" fmla="*/ 63580 w 1341986"/>
                  <a:gd name="connsiteY155" fmla="*/ 61341 h 1095756"/>
                  <a:gd name="connsiteX156" fmla="*/ 14288 w 1341986"/>
                  <a:gd name="connsiteY156" fmla="*/ 0 h 1095756"/>
                  <a:gd name="connsiteX157" fmla="*/ 1008698 w 1341986"/>
                  <a:gd name="connsiteY157" fmla="*/ 0 h 1095756"/>
                  <a:gd name="connsiteX158" fmla="*/ 1022985 w 1341986"/>
                  <a:gd name="connsiteY158" fmla="*/ 14288 h 1095756"/>
                  <a:gd name="connsiteX159" fmla="*/ 1022985 w 1341986"/>
                  <a:gd name="connsiteY159" fmla="*/ 329327 h 1095756"/>
                  <a:gd name="connsiteX160" fmla="*/ 1007983 w 1341986"/>
                  <a:gd name="connsiteY160" fmla="*/ 312182 h 1095756"/>
                  <a:gd name="connsiteX161" fmla="*/ 993696 w 1341986"/>
                  <a:gd name="connsiteY161" fmla="*/ 298609 h 1095756"/>
                  <a:gd name="connsiteX162" fmla="*/ 993696 w 1341986"/>
                  <a:gd name="connsiteY162" fmla="*/ 29289 h 1095756"/>
                  <a:gd name="connsiteX163" fmla="*/ 28575 w 1341986"/>
                  <a:gd name="connsiteY163" fmla="*/ 29289 h 1095756"/>
                  <a:gd name="connsiteX164" fmla="*/ 28575 w 1341986"/>
                  <a:gd name="connsiteY164" fmla="*/ 554355 h 1095756"/>
                  <a:gd name="connsiteX165" fmla="*/ 455057 w 1341986"/>
                  <a:gd name="connsiteY165" fmla="*/ 554355 h 1095756"/>
                  <a:gd name="connsiteX166" fmla="*/ 469345 w 1341986"/>
                  <a:gd name="connsiteY166" fmla="*/ 568643 h 1095756"/>
                  <a:gd name="connsiteX167" fmla="*/ 469345 w 1341986"/>
                  <a:gd name="connsiteY167" fmla="*/ 610791 h 1095756"/>
                  <a:gd name="connsiteX168" fmla="*/ 462201 w 1341986"/>
                  <a:gd name="connsiteY168" fmla="*/ 623650 h 1095756"/>
                  <a:gd name="connsiteX169" fmla="*/ 432197 w 1341986"/>
                  <a:gd name="connsiteY169" fmla="*/ 639366 h 1095756"/>
                  <a:gd name="connsiteX170" fmla="*/ 497919 w 1341986"/>
                  <a:gd name="connsiteY170" fmla="*/ 639366 h 1095756"/>
                  <a:gd name="connsiteX171" fmla="*/ 511493 w 1341986"/>
                  <a:gd name="connsiteY171" fmla="*/ 668655 h 1095756"/>
                  <a:gd name="connsiteX172" fmla="*/ 375761 w 1341986"/>
                  <a:gd name="connsiteY172" fmla="*/ 668655 h 1095756"/>
                  <a:gd name="connsiteX173" fmla="*/ 362188 w 1341986"/>
                  <a:gd name="connsiteY173" fmla="*/ 657940 h 1095756"/>
                  <a:gd name="connsiteX174" fmla="*/ 369332 w 1341986"/>
                  <a:gd name="connsiteY174" fmla="*/ 641509 h 1095756"/>
                  <a:gd name="connsiteX175" fmla="*/ 440769 w 1341986"/>
                  <a:gd name="connsiteY175" fmla="*/ 602218 h 1095756"/>
                  <a:gd name="connsiteX176" fmla="*/ 440769 w 1341986"/>
                  <a:gd name="connsiteY176" fmla="*/ 582930 h 1095756"/>
                  <a:gd name="connsiteX177" fmla="*/ 14288 w 1341986"/>
                  <a:gd name="connsiteY177" fmla="*/ 582930 h 1095756"/>
                  <a:gd name="connsiteX178" fmla="*/ 0 w 1341986"/>
                  <a:gd name="connsiteY178" fmla="*/ 568643 h 1095756"/>
                  <a:gd name="connsiteX179" fmla="*/ 0 w 1341986"/>
                  <a:gd name="connsiteY179" fmla="*/ 14288 h 1095756"/>
                  <a:gd name="connsiteX180" fmla="*/ 14288 w 1341986"/>
                  <a:gd name="connsiteY180" fmla="*/ 0 h 1095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</a:cxnLst>
                <a:rect l="l" t="t" r="r" b="b"/>
                <a:pathLst>
                  <a:path w="1341986" h="1095756">
                    <a:moveTo>
                      <a:pt x="1119572" y="807339"/>
                    </a:moveTo>
                    <a:cubicBezTo>
                      <a:pt x="1060323" y="865182"/>
                      <a:pt x="1060323" y="865182"/>
                      <a:pt x="1060323" y="865182"/>
                    </a:cubicBezTo>
                    <a:cubicBezTo>
                      <a:pt x="1252346" y="1066563"/>
                      <a:pt x="1252346" y="1066563"/>
                      <a:pt x="1252346" y="1066563"/>
                    </a:cubicBezTo>
                    <a:cubicBezTo>
                      <a:pt x="1254488" y="1068705"/>
                      <a:pt x="1273047" y="1066563"/>
                      <a:pt x="1292321" y="1047996"/>
                    </a:cubicBezTo>
                    <a:cubicBezTo>
                      <a:pt x="1301601" y="1039426"/>
                      <a:pt x="1308025" y="1029429"/>
                      <a:pt x="1311595" y="1020859"/>
                    </a:cubicBezTo>
                    <a:cubicBezTo>
                      <a:pt x="1314450" y="1013718"/>
                      <a:pt x="1313023" y="1009434"/>
                      <a:pt x="1312309" y="1008719"/>
                    </a:cubicBezTo>
                    <a:cubicBezTo>
                      <a:pt x="1119572" y="807339"/>
                      <a:pt x="1119572" y="807339"/>
                      <a:pt x="1119572" y="807339"/>
                    </a:cubicBezTo>
                    <a:close/>
                    <a:moveTo>
                      <a:pt x="1120235" y="773049"/>
                    </a:moveTo>
                    <a:cubicBezTo>
                      <a:pt x="1124522" y="773049"/>
                      <a:pt x="1128093" y="774477"/>
                      <a:pt x="1130951" y="777333"/>
                    </a:cubicBezTo>
                    <a:cubicBezTo>
                      <a:pt x="1333119" y="988663"/>
                      <a:pt x="1333119" y="988663"/>
                      <a:pt x="1333119" y="988663"/>
                    </a:cubicBezTo>
                    <a:cubicBezTo>
                      <a:pt x="1342406" y="998658"/>
                      <a:pt x="1344549" y="1013651"/>
                      <a:pt x="1338834" y="1029358"/>
                    </a:cubicBezTo>
                    <a:cubicBezTo>
                      <a:pt x="1334548" y="1042924"/>
                      <a:pt x="1324546" y="1057203"/>
                      <a:pt x="1312402" y="1068626"/>
                    </a:cubicBezTo>
                    <a:cubicBezTo>
                      <a:pt x="1293828" y="1086475"/>
                      <a:pt x="1273826" y="1095756"/>
                      <a:pt x="1256681" y="1095756"/>
                    </a:cubicBezTo>
                    <a:cubicBezTo>
                      <a:pt x="1246680" y="1095756"/>
                      <a:pt x="1238107" y="1092186"/>
                      <a:pt x="1231678" y="1085761"/>
                    </a:cubicBezTo>
                    <a:cubicBezTo>
                      <a:pt x="1029510" y="874431"/>
                      <a:pt x="1029510" y="874431"/>
                      <a:pt x="1029510" y="874431"/>
                    </a:cubicBezTo>
                    <a:cubicBezTo>
                      <a:pt x="1024509" y="868719"/>
                      <a:pt x="1024509" y="860152"/>
                      <a:pt x="1029510" y="854440"/>
                    </a:cubicBezTo>
                    <a:cubicBezTo>
                      <a:pt x="1110234" y="776619"/>
                      <a:pt x="1110234" y="776619"/>
                      <a:pt x="1110234" y="776619"/>
                    </a:cubicBezTo>
                    <a:cubicBezTo>
                      <a:pt x="1113092" y="773763"/>
                      <a:pt x="1116663" y="773049"/>
                      <a:pt x="1120235" y="773049"/>
                    </a:cubicBezTo>
                    <a:close/>
                    <a:moveTo>
                      <a:pt x="582930" y="602742"/>
                    </a:moveTo>
                    <a:cubicBezTo>
                      <a:pt x="582930" y="602742"/>
                      <a:pt x="582930" y="602742"/>
                      <a:pt x="652436" y="641430"/>
                    </a:cubicBezTo>
                    <a:cubicBezTo>
                      <a:pt x="658169" y="645012"/>
                      <a:pt x="661035" y="651460"/>
                      <a:pt x="659602" y="657908"/>
                    </a:cubicBezTo>
                    <a:cubicBezTo>
                      <a:pt x="658169" y="664356"/>
                      <a:pt x="652436" y="668655"/>
                      <a:pt x="645987" y="668655"/>
                    </a:cubicBezTo>
                    <a:cubicBezTo>
                      <a:pt x="645987" y="668655"/>
                      <a:pt x="645987" y="668655"/>
                      <a:pt x="622341" y="668655"/>
                    </a:cubicBezTo>
                    <a:cubicBezTo>
                      <a:pt x="604427" y="648595"/>
                      <a:pt x="591529" y="626385"/>
                      <a:pt x="582930" y="602742"/>
                    </a:cubicBezTo>
                    <a:close/>
                    <a:moveTo>
                      <a:pt x="994689" y="469392"/>
                    </a:moveTo>
                    <a:cubicBezTo>
                      <a:pt x="1004697" y="506498"/>
                      <a:pt x="1004697" y="545032"/>
                      <a:pt x="994689" y="582139"/>
                    </a:cubicBezTo>
                    <a:cubicBezTo>
                      <a:pt x="994689" y="582139"/>
                      <a:pt x="994689" y="582139"/>
                      <a:pt x="582223" y="582139"/>
                    </a:cubicBezTo>
                    <a:cubicBezTo>
                      <a:pt x="582223" y="582139"/>
                      <a:pt x="582223" y="582139"/>
                      <a:pt x="582223" y="598551"/>
                    </a:cubicBezTo>
                    <a:cubicBezTo>
                      <a:pt x="577219" y="584280"/>
                      <a:pt x="573645" y="569294"/>
                      <a:pt x="571500" y="553595"/>
                    </a:cubicBezTo>
                    <a:cubicBezTo>
                      <a:pt x="571500" y="553595"/>
                      <a:pt x="571500" y="553595"/>
                      <a:pt x="994689" y="553595"/>
                    </a:cubicBezTo>
                    <a:cubicBezTo>
                      <a:pt x="994689" y="553595"/>
                      <a:pt x="994689" y="553595"/>
                      <a:pt x="994689" y="469392"/>
                    </a:cubicBezTo>
                    <a:close/>
                    <a:moveTo>
                      <a:pt x="659511" y="449199"/>
                    </a:moveTo>
                    <a:cubicBezTo>
                      <a:pt x="659511" y="449199"/>
                      <a:pt x="659511" y="449199"/>
                      <a:pt x="659511" y="477774"/>
                    </a:cubicBezTo>
                    <a:cubicBezTo>
                      <a:pt x="659511" y="477774"/>
                      <a:pt x="659511" y="477774"/>
                      <a:pt x="888111" y="477774"/>
                    </a:cubicBezTo>
                    <a:cubicBezTo>
                      <a:pt x="888111" y="477774"/>
                      <a:pt x="888111" y="477774"/>
                      <a:pt x="888111" y="449199"/>
                    </a:cubicBezTo>
                    <a:cubicBezTo>
                      <a:pt x="888111" y="449199"/>
                      <a:pt x="888111" y="449199"/>
                      <a:pt x="659511" y="449199"/>
                    </a:cubicBezTo>
                    <a:close/>
                    <a:moveTo>
                      <a:pt x="126492" y="449199"/>
                    </a:moveTo>
                    <a:cubicBezTo>
                      <a:pt x="126492" y="449199"/>
                      <a:pt x="126492" y="449199"/>
                      <a:pt x="126492" y="477774"/>
                    </a:cubicBezTo>
                    <a:cubicBezTo>
                      <a:pt x="126492" y="477774"/>
                      <a:pt x="126492" y="477774"/>
                      <a:pt x="355854" y="477774"/>
                    </a:cubicBezTo>
                    <a:cubicBezTo>
                      <a:pt x="355854" y="477774"/>
                      <a:pt x="355854" y="477774"/>
                      <a:pt x="355854" y="449199"/>
                    </a:cubicBezTo>
                    <a:cubicBezTo>
                      <a:pt x="355854" y="449199"/>
                      <a:pt x="355854" y="449199"/>
                      <a:pt x="126492" y="449199"/>
                    </a:cubicBezTo>
                    <a:close/>
                    <a:moveTo>
                      <a:pt x="659511" y="373761"/>
                    </a:moveTo>
                    <a:cubicBezTo>
                      <a:pt x="659511" y="373761"/>
                      <a:pt x="659511" y="373761"/>
                      <a:pt x="659511" y="402336"/>
                    </a:cubicBezTo>
                    <a:cubicBezTo>
                      <a:pt x="659511" y="402336"/>
                      <a:pt x="659511" y="402336"/>
                      <a:pt x="888111" y="402336"/>
                    </a:cubicBezTo>
                    <a:cubicBezTo>
                      <a:pt x="888111" y="402336"/>
                      <a:pt x="888111" y="402336"/>
                      <a:pt x="888111" y="373761"/>
                    </a:cubicBezTo>
                    <a:cubicBezTo>
                      <a:pt x="888111" y="373761"/>
                      <a:pt x="888111" y="373761"/>
                      <a:pt x="659511" y="373761"/>
                    </a:cubicBezTo>
                    <a:close/>
                    <a:moveTo>
                      <a:pt x="126492" y="373761"/>
                    </a:moveTo>
                    <a:cubicBezTo>
                      <a:pt x="126492" y="373761"/>
                      <a:pt x="126492" y="373761"/>
                      <a:pt x="126492" y="402336"/>
                    </a:cubicBezTo>
                    <a:cubicBezTo>
                      <a:pt x="126492" y="402336"/>
                      <a:pt x="126492" y="402336"/>
                      <a:pt x="355854" y="402336"/>
                    </a:cubicBezTo>
                    <a:cubicBezTo>
                      <a:pt x="355854" y="402336"/>
                      <a:pt x="355854" y="402336"/>
                      <a:pt x="355854" y="373761"/>
                    </a:cubicBezTo>
                    <a:cubicBezTo>
                      <a:pt x="355854" y="373761"/>
                      <a:pt x="355854" y="373761"/>
                      <a:pt x="126492" y="373761"/>
                    </a:cubicBezTo>
                    <a:close/>
                    <a:moveTo>
                      <a:pt x="705990" y="325755"/>
                    </a:moveTo>
                    <a:cubicBezTo>
                      <a:pt x="705990" y="325755"/>
                      <a:pt x="705990" y="325755"/>
                      <a:pt x="863753" y="325755"/>
                    </a:cubicBezTo>
                    <a:cubicBezTo>
                      <a:pt x="892307" y="337194"/>
                      <a:pt x="918006" y="353636"/>
                      <a:pt x="940136" y="376513"/>
                    </a:cubicBezTo>
                    <a:cubicBezTo>
                      <a:pt x="950130" y="386521"/>
                      <a:pt x="958696" y="397960"/>
                      <a:pt x="965835" y="408683"/>
                    </a:cubicBezTo>
                    <a:cubicBezTo>
                      <a:pt x="965835" y="408683"/>
                      <a:pt x="965835" y="408683"/>
                      <a:pt x="965835" y="515917"/>
                    </a:cubicBezTo>
                    <a:cubicBezTo>
                      <a:pt x="965835" y="518777"/>
                      <a:pt x="962979" y="522351"/>
                      <a:pt x="959410" y="522351"/>
                    </a:cubicBezTo>
                    <a:cubicBezTo>
                      <a:pt x="959410" y="522351"/>
                      <a:pt x="959410" y="522351"/>
                      <a:pt x="570357" y="522351"/>
                    </a:cubicBezTo>
                    <a:cubicBezTo>
                      <a:pt x="570357" y="507338"/>
                      <a:pt x="572498" y="492326"/>
                      <a:pt x="576068" y="478028"/>
                    </a:cubicBezTo>
                    <a:cubicBezTo>
                      <a:pt x="576068" y="478028"/>
                      <a:pt x="576068" y="478028"/>
                      <a:pt x="626038" y="478028"/>
                    </a:cubicBezTo>
                    <a:cubicBezTo>
                      <a:pt x="626038" y="478028"/>
                      <a:pt x="626038" y="478028"/>
                      <a:pt x="626038" y="449432"/>
                    </a:cubicBezTo>
                    <a:cubicBezTo>
                      <a:pt x="626038" y="449432"/>
                      <a:pt x="626038" y="449432"/>
                      <a:pt x="584634" y="449432"/>
                    </a:cubicBezTo>
                    <a:cubicBezTo>
                      <a:pt x="590345" y="432989"/>
                      <a:pt x="598911" y="417262"/>
                      <a:pt x="608905" y="402249"/>
                    </a:cubicBezTo>
                    <a:cubicBezTo>
                      <a:pt x="608905" y="402249"/>
                      <a:pt x="608905" y="402249"/>
                      <a:pt x="626038" y="402249"/>
                    </a:cubicBezTo>
                    <a:cubicBezTo>
                      <a:pt x="626038" y="402249"/>
                      <a:pt x="626038" y="402249"/>
                      <a:pt x="626038" y="380802"/>
                    </a:cubicBezTo>
                    <a:cubicBezTo>
                      <a:pt x="629607" y="377942"/>
                      <a:pt x="632463" y="373653"/>
                      <a:pt x="636746" y="370794"/>
                    </a:cubicBezTo>
                    <a:cubicBezTo>
                      <a:pt x="656734" y="351491"/>
                      <a:pt x="681005" y="336479"/>
                      <a:pt x="705990" y="325755"/>
                    </a:cubicBezTo>
                    <a:close/>
                    <a:moveTo>
                      <a:pt x="126492" y="296418"/>
                    </a:moveTo>
                    <a:cubicBezTo>
                      <a:pt x="126492" y="296418"/>
                      <a:pt x="126492" y="296418"/>
                      <a:pt x="126492" y="324993"/>
                    </a:cubicBezTo>
                    <a:cubicBezTo>
                      <a:pt x="126492" y="324993"/>
                      <a:pt x="126492" y="324993"/>
                      <a:pt x="355854" y="324993"/>
                    </a:cubicBezTo>
                    <a:cubicBezTo>
                      <a:pt x="355854" y="324993"/>
                      <a:pt x="355854" y="324993"/>
                      <a:pt x="355854" y="296418"/>
                    </a:cubicBezTo>
                    <a:cubicBezTo>
                      <a:pt x="355854" y="296418"/>
                      <a:pt x="355854" y="296418"/>
                      <a:pt x="126492" y="296418"/>
                    </a:cubicBezTo>
                    <a:close/>
                    <a:moveTo>
                      <a:pt x="790933" y="280748"/>
                    </a:moveTo>
                    <a:cubicBezTo>
                      <a:pt x="728241" y="279587"/>
                      <a:pt x="665192" y="302094"/>
                      <a:pt x="616610" y="348536"/>
                    </a:cubicBezTo>
                    <a:cubicBezTo>
                      <a:pt x="518732" y="442850"/>
                      <a:pt x="515874" y="597183"/>
                      <a:pt x="609465" y="694355"/>
                    </a:cubicBezTo>
                    <a:cubicBezTo>
                      <a:pt x="697341" y="785811"/>
                      <a:pt x="838086" y="794385"/>
                      <a:pt x="935964" y="719363"/>
                    </a:cubicBezTo>
                    <a:cubicBezTo>
                      <a:pt x="943108" y="713646"/>
                      <a:pt x="950252" y="707216"/>
                      <a:pt x="956682" y="701500"/>
                    </a:cubicBezTo>
                    <a:cubicBezTo>
                      <a:pt x="963827" y="694355"/>
                      <a:pt x="970257" y="686496"/>
                      <a:pt x="976687" y="678636"/>
                    </a:cubicBezTo>
                    <a:cubicBezTo>
                      <a:pt x="1053846" y="584322"/>
                      <a:pt x="1050274" y="444994"/>
                      <a:pt x="963112" y="354967"/>
                    </a:cubicBezTo>
                    <a:cubicBezTo>
                      <a:pt x="915960" y="306738"/>
                      <a:pt x="853625" y="281909"/>
                      <a:pt x="790933" y="280748"/>
                    </a:cubicBezTo>
                    <a:close/>
                    <a:moveTo>
                      <a:pt x="791970" y="246198"/>
                    </a:moveTo>
                    <a:cubicBezTo>
                      <a:pt x="863603" y="247538"/>
                      <a:pt x="934699" y="276120"/>
                      <a:pt x="988290" y="331497"/>
                    </a:cubicBezTo>
                    <a:cubicBezTo>
                      <a:pt x="1082609" y="430103"/>
                      <a:pt x="1091184" y="580157"/>
                      <a:pt x="1014013" y="687338"/>
                    </a:cubicBezTo>
                    <a:cubicBezTo>
                      <a:pt x="1080466" y="755934"/>
                      <a:pt x="1080466" y="755934"/>
                      <a:pt x="1080466" y="755934"/>
                    </a:cubicBezTo>
                    <a:cubicBezTo>
                      <a:pt x="1083324" y="758792"/>
                      <a:pt x="1083324" y="764509"/>
                      <a:pt x="1080466" y="766652"/>
                    </a:cubicBezTo>
                    <a:cubicBezTo>
                      <a:pt x="1019730" y="823816"/>
                      <a:pt x="1019730" y="823816"/>
                      <a:pt x="1019730" y="823816"/>
                    </a:cubicBezTo>
                    <a:cubicBezTo>
                      <a:pt x="1017586" y="827388"/>
                      <a:pt x="1012584" y="827388"/>
                      <a:pt x="1009012" y="823816"/>
                    </a:cubicBezTo>
                    <a:cubicBezTo>
                      <a:pt x="943988" y="756649"/>
                      <a:pt x="943988" y="756649"/>
                      <a:pt x="943988" y="756649"/>
                    </a:cubicBezTo>
                    <a:cubicBezTo>
                      <a:pt x="833235" y="830961"/>
                      <a:pt x="680323" y="818099"/>
                      <a:pt x="584574" y="719493"/>
                    </a:cubicBezTo>
                    <a:cubicBezTo>
                      <a:pt x="477393" y="608024"/>
                      <a:pt x="480966" y="430818"/>
                      <a:pt x="592434" y="324351"/>
                    </a:cubicBezTo>
                    <a:cubicBezTo>
                      <a:pt x="648168" y="270761"/>
                      <a:pt x="720337" y="244859"/>
                      <a:pt x="791970" y="246198"/>
                    </a:cubicBezTo>
                    <a:close/>
                    <a:moveTo>
                      <a:pt x="397383" y="220599"/>
                    </a:moveTo>
                    <a:cubicBezTo>
                      <a:pt x="397383" y="220599"/>
                      <a:pt x="397383" y="220599"/>
                      <a:pt x="397383" y="249174"/>
                    </a:cubicBezTo>
                    <a:cubicBezTo>
                      <a:pt x="397383" y="249174"/>
                      <a:pt x="397383" y="249174"/>
                      <a:pt x="625983" y="249174"/>
                    </a:cubicBezTo>
                    <a:cubicBezTo>
                      <a:pt x="625983" y="249174"/>
                      <a:pt x="625983" y="249174"/>
                      <a:pt x="625983" y="220599"/>
                    </a:cubicBezTo>
                    <a:cubicBezTo>
                      <a:pt x="625983" y="220599"/>
                      <a:pt x="625983" y="220599"/>
                      <a:pt x="397383" y="220599"/>
                    </a:cubicBezTo>
                    <a:close/>
                    <a:moveTo>
                      <a:pt x="126492" y="220599"/>
                    </a:moveTo>
                    <a:cubicBezTo>
                      <a:pt x="126492" y="220599"/>
                      <a:pt x="126492" y="220599"/>
                      <a:pt x="126492" y="249174"/>
                    </a:cubicBezTo>
                    <a:cubicBezTo>
                      <a:pt x="126492" y="249174"/>
                      <a:pt x="126492" y="249174"/>
                      <a:pt x="355854" y="249174"/>
                    </a:cubicBezTo>
                    <a:cubicBezTo>
                      <a:pt x="355854" y="249174"/>
                      <a:pt x="355854" y="249174"/>
                      <a:pt x="355854" y="220599"/>
                    </a:cubicBezTo>
                    <a:cubicBezTo>
                      <a:pt x="355854" y="220599"/>
                      <a:pt x="355854" y="220599"/>
                      <a:pt x="126492" y="220599"/>
                    </a:cubicBezTo>
                    <a:close/>
                    <a:moveTo>
                      <a:pt x="674657" y="105156"/>
                    </a:moveTo>
                    <a:cubicBezTo>
                      <a:pt x="670370" y="105156"/>
                      <a:pt x="667512" y="108007"/>
                      <a:pt x="667512" y="111570"/>
                    </a:cubicBezTo>
                    <a:cubicBezTo>
                      <a:pt x="667512" y="111570"/>
                      <a:pt x="667512" y="111570"/>
                      <a:pt x="667512" y="158608"/>
                    </a:cubicBezTo>
                    <a:cubicBezTo>
                      <a:pt x="667512" y="162884"/>
                      <a:pt x="670370" y="165735"/>
                      <a:pt x="674657" y="165735"/>
                    </a:cubicBezTo>
                    <a:cubicBezTo>
                      <a:pt x="674657" y="165735"/>
                      <a:pt x="674657" y="165735"/>
                      <a:pt x="890443" y="165735"/>
                    </a:cubicBezTo>
                    <a:cubicBezTo>
                      <a:pt x="893301" y="165735"/>
                      <a:pt x="896874" y="162884"/>
                      <a:pt x="896874" y="158608"/>
                    </a:cubicBezTo>
                    <a:cubicBezTo>
                      <a:pt x="896874" y="158608"/>
                      <a:pt x="896874" y="158608"/>
                      <a:pt x="896874" y="111570"/>
                    </a:cubicBezTo>
                    <a:cubicBezTo>
                      <a:pt x="896874" y="108007"/>
                      <a:pt x="893301" y="105156"/>
                      <a:pt x="890443" y="105156"/>
                    </a:cubicBezTo>
                    <a:cubicBezTo>
                      <a:pt x="890443" y="105156"/>
                      <a:pt x="890443" y="105156"/>
                      <a:pt x="674657" y="105156"/>
                    </a:cubicBezTo>
                    <a:close/>
                    <a:moveTo>
                      <a:pt x="403812" y="105156"/>
                    </a:moveTo>
                    <a:cubicBezTo>
                      <a:pt x="400240" y="105156"/>
                      <a:pt x="397383" y="108007"/>
                      <a:pt x="397383" y="111570"/>
                    </a:cubicBezTo>
                    <a:cubicBezTo>
                      <a:pt x="397383" y="111570"/>
                      <a:pt x="397383" y="111570"/>
                      <a:pt x="397383" y="158608"/>
                    </a:cubicBezTo>
                    <a:cubicBezTo>
                      <a:pt x="397383" y="162884"/>
                      <a:pt x="400240" y="165735"/>
                      <a:pt x="403812" y="165735"/>
                    </a:cubicBezTo>
                    <a:cubicBezTo>
                      <a:pt x="403812" y="165735"/>
                      <a:pt x="403812" y="165735"/>
                      <a:pt x="619553" y="165735"/>
                    </a:cubicBezTo>
                    <a:cubicBezTo>
                      <a:pt x="623125" y="165735"/>
                      <a:pt x="625983" y="162884"/>
                      <a:pt x="625983" y="158608"/>
                    </a:cubicBezTo>
                    <a:cubicBezTo>
                      <a:pt x="625983" y="158608"/>
                      <a:pt x="625983" y="158608"/>
                      <a:pt x="625983" y="111570"/>
                    </a:cubicBezTo>
                    <a:cubicBezTo>
                      <a:pt x="625983" y="108007"/>
                      <a:pt x="623125" y="105156"/>
                      <a:pt x="619553" y="105156"/>
                    </a:cubicBezTo>
                    <a:cubicBezTo>
                      <a:pt x="619553" y="105156"/>
                      <a:pt x="619553" y="105156"/>
                      <a:pt x="403812" y="105156"/>
                    </a:cubicBezTo>
                    <a:close/>
                    <a:moveTo>
                      <a:pt x="132923" y="105156"/>
                    </a:moveTo>
                    <a:cubicBezTo>
                      <a:pt x="130065" y="105156"/>
                      <a:pt x="126492" y="108007"/>
                      <a:pt x="126492" y="111570"/>
                    </a:cubicBezTo>
                    <a:cubicBezTo>
                      <a:pt x="126492" y="111570"/>
                      <a:pt x="126492" y="111570"/>
                      <a:pt x="126492" y="158608"/>
                    </a:cubicBezTo>
                    <a:cubicBezTo>
                      <a:pt x="126492" y="162884"/>
                      <a:pt x="130065" y="165735"/>
                      <a:pt x="132923" y="165735"/>
                    </a:cubicBezTo>
                    <a:cubicBezTo>
                      <a:pt x="132923" y="165735"/>
                      <a:pt x="132923" y="165735"/>
                      <a:pt x="349424" y="165735"/>
                    </a:cubicBezTo>
                    <a:cubicBezTo>
                      <a:pt x="352281" y="165735"/>
                      <a:pt x="355854" y="162884"/>
                      <a:pt x="355854" y="158608"/>
                    </a:cubicBezTo>
                    <a:cubicBezTo>
                      <a:pt x="355854" y="158608"/>
                      <a:pt x="355854" y="158608"/>
                      <a:pt x="355854" y="111570"/>
                    </a:cubicBezTo>
                    <a:cubicBezTo>
                      <a:pt x="355854" y="108007"/>
                      <a:pt x="352281" y="105156"/>
                      <a:pt x="349424" y="105156"/>
                    </a:cubicBezTo>
                    <a:cubicBezTo>
                      <a:pt x="349424" y="105156"/>
                      <a:pt x="349424" y="105156"/>
                      <a:pt x="132923" y="105156"/>
                    </a:cubicBezTo>
                    <a:close/>
                    <a:moveTo>
                      <a:pt x="63580" y="61341"/>
                    </a:moveTo>
                    <a:cubicBezTo>
                      <a:pt x="63580" y="61341"/>
                      <a:pt x="63580" y="61341"/>
                      <a:pt x="959406" y="61341"/>
                    </a:cubicBezTo>
                    <a:cubicBezTo>
                      <a:pt x="962977" y="61341"/>
                      <a:pt x="965835" y="64200"/>
                      <a:pt x="965835" y="67774"/>
                    </a:cubicBezTo>
                    <a:cubicBezTo>
                      <a:pt x="965835" y="67774"/>
                      <a:pt x="965835" y="67774"/>
                      <a:pt x="965835" y="273620"/>
                    </a:cubicBezTo>
                    <a:cubicBezTo>
                      <a:pt x="942261" y="256466"/>
                      <a:pt x="915114" y="243601"/>
                      <a:pt x="887968" y="233594"/>
                    </a:cubicBezTo>
                    <a:cubicBezTo>
                      <a:pt x="887968" y="233594"/>
                      <a:pt x="887968" y="233594"/>
                      <a:pt x="887968" y="220729"/>
                    </a:cubicBezTo>
                    <a:cubicBezTo>
                      <a:pt x="887968" y="220729"/>
                      <a:pt x="887968" y="220729"/>
                      <a:pt x="836533" y="220729"/>
                    </a:cubicBezTo>
                    <a:cubicBezTo>
                      <a:pt x="819388" y="217155"/>
                      <a:pt x="802243" y="216441"/>
                      <a:pt x="785098" y="216441"/>
                    </a:cubicBezTo>
                    <a:cubicBezTo>
                      <a:pt x="767953" y="216441"/>
                      <a:pt x="750808" y="217155"/>
                      <a:pt x="734378" y="220729"/>
                    </a:cubicBezTo>
                    <a:cubicBezTo>
                      <a:pt x="734378" y="220729"/>
                      <a:pt x="734378" y="220729"/>
                      <a:pt x="658654" y="220729"/>
                    </a:cubicBezTo>
                    <a:cubicBezTo>
                      <a:pt x="658654" y="220729"/>
                      <a:pt x="658654" y="220729"/>
                      <a:pt x="658654" y="242886"/>
                    </a:cubicBezTo>
                    <a:cubicBezTo>
                      <a:pt x="628650" y="255752"/>
                      <a:pt x="600789" y="273620"/>
                      <a:pt x="576501" y="296492"/>
                    </a:cubicBezTo>
                    <a:cubicBezTo>
                      <a:pt x="576501" y="296492"/>
                      <a:pt x="576501" y="296492"/>
                      <a:pt x="397193" y="296492"/>
                    </a:cubicBezTo>
                    <a:cubicBezTo>
                      <a:pt x="397193" y="296492"/>
                      <a:pt x="397193" y="296492"/>
                      <a:pt x="397193" y="325082"/>
                    </a:cubicBezTo>
                    <a:cubicBezTo>
                      <a:pt x="397193" y="325082"/>
                      <a:pt x="397193" y="325082"/>
                      <a:pt x="548640" y="325082"/>
                    </a:cubicBezTo>
                    <a:cubicBezTo>
                      <a:pt x="535781" y="340091"/>
                      <a:pt x="524351" y="356531"/>
                      <a:pt x="515779" y="373684"/>
                    </a:cubicBezTo>
                    <a:cubicBezTo>
                      <a:pt x="515779" y="373684"/>
                      <a:pt x="515779" y="373684"/>
                      <a:pt x="397193" y="373684"/>
                    </a:cubicBezTo>
                    <a:cubicBezTo>
                      <a:pt x="397193" y="373684"/>
                      <a:pt x="397193" y="373684"/>
                      <a:pt x="397193" y="402274"/>
                    </a:cubicBezTo>
                    <a:cubicBezTo>
                      <a:pt x="397193" y="402274"/>
                      <a:pt x="397193" y="402274"/>
                      <a:pt x="500777" y="402274"/>
                    </a:cubicBezTo>
                    <a:cubicBezTo>
                      <a:pt x="494348" y="417998"/>
                      <a:pt x="489347" y="433008"/>
                      <a:pt x="485061" y="449447"/>
                    </a:cubicBezTo>
                    <a:cubicBezTo>
                      <a:pt x="485061" y="449447"/>
                      <a:pt x="485061" y="449447"/>
                      <a:pt x="397193" y="449447"/>
                    </a:cubicBezTo>
                    <a:cubicBezTo>
                      <a:pt x="397193" y="449447"/>
                      <a:pt x="397193" y="449447"/>
                      <a:pt x="397193" y="478037"/>
                    </a:cubicBezTo>
                    <a:cubicBezTo>
                      <a:pt x="397193" y="478037"/>
                      <a:pt x="397193" y="478037"/>
                      <a:pt x="479346" y="478037"/>
                    </a:cubicBezTo>
                    <a:cubicBezTo>
                      <a:pt x="477203" y="492332"/>
                      <a:pt x="475774" y="507341"/>
                      <a:pt x="475774" y="522351"/>
                    </a:cubicBezTo>
                    <a:cubicBezTo>
                      <a:pt x="475774" y="522351"/>
                      <a:pt x="475774" y="522351"/>
                      <a:pt x="63580" y="522351"/>
                    </a:cubicBezTo>
                    <a:cubicBezTo>
                      <a:pt x="60008" y="522351"/>
                      <a:pt x="57150" y="518777"/>
                      <a:pt x="57150" y="515918"/>
                    </a:cubicBezTo>
                    <a:cubicBezTo>
                      <a:pt x="57150" y="515918"/>
                      <a:pt x="57150" y="515918"/>
                      <a:pt x="57150" y="67774"/>
                    </a:cubicBezTo>
                    <a:cubicBezTo>
                      <a:pt x="57150" y="64200"/>
                      <a:pt x="60008" y="61341"/>
                      <a:pt x="63580" y="61341"/>
                    </a:cubicBezTo>
                    <a:close/>
                    <a:moveTo>
                      <a:pt x="14288" y="0"/>
                    </a:moveTo>
                    <a:cubicBezTo>
                      <a:pt x="14288" y="0"/>
                      <a:pt x="14288" y="0"/>
                      <a:pt x="1008698" y="0"/>
                    </a:cubicBezTo>
                    <a:cubicBezTo>
                      <a:pt x="1015841" y="0"/>
                      <a:pt x="1022985" y="6429"/>
                      <a:pt x="1022985" y="14288"/>
                    </a:cubicBezTo>
                    <a:cubicBezTo>
                      <a:pt x="1022985" y="14288"/>
                      <a:pt x="1022985" y="14288"/>
                      <a:pt x="1022985" y="329327"/>
                    </a:cubicBezTo>
                    <a:cubicBezTo>
                      <a:pt x="1017984" y="322898"/>
                      <a:pt x="1012984" y="317183"/>
                      <a:pt x="1007983" y="312182"/>
                    </a:cubicBezTo>
                    <a:cubicBezTo>
                      <a:pt x="1002983" y="307181"/>
                      <a:pt x="998696" y="302895"/>
                      <a:pt x="993696" y="298609"/>
                    </a:cubicBezTo>
                    <a:cubicBezTo>
                      <a:pt x="993696" y="298609"/>
                      <a:pt x="993696" y="298609"/>
                      <a:pt x="993696" y="29289"/>
                    </a:cubicBezTo>
                    <a:cubicBezTo>
                      <a:pt x="993696" y="29289"/>
                      <a:pt x="993696" y="29289"/>
                      <a:pt x="28575" y="29289"/>
                    </a:cubicBezTo>
                    <a:cubicBezTo>
                      <a:pt x="28575" y="29289"/>
                      <a:pt x="28575" y="29289"/>
                      <a:pt x="28575" y="554355"/>
                    </a:cubicBezTo>
                    <a:cubicBezTo>
                      <a:pt x="28575" y="554355"/>
                      <a:pt x="28575" y="554355"/>
                      <a:pt x="455057" y="554355"/>
                    </a:cubicBezTo>
                    <a:cubicBezTo>
                      <a:pt x="463629" y="554355"/>
                      <a:pt x="469345" y="560785"/>
                      <a:pt x="469345" y="568643"/>
                    </a:cubicBezTo>
                    <a:cubicBezTo>
                      <a:pt x="469345" y="568643"/>
                      <a:pt x="469345" y="568643"/>
                      <a:pt x="469345" y="610791"/>
                    </a:cubicBezTo>
                    <a:cubicBezTo>
                      <a:pt x="469345" y="615791"/>
                      <a:pt x="466487" y="621506"/>
                      <a:pt x="462201" y="623650"/>
                    </a:cubicBezTo>
                    <a:cubicBezTo>
                      <a:pt x="462201" y="623650"/>
                      <a:pt x="462201" y="623650"/>
                      <a:pt x="432197" y="639366"/>
                    </a:cubicBezTo>
                    <a:cubicBezTo>
                      <a:pt x="432197" y="639366"/>
                      <a:pt x="432197" y="639366"/>
                      <a:pt x="497919" y="639366"/>
                    </a:cubicBezTo>
                    <a:cubicBezTo>
                      <a:pt x="502206" y="649367"/>
                      <a:pt x="506492" y="659368"/>
                      <a:pt x="511493" y="668655"/>
                    </a:cubicBezTo>
                    <a:cubicBezTo>
                      <a:pt x="511493" y="668655"/>
                      <a:pt x="511493" y="668655"/>
                      <a:pt x="375761" y="668655"/>
                    </a:cubicBezTo>
                    <a:cubicBezTo>
                      <a:pt x="369332" y="668655"/>
                      <a:pt x="363617" y="664369"/>
                      <a:pt x="362188" y="657940"/>
                    </a:cubicBezTo>
                    <a:cubicBezTo>
                      <a:pt x="360045" y="651510"/>
                      <a:pt x="363617" y="645081"/>
                      <a:pt x="369332" y="641509"/>
                    </a:cubicBezTo>
                    <a:cubicBezTo>
                      <a:pt x="369332" y="641509"/>
                      <a:pt x="369332" y="641509"/>
                      <a:pt x="440769" y="602218"/>
                    </a:cubicBezTo>
                    <a:cubicBezTo>
                      <a:pt x="440769" y="602218"/>
                      <a:pt x="440769" y="602218"/>
                      <a:pt x="440769" y="582930"/>
                    </a:cubicBezTo>
                    <a:cubicBezTo>
                      <a:pt x="440769" y="582930"/>
                      <a:pt x="440769" y="582930"/>
                      <a:pt x="14288" y="582930"/>
                    </a:cubicBezTo>
                    <a:cubicBezTo>
                      <a:pt x="5715" y="582930"/>
                      <a:pt x="0" y="576501"/>
                      <a:pt x="0" y="568643"/>
                    </a:cubicBezTo>
                    <a:cubicBezTo>
                      <a:pt x="0" y="568643"/>
                      <a:pt x="0" y="568643"/>
                      <a:pt x="0" y="14288"/>
                    </a:cubicBezTo>
                    <a:cubicBezTo>
                      <a:pt x="0" y="6429"/>
                      <a:pt x="5715" y="0"/>
                      <a:pt x="14288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</p:grpSp>
      </p:grpSp>
      <p:sp>
        <p:nvSpPr>
          <p:cNvPr id="31" name="Textfeld 1"/>
          <p:cNvSpPr txBox="1"/>
          <p:nvPr>
            <p:custDataLst>
              <p:tags r:id="rId4"/>
            </p:custDataLst>
          </p:nvPr>
        </p:nvSpPr>
        <p:spPr>
          <a:xfrm rot="600000">
            <a:off x="9374400" y="433667"/>
            <a:ext cx="2516400" cy="295466"/>
          </a:xfrm>
          <a:prstGeom prst="rect">
            <a:avLst/>
          </a:prstGeom>
          <a:solidFill>
            <a:schemeClr val="accent4"/>
          </a:solidFill>
          <a:ln w="9525" cap="rnd">
            <a:noFill/>
            <a:prstDash val="solid"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575757"/>
                </a:solidFill>
                <a:prstDash val="solid"/>
              </a14:hiddenLine>
            </a:ext>
          </a:extLst>
        </p:spPr>
        <p:txBody>
          <a:bodyPr vert="horz" wrap="square" lIns="36576" tIns="36576" rIns="36576" bIns="36576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Template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3244" y="1437254"/>
            <a:ext cx="56135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-295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2F75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Potential categories to consider:</a:t>
            </a:r>
          </a:p>
        </p:txBody>
      </p:sp>
      <p:sp>
        <p:nvSpPr>
          <p:cNvPr id="34" name="ee4pFootnotes"/>
          <p:cNvSpPr>
            <a:spLocks noChangeArrowheads="1"/>
          </p:cNvSpPr>
          <p:nvPr/>
        </p:nvSpPr>
        <p:spPr bwMode="auto">
          <a:xfrm>
            <a:off x="630000" y="6465355"/>
            <a:ext cx="8257522" cy="110800"/>
          </a:xfrm>
          <a:prstGeom prst="rect">
            <a:avLst/>
          </a:prstGeom>
          <a:noFill/>
          <a:ln w="9525" algn="ctr">
            <a:noFill/>
            <a:miter lim="800000"/>
            <a:headEnd type="none" w="lg" len="lg"/>
            <a:tailEnd type="none" w="lg" len="lg"/>
          </a:ln>
        </p:spPr>
        <p:txBody>
          <a:bodyPr vert="horz" wrap="square" lIns="0" tIns="0" rIns="0" bIns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1.Request for Proposals  2. Request for Quotations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622088" y="1960152"/>
            <a:ext cx="10933350" cy="697492"/>
            <a:chOff x="622088" y="1960152"/>
            <a:chExt cx="10933350" cy="697492"/>
          </a:xfrm>
        </p:grpSpPr>
        <p:grpSp>
          <p:nvGrpSpPr>
            <p:cNvPr id="3" name="Group 2"/>
            <p:cNvGrpSpPr/>
            <p:nvPr/>
          </p:nvGrpSpPr>
          <p:grpSpPr>
            <a:xfrm>
              <a:off x="622088" y="1985732"/>
              <a:ext cx="10933350" cy="646331"/>
              <a:chOff x="631932" y="1985732"/>
              <a:chExt cx="10933350" cy="646331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631932" y="1985732"/>
                <a:ext cx="3632200" cy="646331"/>
              </a:xfrm>
              <a:prstGeom prst="rect">
                <a:avLst/>
              </a:prstGeom>
              <a:solidFill>
                <a:schemeClr val="bg1"/>
              </a:solidFill>
              <a:ln w="1079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058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A4AA0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Procurement</a:t>
                </a: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4572000" y="2093454"/>
                <a:ext cx="6993282" cy="43088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8C2F75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tx2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378000" marR="0" lvl="1" indent="-2520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A4AA0">
                      <a:lumMod val="100000"/>
                    </a:srgbClr>
                  </a:buClr>
                  <a:buSzPct val="100000"/>
                  <a:buFont typeface="Trebuchet MS" panose="020B0603020202020204" pitchFamily="34" charset="0"/>
                  <a:buChar char="•"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Shortlist and select vendors (and if applicable, issue RfPs</a:t>
                </a:r>
                <a:r>
                  <a:rPr kumimoji="0" lang="en-US" sz="1400" b="0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1</a:t>
                </a: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, RfQs</a:t>
                </a:r>
                <a:r>
                  <a:rPr kumimoji="0" lang="en-US" sz="1400" b="0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1</a:t>
                </a: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, etc.)</a:t>
                </a:r>
              </a:p>
              <a:p>
                <a:pPr marL="378000" marR="0" lvl="1" indent="-2520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A4AA0">
                      <a:lumMod val="100000"/>
                    </a:srgbClr>
                  </a:buClr>
                  <a:buSzPct val="100000"/>
                  <a:buFont typeface="Trebuchet MS" panose="020B0603020202020204" pitchFamily="34" charset="0"/>
                  <a:buChar char="•"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Univers 55" panose="02000000000000000000" pitchFamily="2" charset="0"/>
                    <a:ea typeface="+mn-ea"/>
                    <a:cs typeface="+mn-cs"/>
                    <a:sym typeface="+mn-lt"/>
                  </a:rPr>
                  <a:t>Finalize commercial/technical discussions with said vendors</a:t>
                </a:r>
              </a:p>
            </p:txBody>
          </p:sp>
        </p:grpSp>
        <p:grpSp>
          <p:nvGrpSpPr>
            <p:cNvPr id="32" name="Group 31"/>
            <p:cNvGrpSpPr>
              <a:grpSpLocks noChangeAspect="1"/>
            </p:cNvGrpSpPr>
            <p:nvPr/>
          </p:nvGrpSpPr>
          <p:grpSpPr>
            <a:xfrm>
              <a:off x="622088" y="1960152"/>
              <a:ext cx="697492" cy="697492"/>
              <a:chOff x="5273675" y="2606675"/>
              <a:chExt cx="1644650" cy="1644650"/>
            </a:xfrm>
          </p:grpSpPr>
          <p:sp>
            <p:nvSpPr>
              <p:cNvPr id="35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4650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D4DF33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979C9F"/>
                  </a:solidFill>
                  <a:effectLst/>
                  <a:uLnTx/>
                  <a:uFillTx/>
                  <a:latin typeface="Univers LT Std 55"/>
                  <a:ea typeface="+mn-ea"/>
                  <a:cs typeface="+mn-cs"/>
                </a:endParaRPr>
              </a:p>
            </p:txBody>
          </p:sp>
          <p:grpSp>
            <p:nvGrpSpPr>
              <p:cNvPr id="36" name="Group 35"/>
              <p:cNvGrpSpPr/>
              <p:nvPr/>
            </p:nvGrpSpPr>
            <p:grpSpPr>
              <a:xfrm>
                <a:off x="5717381" y="2836863"/>
                <a:ext cx="757238" cy="1184275"/>
                <a:chOff x="5713413" y="2830513"/>
                <a:chExt cx="757238" cy="1184275"/>
              </a:xfrm>
            </p:grpSpPr>
            <p:sp>
              <p:nvSpPr>
                <p:cNvPr id="37" name="Freeform 36"/>
                <p:cNvSpPr>
                  <a:spLocks/>
                </p:cNvSpPr>
                <p:nvPr/>
              </p:nvSpPr>
              <p:spPr bwMode="auto">
                <a:xfrm>
                  <a:off x="5883275" y="2830513"/>
                  <a:ext cx="425450" cy="223838"/>
                </a:xfrm>
                <a:custGeom>
                  <a:avLst/>
                  <a:gdLst>
                    <a:gd name="T0" fmla="*/ 509 w 596"/>
                    <a:gd name="T1" fmla="*/ 82 h 314"/>
                    <a:gd name="T2" fmla="*/ 298 w 596"/>
                    <a:gd name="T3" fmla="*/ 0 h 314"/>
                    <a:gd name="T4" fmla="*/ 87 w 596"/>
                    <a:gd name="T5" fmla="*/ 82 h 314"/>
                    <a:gd name="T6" fmla="*/ 0 w 596"/>
                    <a:gd name="T7" fmla="*/ 314 h 314"/>
                    <a:gd name="T8" fmla="*/ 0 w 596"/>
                    <a:gd name="T9" fmla="*/ 314 h 314"/>
                    <a:gd name="T10" fmla="*/ 44 w 596"/>
                    <a:gd name="T11" fmla="*/ 314 h 314"/>
                    <a:gd name="T12" fmla="*/ 44 w 596"/>
                    <a:gd name="T13" fmla="*/ 314 h 314"/>
                    <a:gd name="T14" fmla="*/ 298 w 596"/>
                    <a:gd name="T15" fmla="*/ 44 h 314"/>
                    <a:gd name="T16" fmla="*/ 552 w 596"/>
                    <a:gd name="T17" fmla="*/ 314 h 314"/>
                    <a:gd name="T18" fmla="*/ 552 w 596"/>
                    <a:gd name="T19" fmla="*/ 314 h 314"/>
                    <a:gd name="T20" fmla="*/ 596 w 596"/>
                    <a:gd name="T21" fmla="*/ 314 h 314"/>
                    <a:gd name="T22" fmla="*/ 596 w 596"/>
                    <a:gd name="T23" fmla="*/ 314 h 314"/>
                    <a:gd name="T24" fmla="*/ 509 w 596"/>
                    <a:gd name="T25" fmla="*/ 82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96" h="314">
                      <a:moveTo>
                        <a:pt x="509" y="82"/>
                      </a:moveTo>
                      <a:cubicBezTo>
                        <a:pt x="455" y="29"/>
                        <a:pt x="381" y="0"/>
                        <a:pt x="298" y="0"/>
                      </a:cubicBezTo>
                      <a:cubicBezTo>
                        <a:pt x="215" y="0"/>
                        <a:pt x="141" y="29"/>
                        <a:pt x="87" y="82"/>
                      </a:cubicBezTo>
                      <a:cubicBezTo>
                        <a:pt x="30" y="138"/>
                        <a:pt x="0" y="218"/>
                        <a:pt x="0" y="314"/>
                      </a:cubicBezTo>
                      <a:cubicBezTo>
                        <a:pt x="0" y="314"/>
                        <a:pt x="0" y="314"/>
                        <a:pt x="0" y="314"/>
                      </a:cubicBezTo>
                      <a:cubicBezTo>
                        <a:pt x="44" y="314"/>
                        <a:pt x="44" y="314"/>
                        <a:pt x="44" y="314"/>
                      </a:cubicBezTo>
                      <a:cubicBezTo>
                        <a:pt x="44" y="314"/>
                        <a:pt x="44" y="314"/>
                        <a:pt x="44" y="314"/>
                      </a:cubicBezTo>
                      <a:cubicBezTo>
                        <a:pt x="44" y="150"/>
                        <a:pt x="144" y="44"/>
                        <a:pt x="298" y="44"/>
                      </a:cubicBezTo>
                      <a:cubicBezTo>
                        <a:pt x="452" y="44"/>
                        <a:pt x="552" y="150"/>
                        <a:pt x="552" y="314"/>
                      </a:cubicBezTo>
                      <a:cubicBezTo>
                        <a:pt x="552" y="314"/>
                        <a:pt x="552" y="314"/>
                        <a:pt x="552" y="314"/>
                      </a:cubicBezTo>
                      <a:cubicBezTo>
                        <a:pt x="596" y="314"/>
                        <a:pt x="596" y="314"/>
                        <a:pt x="596" y="314"/>
                      </a:cubicBezTo>
                      <a:cubicBezTo>
                        <a:pt x="596" y="314"/>
                        <a:pt x="596" y="314"/>
                        <a:pt x="596" y="314"/>
                      </a:cubicBezTo>
                      <a:cubicBezTo>
                        <a:pt x="596" y="218"/>
                        <a:pt x="566" y="138"/>
                        <a:pt x="509" y="82"/>
                      </a:cubicBezTo>
                      <a:close/>
                    </a:path>
                  </a:pathLst>
                </a:custGeom>
                <a:solidFill>
                  <a:srgbClr val="123470">
                    <a:lumMod val="10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79C9F"/>
                    </a:solidFill>
                    <a:effectLst/>
                    <a:uLnTx/>
                    <a:uFillTx/>
                    <a:latin typeface="Univers LT Std 55"/>
                    <a:ea typeface="+mn-ea"/>
                    <a:cs typeface="+mn-cs"/>
                  </a:endParaRPr>
                </a:p>
              </p:txBody>
            </p:sp>
            <p:sp>
              <p:nvSpPr>
                <p:cNvPr id="38" name="Freeform 37"/>
                <p:cNvSpPr>
                  <a:spLocks noEditPoints="1"/>
                </p:cNvSpPr>
                <p:nvPr/>
              </p:nvSpPr>
              <p:spPr bwMode="auto">
                <a:xfrm>
                  <a:off x="5713413" y="3086100"/>
                  <a:ext cx="757238" cy="928688"/>
                </a:xfrm>
                <a:custGeom>
                  <a:avLst/>
                  <a:gdLst>
                    <a:gd name="T0" fmla="*/ 1020 w 1060"/>
                    <a:gd name="T1" fmla="*/ 22 h 1301"/>
                    <a:gd name="T2" fmla="*/ 998 w 1060"/>
                    <a:gd name="T3" fmla="*/ 0 h 1301"/>
                    <a:gd name="T4" fmla="*/ 62 w 1060"/>
                    <a:gd name="T5" fmla="*/ 0 h 1301"/>
                    <a:gd name="T6" fmla="*/ 40 w 1060"/>
                    <a:gd name="T7" fmla="*/ 22 h 1301"/>
                    <a:gd name="T8" fmla="*/ 0 w 1060"/>
                    <a:gd name="T9" fmla="*/ 1279 h 1301"/>
                    <a:gd name="T10" fmla="*/ 22 w 1060"/>
                    <a:gd name="T11" fmla="*/ 1301 h 1301"/>
                    <a:gd name="T12" fmla="*/ 1038 w 1060"/>
                    <a:gd name="T13" fmla="*/ 1301 h 1301"/>
                    <a:gd name="T14" fmla="*/ 1060 w 1060"/>
                    <a:gd name="T15" fmla="*/ 1279 h 1301"/>
                    <a:gd name="T16" fmla="*/ 1020 w 1060"/>
                    <a:gd name="T17" fmla="*/ 22 h 1301"/>
                    <a:gd name="T18" fmla="*/ 622 w 1060"/>
                    <a:gd name="T19" fmla="*/ 800 h 1301"/>
                    <a:gd name="T20" fmla="*/ 557 w 1060"/>
                    <a:gd name="T21" fmla="*/ 837 h 1301"/>
                    <a:gd name="T22" fmla="*/ 557 w 1060"/>
                    <a:gd name="T23" fmla="*/ 898 h 1301"/>
                    <a:gd name="T24" fmla="*/ 497 w 1060"/>
                    <a:gd name="T25" fmla="*/ 898 h 1301"/>
                    <a:gd name="T26" fmla="*/ 497 w 1060"/>
                    <a:gd name="T27" fmla="*/ 842 h 1301"/>
                    <a:gd name="T28" fmla="*/ 414 w 1060"/>
                    <a:gd name="T29" fmla="*/ 815 h 1301"/>
                    <a:gd name="T30" fmla="*/ 439 w 1060"/>
                    <a:gd name="T31" fmla="*/ 754 h 1301"/>
                    <a:gd name="T32" fmla="*/ 518 w 1060"/>
                    <a:gd name="T33" fmla="*/ 782 h 1301"/>
                    <a:gd name="T34" fmla="*/ 578 w 1060"/>
                    <a:gd name="T35" fmla="*/ 741 h 1301"/>
                    <a:gd name="T36" fmla="*/ 563 w 1060"/>
                    <a:gd name="T37" fmla="*/ 702 h 1301"/>
                    <a:gd name="T38" fmla="*/ 505 w 1060"/>
                    <a:gd name="T39" fmla="*/ 662 h 1301"/>
                    <a:gd name="T40" fmla="*/ 447 w 1060"/>
                    <a:gd name="T41" fmla="*/ 627 h 1301"/>
                    <a:gd name="T42" fmla="*/ 423 w 1060"/>
                    <a:gd name="T43" fmla="*/ 593 h 1301"/>
                    <a:gd name="T44" fmla="*/ 415 w 1060"/>
                    <a:gd name="T45" fmla="*/ 549 h 1301"/>
                    <a:gd name="T46" fmla="*/ 437 w 1060"/>
                    <a:gd name="T47" fmla="*/ 487 h 1301"/>
                    <a:gd name="T48" fmla="*/ 497 w 1060"/>
                    <a:gd name="T49" fmla="*/ 450 h 1301"/>
                    <a:gd name="T50" fmla="*/ 497 w 1060"/>
                    <a:gd name="T51" fmla="*/ 403 h 1301"/>
                    <a:gd name="T52" fmla="*/ 557 w 1060"/>
                    <a:gd name="T53" fmla="*/ 403 h 1301"/>
                    <a:gd name="T54" fmla="*/ 557 w 1060"/>
                    <a:gd name="T55" fmla="*/ 448 h 1301"/>
                    <a:gd name="T56" fmla="*/ 628 w 1060"/>
                    <a:gd name="T57" fmla="*/ 471 h 1301"/>
                    <a:gd name="T58" fmla="*/ 608 w 1060"/>
                    <a:gd name="T59" fmla="*/ 530 h 1301"/>
                    <a:gd name="T60" fmla="*/ 532 w 1060"/>
                    <a:gd name="T61" fmla="*/ 504 h 1301"/>
                    <a:gd name="T62" fmla="*/ 496 w 1060"/>
                    <a:gd name="T63" fmla="*/ 517 h 1301"/>
                    <a:gd name="T64" fmla="*/ 483 w 1060"/>
                    <a:gd name="T65" fmla="*/ 549 h 1301"/>
                    <a:gd name="T66" fmla="*/ 556 w 1060"/>
                    <a:gd name="T67" fmla="*/ 617 h 1301"/>
                    <a:gd name="T68" fmla="*/ 611 w 1060"/>
                    <a:gd name="T69" fmla="*/ 652 h 1301"/>
                    <a:gd name="T70" fmla="*/ 637 w 1060"/>
                    <a:gd name="T71" fmla="*/ 689 h 1301"/>
                    <a:gd name="T72" fmla="*/ 646 w 1060"/>
                    <a:gd name="T73" fmla="*/ 736 h 1301"/>
                    <a:gd name="T74" fmla="*/ 622 w 1060"/>
                    <a:gd name="T75" fmla="*/ 800 h 13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060" h="1301">
                      <a:moveTo>
                        <a:pt x="1020" y="22"/>
                      </a:moveTo>
                      <a:cubicBezTo>
                        <a:pt x="1020" y="10"/>
                        <a:pt x="1010" y="0"/>
                        <a:pt x="998" y="0"/>
                      </a:cubicBezTo>
                      <a:cubicBezTo>
                        <a:pt x="62" y="0"/>
                        <a:pt x="62" y="0"/>
                        <a:pt x="62" y="0"/>
                      </a:cubicBezTo>
                      <a:cubicBezTo>
                        <a:pt x="50" y="0"/>
                        <a:pt x="40" y="10"/>
                        <a:pt x="40" y="22"/>
                      </a:cubicBezTo>
                      <a:cubicBezTo>
                        <a:pt x="0" y="1279"/>
                        <a:pt x="0" y="1279"/>
                        <a:pt x="0" y="1279"/>
                      </a:cubicBezTo>
                      <a:cubicBezTo>
                        <a:pt x="0" y="1291"/>
                        <a:pt x="10" y="1301"/>
                        <a:pt x="22" y="1301"/>
                      </a:cubicBezTo>
                      <a:cubicBezTo>
                        <a:pt x="1038" y="1301"/>
                        <a:pt x="1038" y="1301"/>
                        <a:pt x="1038" y="1301"/>
                      </a:cubicBezTo>
                      <a:cubicBezTo>
                        <a:pt x="1050" y="1301"/>
                        <a:pt x="1060" y="1291"/>
                        <a:pt x="1060" y="1279"/>
                      </a:cubicBezTo>
                      <a:lnTo>
                        <a:pt x="1020" y="22"/>
                      </a:lnTo>
                      <a:close/>
                      <a:moveTo>
                        <a:pt x="622" y="800"/>
                      </a:moveTo>
                      <a:cubicBezTo>
                        <a:pt x="607" y="818"/>
                        <a:pt x="585" y="831"/>
                        <a:pt x="557" y="837"/>
                      </a:cubicBezTo>
                      <a:cubicBezTo>
                        <a:pt x="557" y="898"/>
                        <a:pt x="557" y="898"/>
                        <a:pt x="557" y="898"/>
                      </a:cubicBezTo>
                      <a:cubicBezTo>
                        <a:pt x="497" y="898"/>
                        <a:pt x="497" y="898"/>
                        <a:pt x="497" y="898"/>
                      </a:cubicBezTo>
                      <a:cubicBezTo>
                        <a:pt x="497" y="842"/>
                        <a:pt x="497" y="842"/>
                        <a:pt x="497" y="842"/>
                      </a:cubicBezTo>
                      <a:cubicBezTo>
                        <a:pt x="467" y="840"/>
                        <a:pt x="439" y="831"/>
                        <a:pt x="414" y="815"/>
                      </a:cubicBezTo>
                      <a:cubicBezTo>
                        <a:pt x="439" y="754"/>
                        <a:pt x="439" y="754"/>
                        <a:pt x="439" y="754"/>
                      </a:cubicBezTo>
                      <a:cubicBezTo>
                        <a:pt x="466" y="773"/>
                        <a:pt x="492" y="782"/>
                        <a:pt x="518" y="782"/>
                      </a:cubicBezTo>
                      <a:cubicBezTo>
                        <a:pt x="558" y="782"/>
                        <a:pt x="578" y="769"/>
                        <a:pt x="578" y="741"/>
                      </a:cubicBezTo>
                      <a:cubicBezTo>
                        <a:pt x="578" y="727"/>
                        <a:pt x="573" y="714"/>
                        <a:pt x="563" y="702"/>
                      </a:cubicBezTo>
                      <a:cubicBezTo>
                        <a:pt x="553" y="690"/>
                        <a:pt x="533" y="677"/>
                        <a:pt x="505" y="662"/>
                      </a:cubicBezTo>
                      <a:cubicBezTo>
                        <a:pt x="476" y="648"/>
                        <a:pt x="457" y="636"/>
                        <a:pt x="447" y="627"/>
                      </a:cubicBezTo>
                      <a:cubicBezTo>
                        <a:pt x="436" y="617"/>
                        <a:pt x="429" y="606"/>
                        <a:pt x="423" y="593"/>
                      </a:cubicBezTo>
                      <a:cubicBezTo>
                        <a:pt x="418" y="580"/>
                        <a:pt x="415" y="566"/>
                        <a:pt x="415" y="549"/>
                      </a:cubicBezTo>
                      <a:cubicBezTo>
                        <a:pt x="415" y="526"/>
                        <a:pt x="422" y="505"/>
                        <a:pt x="437" y="487"/>
                      </a:cubicBezTo>
                      <a:cubicBezTo>
                        <a:pt x="452" y="469"/>
                        <a:pt x="472" y="456"/>
                        <a:pt x="497" y="450"/>
                      </a:cubicBezTo>
                      <a:cubicBezTo>
                        <a:pt x="497" y="403"/>
                        <a:pt x="497" y="403"/>
                        <a:pt x="497" y="403"/>
                      </a:cubicBezTo>
                      <a:cubicBezTo>
                        <a:pt x="557" y="403"/>
                        <a:pt x="557" y="403"/>
                        <a:pt x="557" y="403"/>
                      </a:cubicBezTo>
                      <a:cubicBezTo>
                        <a:pt x="557" y="448"/>
                        <a:pt x="557" y="448"/>
                        <a:pt x="557" y="448"/>
                      </a:cubicBezTo>
                      <a:cubicBezTo>
                        <a:pt x="589" y="451"/>
                        <a:pt x="613" y="459"/>
                        <a:pt x="628" y="471"/>
                      </a:cubicBezTo>
                      <a:cubicBezTo>
                        <a:pt x="608" y="530"/>
                        <a:pt x="608" y="530"/>
                        <a:pt x="608" y="530"/>
                      </a:cubicBezTo>
                      <a:cubicBezTo>
                        <a:pt x="584" y="513"/>
                        <a:pt x="559" y="504"/>
                        <a:pt x="532" y="504"/>
                      </a:cubicBezTo>
                      <a:cubicBezTo>
                        <a:pt x="517" y="504"/>
                        <a:pt x="504" y="508"/>
                        <a:pt x="496" y="517"/>
                      </a:cubicBezTo>
                      <a:cubicBezTo>
                        <a:pt x="487" y="525"/>
                        <a:pt x="483" y="536"/>
                        <a:pt x="483" y="549"/>
                      </a:cubicBezTo>
                      <a:cubicBezTo>
                        <a:pt x="483" y="571"/>
                        <a:pt x="507" y="594"/>
                        <a:pt x="556" y="617"/>
                      </a:cubicBezTo>
                      <a:cubicBezTo>
                        <a:pt x="581" y="630"/>
                        <a:pt x="600" y="642"/>
                        <a:pt x="611" y="652"/>
                      </a:cubicBezTo>
                      <a:cubicBezTo>
                        <a:pt x="623" y="663"/>
                        <a:pt x="631" y="675"/>
                        <a:pt x="637" y="689"/>
                      </a:cubicBezTo>
                      <a:cubicBezTo>
                        <a:pt x="643" y="703"/>
                        <a:pt x="646" y="719"/>
                        <a:pt x="646" y="736"/>
                      </a:cubicBezTo>
                      <a:cubicBezTo>
                        <a:pt x="646" y="760"/>
                        <a:pt x="638" y="782"/>
                        <a:pt x="622" y="800"/>
                      </a:cubicBezTo>
                      <a:close/>
                    </a:path>
                  </a:pathLst>
                </a:custGeom>
                <a:solidFill>
                  <a:srgbClr val="1A4AA0">
                    <a:lumMod val="10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79C9F"/>
                    </a:solidFill>
                    <a:effectLst/>
                    <a:uLnTx/>
                    <a:uFillTx/>
                    <a:latin typeface="Univers LT Std 55"/>
                    <a:ea typeface="+mn-ea"/>
                    <a:cs typeface="+mn-cs"/>
                  </a:endParaRPr>
                </a:p>
              </p:txBody>
            </p:sp>
          </p:grpSp>
        </p:grpSp>
      </p:grpSp>
      <p:cxnSp>
        <p:nvCxnSpPr>
          <p:cNvPr id="43" name="Straight Connector 42"/>
          <p:cNvCxnSpPr/>
          <p:nvPr/>
        </p:nvCxnSpPr>
        <p:spPr>
          <a:xfrm>
            <a:off x="622088" y="2731385"/>
            <a:ext cx="10933350" cy="0"/>
          </a:xfrm>
          <a:prstGeom prst="line">
            <a:avLst/>
          </a:prstGeom>
          <a:ln w="9525" cap="rnd">
            <a:solidFill>
              <a:schemeClr val="accent5"/>
            </a:solidFill>
            <a:prstDash val="sysDot"/>
            <a:round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22088" y="3576359"/>
            <a:ext cx="10933350" cy="0"/>
          </a:xfrm>
          <a:prstGeom prst="line">
            <a:avLst/>
          </a:prstGeom>
          <a:ln w="9525" cap="rnd">
            <a:solidFill>
              <a:schemeClr val="accent5"/>
            </a:solidFill>
            <a:prstDash val="sysDot"/>
            <a:round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22088" y="4421333"/>
            <a:ext cx="10933350" cy="0"/>
          </a:xfrm>
          <a:prstGeom prst="line">
            <a:avLst/>
          </a:prstGeom>
          <a:ln w="9525" cap="rnd">
            <a:solidFill>
              <a:schemeClr val="accent5"/>
            </a:solidFill>
            <a:prstDash val="sysDot"/>
            <a:round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22088" y="5266307"/>
            <a:ext cx="10933350" cy="0"/>
          </a:xfrm>
          <a:prstGeom prst="line">
            <a:avLst/>
          </a:prstGeom>
          <a:ln w="9525" cap="rnd">
            <a:solidFill>
              <a:schemeClr val="accent5"/>
            </a:solidFill>
            <a:prstDash val="sysDot"/>
            <a:round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55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think-cell Slide" r:id="rId7" imgW="353" imgH="357" progId="TCLayout.ActiveDocument.1">
                  <p:embed/>
                </p:oleObj>
              </mc:Choice>
              <mc:Fallback>
                <p:oleObj name="think-cell Slide" r:id="rId7" imgW="353" imgH="357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65 Bold" panose="020B0800000000000000" pitchFamily="34" charset="0"/>
              <a:ea typeface="+mn-ea"/>
              <a:cs typeface="+mn-cs"/>
              <a:sym typeface="Univers 65 Bold" panose="020B0800000000000000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28650" y="622800"/>
            <a:ext cx="10934700" cy="332399"/>
          </a:xfrm>
        </p:spPr>
        <p:txBody>
          <a:bodyPr/>
          <a:lstStyle/>
          <a:p>
            <a:r>
              <a:rPr lang="en-US" dirty="0">
                <a:solidFill>
                  <a:srgbClr val="002395"/>
                </a:solidFill>
                <a:latin typeface="Univers 65 Bold" pitchFamily="2" charset="0"/>
              </a:rPr>
              <a:t>0. Executive summary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42109" y="1901884"/>
            <a:ext cx="6948824" cy="409021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228600" tIns="0" rIns="45720" bIns="45720" rtlCol="0" anchor="ctr">
            <a:noAutofit/>
          </a:bodyPr>
          <a:lstStyle/>
          <a:p>
            <a:pPr marL="11588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Highlight (or recap) company vision and target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2109" y="2509065"/>
            <a:ext cx="6948824" cy="409021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228600" tIns="0" rIns="45720" bIns="45720" rtlCol="0" anchor="ctr">
            <a:noAutofit/>
          </a:bodyPr>
          <a:lstStyle/>
          <a:p>
            <a:pPr marL="11588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Outline areas of focus, supported by DAI self-assessment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2109" y="3116246"/>
            <a:ext cx="6948824" cy="409021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228600" tIns="0" rIns="45720" bIns="45720" rtlCol="0" anchor="ctr">
            <a:noAutofit/>
          </a:bodyPr>
          <a:lstStyle/>
          <a:p>
            <a:pPr marL="11588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Summarise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 the initiatives and their respective benefits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42109" y="3723427"/>
            <a:ext cx="6948824" cy="409021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228600" tIns="0" rIns="45720" bIns="45720" rtlCol="0" anchor="ctr">
            <a:noAutofit/>
          </a:bodyPr>
          <a:lstStyle>
            <a:defPPr>
              <a:defRPr lang="en-US"/>
            </a:defPPr>
            <a:lvl1pPr marL="115888">
              <a:buSzPct val="100000"/>
              <a:buFont typeface="Trebuchet MS" panose="020B0603020202020204" pitchFamily="34" charset="0"/>
              <a:buChar char="​"/>
              <a:defRPr sz="1600">
                <a:solidFill>
                  <a:schemeClr val="bg1"/>
                </a:solidFill>
                <a:latin typeface="Univers 55" panose="02000000000000000000" pitchFamily="2" charset="0"/>
              </a:defRPr>
            </a:lvl1pPr>
          </a:lstStyle>
          <a:p>
            <a:pPr marL="11588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Summarise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 the enablers required and how to build them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2109" y="4330608"/>
            <a:ext cx="6948824" cy="409021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228600" tIns="0" rIns="45720" bIns="45720" rtlCol="0" anchor="ctr">
            <a:noAutofit/>
          </a:bodyPr>
          <a:lstStyle>
            <a:defPPr>
              <a:defRPr lang="en-US"/>
            </a:defPPr>
            <a:lvl1pPr marL="115888">
              <a:buSzPct val="100000"/>
              <a:buFont typeface="Trebuchet MS" panose="020B0603020202020204" pitchFamily="34" charset="0"/>
              <a:buChar char="​"/>
              <a:defRPr sz="1600">
                <a:solidFill>
                  <a:schemeClr val="bg1"/>
                </a:solidFill>
                <a:latin typeface="Univers 55" panose="02000000000000000000" pitchFamily="2" charset="0"/>
              </a:defRPr>
            </a:lvl1pPr>
          </a:lstStyle>
          <a:p>
            <a:pPr marL="11588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Reiterate the key financial metrics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42109" y="4937789"/>
            <a:ext cx="6948824" cy="409021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228600" tIns="0" rIns="45720" bIns="45720" rtlCol="0" anchor="ctr">
            <a:noAutofit/>
          </a:bodyPr>
          <a:lstStyle>
            <a:defPPr>
              <a:defRPr lang="en-US"/>
            </a:defPPr>
            <a:lvl1pPr marL="115888">
              <a:buSzPct val="100000"/>
              <a:buFont typeface="Trebuchet MS" panose="020B0603020202020204" pitchFamily="34" charset="0"/>
              <a:buChar char="​"/>
              <a:defRPr sz="1600">
                <a:solidFill>
                  <a:schemeClr val="bg1"/>
                </a:solidFill>
                <a:latin typeface="Univers 55" panose="02000000000000000000" pitchFamily="2" charset="0"/>
              </a:defRPr>
            </a:lvl1pPr>
          </a:lstStyle>
          <a:p>
            <a:pPr marL="11588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Highlight key risks and mitigating measures in place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42109" y="5544970"/>
            <a:ext cx="6948824" cy="409021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228600" tIns="0" rIns="45720" bIns="45720" rtlCol="0" anchor="ctr">
            <a:noAutofit/>
          </a:bodyPr>
          <a:lstStyle>
            <a:defPPr>
              <a:defRPr lang="en-US"/>
            </a:defPPr>
            <a:lvl1pPr marL="115888">
              <a:buSzPct val="100000"/>
              <a:buFont typeface="Trebuchet MS" panose="020B0603020202020204" pitchFamily="34" charset="0"/>
              <a:buChar char="​"/>
              <a:defRPr sz="1600">
                <a:solidFill>
                  <a:schemeClr val="bg1"/>
                </a:solidFill>
                <a:latin typeface="Univers 55" panose="02000000000000000000" pitchFamily="2" charset="0"/>
              </a:defRPr>
            </a:lvl1pPr>
          </a:lstStyle>
          <a:p>
            <a:pPr marL="11588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Note immediate actions required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98593" y="1901884"/>
            <a:ext cx="3564757" cy="409021"/>
          </a:xfrm>
          <a:prstGeom prst="rect">
            <a:avLst/>
          </a:prstGeom>
          <a:solidFill>
            <a:srgbClr val="D5DFFF"/>
          </a:solidFill>
          <a:ln w="19050">
            <a:noFill/>
            <a:prstDash val="sysDot"/>
          </a:ln>
        </p:spPr>
        <p:txBody>
          <a:bodyPr wrap="square" lIns="45720" tIns="45720" rIns="4572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>
                    <a:lumMod val="100000"/>
                  </a:srgb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"We are seeking [x]'s approval for [S$x] across [x months/years] to implement [x] …"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98593" y="2509065"/>
            <a:ext cx="3564757" cy="409021"/>
          </a:xfrm>
          <a:prstGeom prst="rect">
            <a:avLst/>
          </a:prstGeom>
          <a:solidFill>
            <a:srgbClr val="D5DFFF"/>
          </a:solidFill>
          <a:ln w="19050">
            <a:noFill/>
            <a:prstDash val="sysDot"/>
          </a:ln>
        </p:spPr>
        <p:txBody>
          <a:bodyPr wrap="square" lIns="45720" tIns="45720" rIns="4572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>
                    <a:lumMod val="100000"/>
                  </a:srgb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"The key reason for driving this project is [x]; this is in line with the findings in DAI 2020"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98593" y="3116246"/>
            <a:ext cx="3564757" cy="409021"/>
          </a:xfrm>
          <a:prstGeom prst="rect">
            <a:avLst/>
          </a:prstGeom>
          <a:solidFill>
            <a:srgbClr val="D5DFFF"/>
          </a:solidFill>
          <a:ln w="19050">
            <a:noFill/>
            <a:prstDash val="sysDot"/>
          </a:ln>
        </p:spPr>
        <p:txBody>
          <a:bodyPr wrap="square" lIns="45720" tIns="45720" rIns="4572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>
                    <a:lumMod val="100000"/>
                  </a:srgb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"Fundamentally, the product is a [x], which operationally upgrades our processes via [x]"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998593" y="3723427"/>
            <a:ext cx="3564757" cy="409021"/>
          </a:xfrm>
          <a:prstGeom prst="rect">
            <a:avLst/>
          </a:prstGeom>
          <a:solidFill>
            <a:srgbClr val="D5DFFF"/>
          </a:solidFill>
          <a:ln w="19050">
            <a:noFill/>
            <a:prstDash val="sysDot"/>
          </a:ln>
        </p:spPr>
        <p:txBody>
          <a:bodyPr wrap="square" lIns="45720" tIns="45720" rIns="4572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>
                    <a:lumMod val="100000"/>
                  </a:srgb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"This project will require [x] FTEs across a period of [x months/years], across [x phases]"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998593" y="4330608"/>
            <a:ext cx="3564757" cy="409021"/>
          </a:xfrm>
          <a:prstGeom prst="rect">
            <a:avLst/>
          </a:prstGeom>
          <a:solidFill>
            <a:srgbClr val="D5DFFF"/>
          </a:solidFill>
          <a:ln w="19050">
            <a:noFill/>
            <a:prstDash val="sysDot"/>
          </a:ln>
        </p:spPr>
        <p:txBody>
          <a:bodyPr wrap="square" lIns="45720" tIns="45720" rIns="4572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>
                    <a:lumMod val="100000"/>
                  </a:srgb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"The full capital outlay is [S$x]. We project a full realization of our investments by year [20xx]"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998593" y="4937789"/>
            <a:ext cx="3564757" cy="409021"/>
          </a:xfrm>
          <a:prstGeom prst="rect">
            <a:avLst/>
          </a:prstGeom>
          <a:solidFill>
            <a:srgbClr val="D5DFFF"/>
          </a:solidFill>
          <a:ln w="19050">
            <a:noFill/>
            <a:prstDash val="sysDot"/>
          </a:ln>
        </p:spPr>
        <p:txBody>
          <a:bodyPr wrap="square" lIns="45720" tIns="45720" rIns="4572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>
                    <a:lumMod val="100000"/>
                  </a:srgb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"If we do this project, the major risks are [x]. [x] will be put in place to mitigate this risk"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998593" y="5544970"/>
            <a:ext cx="3564757" cy="409021"/>
          </a:xfrm>
          <a:prstGeom prst="rect">
            <a:avLst/>
          </a:prstGeom>
          <a:solidFill>
            <a:srgbClr val="D5DFFF"/>
          </a:solidFill>
          <a:ln w="19050">
            <a:noFill/>
            <a:prstDash val="sysDot"/>
          </a:ln>
        </p:spPr>
        <p:txBody>
          <a:bodyPr wrap="square" lIns="45720" tIns="45720" rIns="4572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>
                    <a:lumMod val="100000"/>
                  </a:srgb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"Further to approval, we will engage [x], with the projected slated to start in [x]"</a:t>
            </a:r>
          </a:p>
        </p:txBody>
      </p:sp>
      <p:sp>
        <p:nvSpPr>
          <p:cNvPr id="39" name="Textfeld 1"/>
          <p:cNvSpPr txBox="1"/>
          <p:nvPr>
            <p:custDataLst>
              <p:tags r:id="rId4"/>
            </p:custDataLst>
          </p:nvPr>
        </p:nvSpPr>
        <p:spPr>
          <a:xfrm rot="600000">
            <a:off x="9374400" y="433667"/>
            <a:ext cx="2516400" cy="295466"/>
          </a:xfrm>
          <a:prstGeom prst="rect">
            <a:avLst/>
          </a:prstGeom>
          <a:solidFill>
            <a:schemeClr val="accent4"/>
          </a:solidFill>
          <a:ln w="9525" cap="rnd">
            <a:noFill/>
            <a:prstDash val="solid"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575757"/>
                </a:solidFill>
                <a:prstDash val="solid"/>
              </a14:hiddenLine>
            </a:ext>
          </a:extLst>
        </p:spPr>
        <p:txBody>
          <a:bodyPr vert="horz" wrap="square" lIns="36576" tIns="36576" rIns="36576" bIns="36576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Template</a:t>
            </a:r>
          </a:p>
        </p:txBody>
      </p:sp>
      <p:sp>
        <p:nvSpPr>
          <p:cNvPr id="29" name="Oval 20"/>
          <p:cNvSpPr>
            <a:spLocks noChangeAspect="1" noChangeArrowheads="1"/>
          </p:cNvSpPr>
          <p:nvPr/>
        </p:nvSpPr>
        <p:spPr bwMode="auto">
          <a:xfrm>
            <a:off x="716962" y="5525633"/>
            <a:ext cx="447696" cy="447696"/>
          </a:xfrm>
          <a:prstGeom prst="ellipse">
            <a:avLst/>
          </a:prstGeom>
          <a:solidFill>
            <a:schemeClr val="accent4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100000"/>
                  </a:srgbClr>
                </a:solidFill>
                <a:effectLst/>
                <a:uLnTx/>
                <a:uFillTx/>
                <a:latin typeface="Univers LT Std 55" panose="020B060302020202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33" name="Oval 20"/>
          <p:cNvSpPr>
            <a:spLocks noChangeAspect="1" noChangeArrowheads="1"/>
          </p:cNvSpPr>
          <p:nvPr/>
        </p:nvSpPr>
        <p:spPr bwMode="auto">
          <a:xfrm>
            <a:off x="716962" y="4918452"/>
            <a:ext cx="447696" cy="447696"/>
          </a:xfrm>
          <a:prstGeom prst="ellipse">
            <a:avLst/>
          </a:prstGeom>
          <a:solidFill>
            <a:schemeClr val="accent4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100000"/>
                  </a:srgbClr>
                </a:solidFill>
                <a:effectLst/>
                <a:uLnTx/>
                <a:uFillTx/>
                <a:latin typeface="Univers LT Std 55" panose="020B0603020202020204" pitchFamily="34" charset="0"/>
                <a:ea typeface="+mn-ea"/>
                <a:cs typeface="+mn-cs"/>
              </a:rPr>
              <a:t>6</a:t>
            </a:r>
          </a:p>
        </p:txBody>
      </p:sp>
      <p:sp>
        <p:nvSpPr>
          <p:cNvPr id="37" name="Oval 20"/>
          <p:cNvSpPr>
            <a:spLocks noChangeAspect="1" noChangeArrowheads="1"/>
          </p:cNvSpPr>
          <p:nvPr/>
        </p:nvSpPr>
        <p:spPr bwMode="auto">
          <a:xfrm>
            <a:off x="716962" y="4311271"/>
            <a:ext cx="447696" cy="447696"/>
          </a:xfrm>
          <a:prstGeom prst="ellipse">
            <a:avLst/>
          </a:prstGeom>
          <a:solidFill>
            <a:schemeClr val="accent4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100000"/>
                  </a:srgbClr>
                </a:solidFill>
                <a:effectLst/>
                <a:uLnTx/>
                <a:uFillTx/>
                <a:latin typeface="Univers LT Std 55" panose="020B0603020202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38" name="Oval 20"/>
          <p:cNvSpPr>
            <a:spLocks noChangeAspect="1" noChangeArrowheads="1"/>
          </p:cNvSpPr>
          <p:nvPr/>
        </p:nvSpPr>
        <p:spPr bwMode="auto">
          <a:xfrm>
            <a:off x="716962" y="3704090"/>
            <a:ext cx="447696" cy="447696"/>
          </a:xfrm>
          <a:prstGeom prst="ellipse">
            <a:avLst/>
          </a:prstGeom>
          <a:solidFill>
            <a:schemeClr val="accent4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100000"/>
                  </a:srgbClr>
                </a:solidFill>
                <a:effectLst/>
                <a:uLnTx/>
                <a:uFillTx/>
                <a:latin typeface="Univers LT Std 55" panose="020B0603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40" name="Oval 20"/>
          <p:cNvSpPr>
            <a:spLocks noChangeAspect="1" noChangeArrowheads="1"/>
          </p:cNvSpPr>
          <p:nvPr/>
        </p:nvSpPr>
        <p:spPr bwMode="auto">
          <a:xfrm>
            <a:off x="716962" y="3096909"/>
            <a:ext cx="447696" cy="447696"/>
          </a:xfrm>
          <a:prstGeom prst="ellipse">
            <a:avLst/>
          </a:prstGeom>
          <a:solidFill>
            <a:schemeClr val="accent4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100000"/>
                  </a:srgbClr>
                </a:solidFill>
                <a:effectLst/>
                <a:uLnTx/>
                <a:uFillTx/>
                <a:latin typeface="Univers LT Std 55" panose="020B0603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41" name="Oval 20"/>
          <p:cNvSpPr>
            <a:spLocks noChangeAspect="1" noChangeArrowheads="1"/>
          </p:cNvSpPr>
          <p:nvPr/>
        </p:nvSpPr>
        <p:spPr bwMode="auto">
          <a:xfrm>
            <a:off x="716962" y="2489728"/>
            <a:ext cx="447696" cy="447696"/>
          </a:xfrm>
          <a:prstGeom prst="ellipse">
            <a:avLst/>
          </a:prstGeom>
          <a:solidFill>
            <a:schemeClr val="accent4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100000"/>
                  </a:srgbClr>
                </a:solidFill>
                <a:effectLst/>
                <a:uLnTx/>
                <a:uFillTx/>
                <a:latin typeface="Univers LT Std 55" panose="020B0603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42" name="Oval 20"/>
          <p:cNvSpPr>
            <a:spLocks noChangeAspect="1" noChangeArrowheads="1"/>
          </p:cNvSpPr>
          <p:nvPr/>
        </p:nvSpPr>
        <p:spPr bwMode="auto">
          <a:xfrm>
            <a:off x="716962" y="1882547"/>
            <a:ext cx="447696" cy="447696"/>
          </a:xfrm>
          <a:prstGeom prst="ellipse">
            <a:avLst/>
          </a:prstGeom>
          <a:solidFill>
            <a:schemeClr val="accent4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100000"/>
                  </a:srgbClr>
                </a:solidFill>
                <a:effectLst/>
                <a:uLnTx/>
                <a:uFillTx/>
                <a:latin typeface="Univers LT Std 55" panose="020B0603020202020204" pitchFamily="34" charset="0"/>
                <a:ea typeface="+mn-ea"/>
                <a:cs typeface="+mn-c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20949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think-cell Slide" r:id="rId7" imgW="327" imgH="327" progId="TCLayout.ActiveDocument.1">
                  <p:embed/>
                </p:oleObj>
              </mc:Choice>
              <mc:Fallback>
                <p:oleObj name="think-cell Slide" r:id="rId7" imgW="327" imgH="327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65 Bold" panose="020B0800000000000000" pitchFamily="34" charset="0"/>
              <a:ea typeface="+mn-ea"/>
              <a:cs typeface="+mn-cs"/>
              <a:sym typeface="Univers 65 Bold" panose="020B0800000000000000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76" y="2635250"/>
            <a:ext cx="12185649" cy="16129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rgbClr val="FFFF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Powered by digital innovation, [x] will be a leading [x] provider in Singapore, having [x] customers and a profit margin of [x] by [202x] </a:t>
            </a:r>
          </a:p>
        </p:txBody>
      </p:sp>
      <p:sp>
        <p:nvSpPr>
          <p:cNvPr id="5" name="Textfeld 1"/>
          <p:cNvSpPr txBox="1"/>
          <p:nvPr>
            <p:custDataLst>
              <p:tags r:id="rId4"/>
            </p:custDataLst>
          </p:nvPr>
        </p:nvSpPr>
        <p:spPr>
          <a:xfrm rot="600000">
            <a:off x="9374400" y="433667"/>
            <a:ext cx="2516400" cy="295466"/>
          </a:xfrm>
          <a:prstGeom prst="rect">
            <a:avLst/>
          </a:prstGeom>
          <a:solidFill>
            <a:schemeClr val="accent4"/>
          </a:solidFill>
          <a:ln w="9525" cap="rnd">
            <a:noFill/>
            <a:prstDash val="solid"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575757"/>
                </a:solidFill>
                <a:prstDash val="solid"/>
              </a14:hiddenLine>
            </a:ext>
          </a:extLst>
        </p:spPr>
        <p:txBody>
          <a:bodyPr vert="horz" wrap="square" lIns="36576" tIns="36576" rIns="36576" bIns="36576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Template</a:t>
            </a:r>
          </a:p>
        </p:txBody>
      </p:sp>
      <p:sp>
        <p:nvSpPr>
          <p:cNvPr id="9" name="Title 7"/>
          <p:cNvSpPr>
            <a:spLocks noGrp="1"/>
          </p:cNvSpPr>
          <p:nvPr>
            <p:ph type="title"/>
          </p:nvPr>
        </p:nvSpPr>
        <p:spPr>
          <a:xfrm>
            <a:off x="628650" y="622800"/>
            <a:ext cx="10934700" cy="332399"/>
          </a:xfrm>
        </p:spPr>
        <p:txBody>
          <a:bodyPr/>
          <a:lstStyle/>
          <a:p>
            <a:r>
              <a:rPr lang="en-US" dirty="0">
                <a:solidFill>
                  <a:srgbClr val="002395"/>
                </a:solidFill>
                <a:latin typeface="Univers 65 Bold" pitchFamily="2" charset="0"/>
              </a:rPr>
              <a:t>1a. Vision</a:t>
            </a:r>
          </a:p>
        </p:txBody>
      </p:sp>
    </p:spTree>
    <p:extLst>
      <p:ext uri="{BB962C8B-B14F-4D97-AF65-F5344CB8AC3E}">
        <p14:creationId xmlns:p14="http://schemas.microsoft.com/office/powerpoint/2010/main" val="16979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think-cell Slide" r:id="rId7" imgW="353" imgH="357" progId="TCLayout.ActiveDocument.1">
                  <p:embed/>
                </p:oleObj>
              </mc:Choice>
              <mc:Fallback>
                <p:oleObj name="think-cell Slide" r:id="rId7" imgW="353" imgH="357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65 Bold" panose="020B0800000000000000" pitchFamily="34" charset="0"/>
              <a:ea typeface="+mn-ea"/>
              <a:cs typeface="+mn-cs"/>
              <a:sym typeface="Univers 65 Bold" panose="020B0800000000000000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22800"/>
            <a:ext cx="10934700" cy="332399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002395"/>
                </a:solidFill>
                <a:latin typeface="Univers 65 Bold" pitchFamily="2" charset="0"/>
              </a:rPr>
              <a:t>1a. Vision</a:t>
            </a:r>
            <a:endParaRPr lang="en-US" sz="2000" dirty="0">
              <a:solidFill>
                <a:schemeClr val="accent5"/>
              </a:solidFill>
              <a:latin typeface="Univers 65 Bold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246" y="3689165"/>
            <a:ext cx="201599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-295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2F75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Customer needs and pain points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3246" y="4237100"/>
            <a:ext cx="2015990" cy="175432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Are customers asking for this solution? 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Do they face a common issue in current services?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Is this a complementary solution that could bring new revenues?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05983" y="3689165"/>
            <a:ext cx="201599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-295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2F75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Efficiency- or cost-driven needs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05983" y="4237100"/>
            <a:ext cx="2015990" cy="175432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Could this solution significantly increase productivity (e.g. free up time from laborious processes)?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Are there clear cost-savings to be derived if this solution is implemented?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78720" y="3689165"/>
            <a:ext cx="201599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-295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2F75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Talent and manpower driven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78720" y="4237100"/>
            <a:ext cx="2015990" cy="175432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Will this solution provide a workplace environment that could attract more new talent?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Could this solution automate a task whereby hiring is challenging?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51457" y="3689165"/>
            <a:ext cx="201599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-295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2F75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Regulatory requirements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51457" y="4237100"/>
            <a:ext cx="2015990" cy="175432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Are there new rules that require us to implement this solution (e.g. emissions or cybersecurity regulations)?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24193" y="3689165"/>
            <a:ext cx="201599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-295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2F75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Integration with ecosystem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624193" y="4237100"/>
            <a:ext cx="2015990" cy="175432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Are we able to benefit from the rich port ecosystem by implementing this solution? (e.g. JIT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, MSW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, startup ecosystem, etc.)</a:t>
            </a:r>
          </a:p>
        </p:txBody>
      </p:sp>
      <p:sp>
        <p:nvSpPr>
          <p:cNvPr id="29" name="ee4pFootnotes"/>
          <p:cNvSpPr>
            <a:spLocks noChangeArrowheads="1"/>
          </p:cNvSpPr>
          <p:nvPr/>
        </p:nvSpPr>
        <p:spPr bwMode="auto">
          <a:xfrm>
            <a:off x="630000" y="6465355"/>
            <a:ext cx="8257522" cy="110800"/>
          </a:xfrm>
          <a:prstGeom prst="rect">
            <a:avLst/>
          </a:prstGeom>
          <a:noFill/>
          <a:ln w="9525" algn="ctr">
            <a:noFill/>
            <a:miter lim="800000"/>
            <a:headEnd type="none" w="lg" len="lg"/>
            <a:tailEnd type="none" w="lg" len="lg"/>
          </a:ln>
        </p:spPr>
        <p:txBody>
          <a:bodyPr vert="horz" wrap="square" lIns="0" tIns="0" rIns="0" bIns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1. Just-In-Time (JIT); Maritime Single Window (MSW)</a:t>
            </a:r>
          </a:p>
        </p:txBody>
      </p:sp>
      <p:sp>
        <p:nvSpPr>
          <p:cNvPr id="30" name="Textfeld 1"/>
          <p:cNvSpPr txBox="1"/>
          <p:nvPr>
            <p:custDataLst>
              <p:tags r:id="rId4"/>
            </p:custDataLst>
          </p:nvPr>
        </p:nvSpPr>
        <p:spPr>
          <a:xfrm rot="600000">
            <a:off x="9374400" y="433668"/>
            <a:ext cx="2516400" cy="295466"/>
          </a:xfrm>
          <a:prstGeom prst="rect">
            <a:avLst/>
          </a:prstGeom>
          <a:solidFill>
            <a:schemeClr val="accent4"/>
          </a:solidFill>
          <a:ln w="9525" cap="rnd">
            <a:noFill/>
            <a:prstDash val="solid"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575757"/>
                </a:solidFill>
                <a:prstDash val="solid"/>
              </a14:hiddenLine>
            </a:ext>
          </a:extLst>
        </p:spPr>
        <p:txBody>
          <a:bodyPr vert="horz" wrap="square" lIns="36576" tIns="36576" rIns="36576" bIns="36576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Template</a:t>
            </a:r>
          </a:p>
        </p:txBody>
      </p:sp>
      <p:grpSp>
        <p:nvGrpSpPr>
          <p:cNvPr id="56" name="Group 55"/>
          <p:cNvGrpSpPr>
            <a:grpSpLocks noChangeAspect="1"/>
          </p:cNvGrpSpPr>
          <p:nvPr/>
        </p:nvGrpSpPr>
        <p:grpSpPr>
          <a:xfrm>
            <a:off x="533246" y="2279408"/>
            <a:ext cx="1318913" cy="1320134"/>
            <a:chOff x="5273801" y="2606040"/>
            <a:chExt cx="1644397" cy="1645920"/>
          </a:xfrm>
        </p:grpSpPr>
        <p:sp>
          <p:nvSpPr>
            <p:cNvPr id="57" name="AutoShape 17">
              <a:extLst>
                <a:ext uri="{FF2B5EF4-FFF2-40B4-BE49-F238E27FC236}">
                  <a16:creationId xmlns:a16="http://schemas.microsoft.com/office/drawing/2014/main" id="{28E2991E-BB96-4601-8A75-13A422EA165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273801" y="2606040"/>
              <a:ext cx="1644397" cy="1645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5552312" y="2881122"/>
              <a:ext cx="1010412" cy="1098804"/>
              <a:chOff x="5552312" y="2881122"/>
              <a:chExt cx="1010412" cy="1098804"/>
            </a:xfrm>
          </p:grpSpPr>
          <p:sp>
            <p:nvSpPr>
              <p:cNvPr id="59" name="Freeform 19">
                <a:extLst>
                  <a:ext uri="{FF2B5EF4-FFF2-40B4-BE49-F238E27FC236}">
                    <a16:creationId xmlns:a16="http://schemas.microsoft.com/office/drawing/2014/main" id="{34FAA6BB-21A4-4D04-9D25-0BAD1CB5A7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23965" y="3117723"/>
                <a:ext cx="738759" cy="862203"/>
              </a:xfrm>
              <a:custGeom>
                <a:avLst/>
                <a:gdLst>
                  <a:gd name="T0" fmla="*/ 963 w 1035"/>
                  <a:gd name="T1" fmla="*/ 394 h 1207"/>
                  <a:gd name="T2" fmla="*/ 951 w 1035"/>
                  <a:gd name="T3" fmla="*/ 381 h 1207"/>
                  <a:gd name="T4" fmla="*/ 892 w 1035"/>
                  <a:gd name="T5" fmla="*/ 264 h 1207"/>
                  <a:gd name="T6" fmla="*/ 884 w 1035"/>
                  <a:gd name="T7" fmla="*/ 207 h 1207"/>
                  <a:gd name="T8" fmla="*/ 870 w 1035"/>
                  <a:gd name="T9" fmla="*/ 117 h 1207"/>
                  <a:gd name="T10" fmla="*/ 856 w 1035"/>
                  <a:gd name="T11" fmla="*/ 0 h 1207"/>
                  <a:gd name="T12" fmla="*/ 812 w 1035"/>
                  <a:gd name="T13" fmla="*/ 3 h 1207"/>
                  <a:gd name="T14" fmla="*/ 828 w 1035"/>
                  <a:gd name="T15" fmla="*/ 131 h 1207"/>
                  <a:gd name="T16" fmla="*/ 840 w 1035"/>
                  <a:gd name="T17" fmla="*/ 210 h 1207"/>
                  <a:gd name="T18" fmla="*/ 850 w 1035"/>
                  <a:gd name="T19" fmla="*/ 278 h 1207"/>
                  <a:gd name="T20" fmla="*/ 919 w 1035"/>
                  <a:gd name="T21" fmla="*/ 411 h 1207"/>
                  <a:gd name="T22" fmla="*/ 931 w 1035"/>
                  <a:gd name="T23" fmla="*/ 424 h 1207"/>
                  <a:gd name="T24" fmla="*/ 983 w 1035"/>
                  <a:gd name="T25" fmla="*/ 492 h 1207"/>
                  <a:gd name="T26" fmla="*/ 862 w 1035"/>
                  <a:gd name="T27" fmla="*/ 528 h 1207"/>
                  <a:gd name="T28" fmla="*/ 844 w 1035"/>
                  <a:gd name="T29" fmla="*/ 535 h 1207"/>
                  <a:gd name="T30" fmla="*/ 838 w 1035"/>
                  <a:gd name="T31" fmla="*/ 553 h 1207"/>
                  <a:gd name="T32" fmla="*/ 850 w 1035"/>
                  <a:gd name="T33" fmla="*/ 768 h 1207"/>
                  <a:gd name="T34" fmla="*/ 849 w 1035"/>
                  <a:gd name="T35" fmla="*/ 778 h 1207"/>
                  <a:gd name="T36" fmla="*/ 834 w 1035"/>
                  <a:gd name="T37" fmla="*/ 884 h 1207"/>
                  <a:gd name="T38" fmla="*/ 553 w 1035"/>
                  <a:gd name="T39" fmla="*/ 889 h 1207"/>
                  <a:gd name="T40" fmla="*/ 536 w 1035"/>
                  <a:gd name="T41" fmla="*/ 894 h 1207"/>
                  <a:gd name="T42" fmla="*/ 528 w 1035"/>
                  <a:gd name="T43" fmla="*/ 911 h 1207"/>
                  <a:gd name="T44" fmla="*/ 528 w 1035"/>
                  <a:gd name="T45" fmla="*/ 1163 h 1207"/>
                  <a:gd name="T46" fmla="*/ 44 w 1035"/>
                  <a:gd name="T47" fmla="*/ 1078 h 1207"/>
                  <a:gd name="T48" fmla="*/ 44 w 1035"/>
                  <a:gd name="T49" fmla="*/ 860 h 1207"/>
                  <a:gd name="T50" fmla="*/ 6 w 1035"/>
                  <a:gd name="T51" fmla="*/ 830 h 1207"/>
                  <a:gd name="T52" fmla="*/ 0 w 1035"/>
                  <a:gd name="T53" fmla="*/ 825 h 1207"/>
                  <a:gd name="T54" fmla="*/ 0 w 1035"/>
                  <a:gd name="T55" fmla="*/ 827 h 1207"/>
                  <a:gd name="T56" fmla="*/ 0 w 1035"/>
                  <a:gd name="T57" fmla="*/ 1093 h 1207"/>
                  <a:gd name="T58" fmla="*/ 14 w 1035"/>
                  <a:gd name="T59" fmla="*/ 1113 h 1207"/>
                  <a:gd name="T60" fmla="*/ 549 w 1035"/>
                  <a:gd name="T61" fmla="*/ 1207 h 1207"/>
                  <a:gd name="T62" fmla="*/ 550 w 1035"/>
                  <a:gd name="T63" fmla="*/ 1207 h 1207"/>
                  <a:gd name="T64" fmla="*/ 572 w 1035"/>
                  <a:gd name="T65" fmla="*/ 1185 h 1207"/>
                  <a:gd name="T66" fmla="*/ 572 w 1035"/>
                  <a:gd name="T67" fmla="*/ 936 h 1207"/>
                  <a:gd name="T68" fmla="*/ 854 w 1035"/>
                  <a:gd name="T69" fmla="*/ 922 h 1207"/>
                  <a:gd name="T70" fmla="*/ 893 w 1035"/>
                  <a:gd name="T71" fmla="*/ 781 h 1207"/>
                  <a:gd name="T72" fmla="*/ 894 w 1035"/>
                  <a:gd name="T73" fmla="*/ 770 h 1207"/>
                  <a:gd name="T74" fmla="*/ 885 w 1035"/>
                  <a:gd name="T75" fmla="*/ 573 h 1207"/>
                  <a:gd name="T76" fmla="*/ 1025 w 1035"/>
                  <a:gd name="T77" fmla="*/ 505 h 1207"/>
                  <a:gd name="T78" fmla="*/ 963 w 1035"/>
                  <a:gd name="T79" fmla="*/ 394 h 1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035" h="1207">
                    <a:moveTo>
                      <a:pt x="963" y="394"/>
                    </a:moveTo>
                    <a:cubicBezTo>
                      <a:pt x="959" y="390"/>
                      <a:pt x="955" y="385"/>
                      <a:pt x="951" y="381"/>
                    </a:cubicBezTo>
                    <a:cubicBezTo>
                      <a:pt x="932" y="360"/>
                      <a:pt x="911" y="319"/>
                      <a:pt x="892" y="264"/>
                    </a:cubicBezTo>
                    <a:cubicBezTo>
                      <a:pt x="888" y="252"/>
                      <a:pt x="886" y="229"/>
                      <a:pt x="884" y="207"/>
                    </a:cubicBezTo>
                    <a:cubicBezTo>
                      <a:pt x="881" y="177"/>
                      <a:pt x="879" y="144"/>
                      <a:pt x="870" y="117"/>
                    </a:cubicBezTo>
                    <a:cubicBezTo>
                      <a:pt x="859" y="83"/>
                      <a:pt x="857" y="21"/>
                      <a:pt x="856" y="0"/>
                    </a:cubicBezTo>
                    <a:cubicBezTo>
                      <a:pt x="845" y="1"/>
                      <a:pt x="830" y="2"/>
                      <a:pt x="812" y="3"/>
                    </a:cubicBezTo>
                    <a:cubicBezTo>
                      <a:pt x="813" y="28"/>
                      <a:pt x="815" y="92"/>
                      <a:pt x="828" y="131"/>
                    </a:cubicBezTo>
                    <a:cubicBezTo>
                      <a:pt x="835" y="153"/>
                      <a:pt x="838" y="183"/>
                      <a:pt x="840" y="210"/>
                    </a:cubicBezTo>
                    <a:cubicBezTo>
                      <a:pt x="842" y="238"/>
                      <a:pt x="844" y="261"/>
                      <a:pt x="850" y="278"/>
                    </a:cubicBezTo>
                    <a:cubicBezTo>
                      <a:pt x="865" y="321"/>
                      <a:pt x="890" y="379"/>
                      <a:pt x="919" y="411"/>
                    </a:cubicBezTo>
                    <a:cubicBezTo>
                      <a:pt x="923" y="415"/>
                      <a:pt x="927" y="420"/>
                      <a:pt x="931" y="424"/>
                    </a:cubicBezTo>
                    <a:cubicBezTo>
                      <a:pt x="947" y="442"/>
                      <a:pt x="981" y="478"/>
                      <a:pt x="983" y="492"/>
                    </a:cubicBezTo>
                    <a:cubicBezTo>
                      <a:pt x="975" y="513"/>
                      <a:pt x="938" y="535"/>
                      <a:pt x="862" y="528"/>
                    </a:cubicBezTo>
                    <a:cubicBezTo>
                      <a:pt x="855" y="527"/>
                      <a:pt x="849" y="530"/>
                      <a:pt x="844" y="535"/>
                    </a:cubicBezTo>
                    <a:cubicBezTo>
                      <a:pt x="840" y="539"/>
                      <a:pt x="837" y="546"/>
                      <a:pt x="838" y="553"/>
                    </a:cubicBezTo>
                    <a:cubicBezTo>
                      <a:pt x="838" y="554"/>
                      <a:pt x="855" y="693"/>
                      <a:pt x="850" y="768"/>
                    </a:cubicBezTo>
                    <a:cubicBezTo>
                      <a:pt x="849" y="778"/>
                      <a:pt x="849" y="778"/>
                      <a:pt x="849" y="778"/>
                    </a:cubicBezTo>
                    <a:cubicBezTo>
                      <a:pt x="846" y="824"/>
                      <a:pt x="843" y="877"/>
                      <a:pt x="834" y="884"/>
                    </a:cubicBezTo>
                    <a:cubicBezTo>
                      <a:pt x="819" y="891"/>
                      <a:pt x="716" y="911"/>
                      <a:pt x="553" y="889"/>
                    </a:cubicBezTo>
                    <a:cubicBezTo>
                      <a:pt x="547" y="888"/>
                      <a:pt x="540" y="890"/>
                      <a:pt x="536" y="894"/>
                    </a:cubicBezTo>
                    <a:cubicBezTo>
                      <a:pt x="531" y="899"/>
                      <a:pt x="528" y="905"/>
                      <a:pt x="528" y="911"/>
                    </a:cubicBezTo>
                    <a:cubicBezTo>
                      <a:pt x="528" y="1163"/>
                      <a:pt x="528" y="1163"/>
                      <a:pt x="528" y="1163"/>
                    </a:cubicBezTo>
                    <a:cubicBezTo>
                      <a:pt x="457" y="1161"/>
                      <a:pt x="228" y="1149"/>
                      <a:pt x="44" y="1078"/>
                    </a:cubicBezTo>
                    <a:cubicBezTo>
                      <a:pt x="44" y="860"/>
                      <a:pt x="44" y="860"/>
                      <a:pt x="44" y="860"/>
                    </a:cubicBezTo>
                    <a:cubicBezTo>
                      <a:pt x="29" y="850"/>
                      <a:pt x="12" y="836"/>
                      <a:pt x="6" y="830"/>
                    </a:cubicBezTo>
                    <a:cubicBezTo>
                      <a:pt x="4" y="829"/>
                      <a:pt x="2" y="827"/>
                      <a:pt x="0" y="825"/>
                    </a:cubicBezTo>
                    <a:cubicBezTo>
                      <a:pt x="0" y="826"/>
                      <a:pt x="0" y="826"/>
                      <a:pt x="0" y="827"/>
                    </a:cubicBezTo>
                    <a:cubicBezTo>
                      <a:pt x="0" y="1093"/>
                      <a:pt x="0" y="1093"/>
                      <a:pt x="0" y="1093"/>
                    </a:cubicBezTo>
                    <a:cubicBezTo>
                      <a:pt x="0" y="1102"/>
                      <a:pt x="6" y="1110"/>
                      <a:pt x="14" y="1113"/>
                    </a:cubicBezTo>
                    <a:cubicBezTo>
                      <a:pt x="238" y="1205"/>
                      <a:pt x="526" y="1207"/>
                      <a:pt x="549" y="1207"/>
                    </a:cubicBezTo>
                    <a:cubicBezTo>
                      <a:pt x="549" y="1207"/>
                      <a:pt x="550" y="1207"/>
                      <a:pt x="550" y="1207"/>
                    </a:cubicBezTo>
                    <a:cubicBezTo>
                      <a:pt x="562" y="1207"/>
                      <a:pt x="572" y="1197"/>
                      <a:pt x="572" y="1185"/>
                    </a:cubicBezTo>
                    <a:cubicBezTo>
                      <a:pt x="572" y="936"/>
                      <a:pt x="572" y="936"/>
                      <a:pt x="572" y="936"/>
                    </a:cubicBezTo>
                    <a:cubicBezTo>
                      <a:pt x="729" y="954"/>
                      <a:pt x="831" y="935"/>
                      <a:pt x="854" y="922"/>
                    </a:cubicBezTo>
                    <a:cubicBezTo>
                      <a:pt x="885" y="906"/>
                      <a:pt x="888" y="862"/>
                      <a:pt x="893" y="781"/>
                    </a:cubicBezTo>
                    <a:cubicBezTo>
                      <a:pt x="894" y="770"/>
                      <a:pt x="894" y="770"/>
                      <a:pt x="894" y="770"/>
                    </a:cubicBezTo>
                    <a:cubicBezTo>
                      <a:pt x="898" y="712"/>
                      <a:pt x="889" y="618"/>
                      <a:pt x="885" y="573"/>
                    </a:cubicBezTo>
                    <a:cubicBezTo>
                      <a:pt x="992" y="575"/>
                      <a:pt x="1019" y="522"/>
                      <a:pt x="1025" y="505"/>
                    </a:cubicBezTo>
                    <a:cubicBezTo>
                      <a:pt x="1035" y="475"/>
                      <a:pt x="1007" y="442"/>
                      <a:pt x="963" y="39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  <p:sp>
            <p:nvSpPr>
              <p:cNvPr id="60" name="Freeform 20">
                <a:extLst>
                  <a:ext uri="{FF2B5EF4-FFF2-40B4-BE49-F238E27FC236}">
                    <a16:creationId xmlns:a16="http://schemas.microsoft.com/office/drawing/2014/main" id="{386C8C98-85DB-40AA-9812-2942B9819D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52312" y="2881122"/>
                <a:ext cx="976123" cy="809244"/>
              </a:xfrm>
              <a:custGeom>
                <a:avLst/>
                <a:gdLst>
                  <a:gd name="T0" fmla="*/ 1330 w 1368"/>
                  <a:gd name="T1" fmla="*/ 89 h 1133"/>
                  <a:gd name="T2" fmla="*/ 1244 w 1368"/>
                  <a:gd name="T3" fmla="*/ 281 h 1133"/>
                  <a:gd name="T4" fmla="*/ 1241 w 1368"/>
                  <a:gd name="T5" fmla="*/ 285 h 1133"/>
                  <a:gd name="T6" fmla="*/ 845 w 1368"/>
                  <a:gd name="T7" fmla="*/ 376 h 1133"/>
                  <a:gd name="T8" fmla="*/ 710 w 1368"/>
                  <a:gd name="T9" fmla="*/ 675 h 1133"/>
                  <a:gd name="T10" fmla="*/ 615 w 1368"/>
                  <a:gd name="T11" fmla="*/ 684 h 1133"/>
                  <a:gd name="T12" fmla="*/ 610 w 1368"/>
                  <a:gd name="T13" fmla="*/ 679 h 1133"/>
                  <a:gd name="T14" fmla="*/ 426 w 1368"/>
                  <a:gd name="T15" fmla="*/ 519 h 1133"/>
                  <a:gd name="T16" fmla="*/ 425 w 1368"/>
                  <a:gd name="T17" fmla="*/ 867 h 1133"/>
                  <a:gd name="T18" fmla="*/ 426 w 1368"/>
                  <a:gd name="T19" fmla="*/ 869 h 1133"/>
                  <a:gd name="T20" fmla="*/ 426 w 1368"/>
                  <a:gd name="T21" fmla="*/ 1125 h 1133"/>
                  <a:gd name="T22" fmla="*/ 417 w 1368"/>
                  <a:gd name="T23" fmla="*/ 1129 h 1133"/>
                  <a:gd name="T24" fmla="*/ 167 w 1368"/>
                  <a:gd name="T25" fmla="*/ 363 h 1133"/>
                  <a:gd name="T26" fmla="*/ 735 w 1368"/>
                  <a:gd name="T27" fmla="*/ 0 h 1133"/>
                  <a:gd name="T28" fmla="*/ 1330 w 1368"/>
                  <a:gd name="T29" fmla="*/ 89 h 1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368" h="1133">
                    <a:moveTo>
                      <a:pt x="1330" y="89"/>
                    </a:moveTo>
                    <a:cubicBezTo>
                      <a:pt x="1368" y="89"/>
                      <a:pt x="1262" y="205"/>
                      <a:pt x="1244" y="281"/>
                    </a:cubicBezTo>
                    <a:cubicBezTo>
                      <a:pt x="1243" y="283"/>
                      <a:pt x="1242" y="284"/>
                      <a:pt x="1241" y="285"/>
                    </a:cubicBezTo>
                    <a:cubicBezTo>
                      <a:pt x="1202" y="298"/>
                      <a:pt x="988" y="272"/>
                      <a:pt x="845" y="376"/>
                    </a:cubicBezTo>
                    <a:cubicBezTo>
                      <a:pt x="768" y="431"/>
                      <a:pt x="710" y="521"/>
                      <a:pt x="710" y="675"/>
                    </a:cubicBezTo>
                    <a:cubicBezTo>
                      <a:pt x="710" y="696"/>
                      <a:pt x="633" y="686"/>
                      <a:pt x="615" y="684"/>
                    </a:cubicBezTo>
                    <a:cubicBezTo>
                      <a:pt x="612" y="683"/>
                      <a:pt x="610" y="682"/>
                      <a:pt x="610" y="679"/>
                    </a:cubicBezTo>
                    <a:cubicBezTo>
                      <a:pt x="606" y="647"/>
                      <a:pt x="569" y="443"/>
                      <a:pt x="426" y="519"/>
                    </a:cubicBezTo>
                    <a:cubicBezTo>
                      <a:pt x="290" y="588"/>
                      <a:pt x="416" y="847"/>
                      <a:pt x="425" y="867"/>
                    </a:cubicBezTo>
                    <a:cubicBezTo>
                      <a:pt x="426" y="867"/>
                      <a:pt x="426" y="868"/>
                      <a:pt x="426" y="869"/>
                    </a:cubicBezTo>
                    <a:cubicBezTo>
                      <a:pt x="426" y="1125"/>
                      <a:pt x="426" y="1125"/>
                      <a:pt x="426" y="1125"/>
                    </a:cubicBezTo>
                    <a:cubicBezTo>
                      <a:pt x="426" y="1130"/>
                      <a:pt x="420" y="1133"/>
                      <a:pt x="417" y="1129"/>
                    </a:cubicBezTo>
                    <a:cubicBezTo>
                      <a:pt x="354" y="1071"/>
                      <a:pt x="0" y="719"/>
                      <a:pt x="167" y="363"/>
                    </a:cubicBezTo>
                    <a:cubicBezTo>
                      <a:pt x="247" y="196"/>
                      <a:pt x="409" y="0"/>
                      <a:pt x="735" y="0"/>
                    </a:cubicBezTo>
                    <a:cubicBezTo>
                      <a:pt x="1107" y="0"/>
                      <a:pt x="986" y="95"/>
                      <a:pt x="1330" y="89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</p:grpSp>
      </p:grpSp>
      <p:grpSp>
        <p:nvGrpSpPr>
          <p:cNvPr id="61" name="Group 60"/>
          <p:cNvGrpSpPr>
            <a:grpSpLocks noChangeAspect="1"/>
          </p:cNvGrpSpPr>
          <p:nvPr/>
        </p:nvGrpSpPr>
        <p:grpSpPr>
          <a:xfrm>
            <a:off x="2805983" y="2279408"/>
            <a:ext cx="1318912" cy="1320134"/>
            <a:chOff x="5273801" y="2606040"/>
            <a:chExt cx="1644396" cy="1645920"/>
          </a:xfrm>
        </p:grpSpPr>
        <p:sp>
          <p:nvSpPr>
            <p:cNvPr id="62" name="AutoShape 23">
              <a:extLst>
                <a:ext uri="{FF2B5EF4-FFF2-40B4-BE49-F238E27FC236}">
                  <a16:creationId xmlns:a16="http://schemas.microsoft.com/office/drawing/2014/main" id="{21145B1E-CDCB-4DD6-B1E9-AD669D7521D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273801" y="2606040"/>
              <a:ext cx="1644396" cy="1645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grpSp>
          <p:nvGrpSpPr>
            <p:cNvPr id="63" name="Group 62"/>
            <p:cNvGrpSpPr/>
            <p:nvPr/>
          </p:nvGrpSpPr>
          <p:grpSpPr>
            <a:xfrm>
              <a:off x="5343905" y="2928366"/>
              <a:ext cx="1505712" cy="995553"/>
              <a:chOff x="5343905" y="2928366"/>
              <a:chExt cx="1505712" cy="995553"/>
            </a:xfrm>
          </p:grpSpPr>
          <p:sp>
            <p:nvSpPr>
              <p:cNvPr id="64" name="Freeform 25">
                <a:extLst>
                  <a:ext uri="{FF2B5EF4-FFF2-40B4-BE49-F238E27FC236}">
                    <a16:creationId xmlns:a16="http://schemas.microsoft.com/office/drawing/2014/main" id="{9F947C49-F917-4AD1-B35C-097F99CCE4E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96330" y="2928366"/>
                <a:ext cx="1153287" cy="654177"/>
              </a:xfrm>
              <a:custGeom>
                <a:avLst/>
                <a:gdLst>
                  <a:gd name="T0" fmla="*/ 1610 w 1616"/>
                  <a:gd name="T1" fmla="*/ 362 h 916"/>
                  <a:gd name="T2" fmla="*/ 1552 w 1616"/>
                  <a:gd name="T3" fmla="*/ 327 h 916"/>
                  <a:gd name="T4" fmla="*/ 1530 w 1616"/>
                  <a:gd name="T5" fmla="*/ 261 h 916"/>
                  <a:gd name="T6" fmla="*/ 1495 w 1616"/>
                  <a:gd name="T7" fmla="*/ 196 h 916"/>
                  <a:gd name="T8" fmla="*/ 1508 w 1616"/>
                  <a:gd name="T9" fmla="*/ 130 h 916"/>
                  <a:gd name="T10" fmla="*/ 1369 w 1616"/>
                  <a:gd name="T11" fmla="*/ 28 h 916"/>
                  <a:gd name="T12" fmla="*/ 1309 w 1616"/>
                  <a:gd name="T13" fmla="*/ 62 h 916"/>
                  <a:gd name="T14" fmla="*/ 1178 w 1616"/>
                  <a:gd name="T15" fmla="*/ 47 h 916"/>
                  <a:gd name="T16" fmla="*/ 1127 w 1616"/>
                  <a:gd name="T17" fmla="*/ 0 h 916"/>
                  <a:gd name="T18" fmla="*/ 1043 w 1616"/>
                  <a:gd name="T19" fmla="*/ 26 h 916"/>
                  <a:gd name="T20" fmla="*/ 967 w 1616"/>
                  <a:gd name="T21" fmla="*/ 69 h 916"/>
                  <a:gd name="T22" fmla="*/ 967 w 1616"/>
                  <a:gd name="T23" fmla="*/ 140 h 916"/>
                  <a:gd name="T24" fmla="*/ 886 w 1616"/>
                  <a:gd name="T25" fmla="*/ 246 h 916"/>
                  <a:gd name="T26" fmla="*/ 821 w 1616"/>
                  <a:gd name="T27" fmla="*/ 267 h 916"/>
                  <a:gd name="T28" fmla="*/ 798 w 1616"/>
                  <a:gd name="T29" fmla="*/ 441 h 916"/>
                  <a:gd name="T30" fmla="*/ 856 w 1616"/>
                  <a:gd name="T31" fmla="*/ 475 h 916"/>
                  <a:gd name="T32" fmla="*/ 879 w 1616"/>
                  <a:gd name="T33" fmla="*/ 546 h 916"/>
                  <a:gd name="T34" fmla="*/ 912 w 1616"/>
                  <a:gd name="T35" fmla="*/ 607 h 916"/>
                  <a:gd name="T36" fmla="*/ 896 w 1616"/>
                  <a:gd name="T37" fmla="*/ 673 h 916"/>
                  <a:gd name="T38" fmla="*/ 1031 w 1616"/>
                  <a:gd name="T39" fmla="*/ 777 h 916"/>
                  <a:gd name="T40" fmla="*/ 1089 w 1616"/>
                  <a:gd name="T41" fmla="*/ 743 h 916"/>
                  <a:gd name="T42" fmla="*/ 1236 w 1616"/>
                  <a:gd name="T43" fmla="*/ 762 h 916"/>
                  <a:gd name="T44" fmla="*/ 1287 w 1616"/>
                  <a:gd name="T45" fmla="*/ 808 h 916"/>
                  <a:gd name="T46" fmla="*/ 1366 w 1616"/>
                  <a:gd name="T47" fmla="*/ 783 h 916"/>
                  <a:gd name="T48" fmla="*/ 1440 w 1616"/>
                  <a:gd name="T49" fmla="*/ 741 h 916"/>
                  <a:gd name="T50" fmla="*/ 1440 w 1616"/>
                  <a:gd name="T51" fmla="*/ 673 h 916"/>
                  <a:gd name="T52" fmla="*/ 1528 w 1616"/>
                  <a:gd name="T53" fmla="*/ 552 h 916"/>
                  <a:gd name="T54" fmla="*/ 1591 w 1616"/>
                  <a:gd name="T55" fmla="*/ 532 h 916"/>
                  <a:gd name="T56" fmla="*/ 1610 w 1616"/>
                  <a:gd name="T57" fmla="*/ 362 h 916"/>
                  <a:gd name="T58" fmla="*/ 1276 w 1616"/>
                  <a:gd name="T59" fmla="*/ 569 h 916"/>
                  <a:gd name="T60" fmla="*/ 1041 w 1616"/>
                  <a:gd name="T61" fmla="*/ 475 h 916"/>
                  <a:gd name="T62" fmla="*/ 1133 w 1616"/>
                  <a:gd name="T63" fmla="*/ 239 h 916"/>
                  <a:gd name="T64" fmla="*/ 1367 w 1616"/>
                  <a:gd name="T65" fmla="*/ 333 h 916"/>
                  <a:gd name="T66" fmla="*/ 1276 w 1616"/>
                  <a:gd name="T67" fmla="*/ 569 h 916"/>
                  <a:gd name="T68" fmla="*/ 187 w 1616"/>
                  <a:gd name="T69" fmla="*/ 916 h 916"/>
                  <a:gd name="T70" fmla="*/ 0 w 1616"/>
                  <a:gd name="T71" fmla="*/ 729 h 916"/>
                  <a:gd name="T72" fmla="*/ 187 w 1616"/>
                  <a:gd name="T73" fmla="*/ 541 h 916"/>
                  <a:gd name="T74" fmla="*/ 375 w 1616"/>
                  <a:gd name="T75" fmla="*/ 729 h 916"/>
                  <a:gd name="T76" fmla="*/ 187 w 1616"/>
                  <a:gd name="T77" fmla="*/ 916 h 9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616" h="916">
                    <a:moveTo>
                      <a:pt x="1610" y="362"/>
                    </a:moveTo>
                    <a:cubicBezTo>
                      <a:pt x="1552" y="327"/>
                      <a:pt x="1552" y="327"/>
                      <a:pt x="1552" y="327"/>
                    </a:cubicBezTo>
                    <a:cubicBezTo>
                      <a:pt x="1547" y="305"/>
                      <a:pt x="1539" y="283"/>
                      <a:pt x="1530" y="261"/>
                    </a:cubicBezTo>
                    <a:cubicBezTo>
                      <a:pt x="1521" y="239"/>
                      <a:pt x="1508" y="217"/>
                      <a:pt x="1495" y="196"/>
                    </a:cubicBezTo>
                    <a:cubicBezTo>
                      <a:pt x="1508" y="130"/>
                      <a:pt x="1508" y="130"/>
                      <a:pt x="1508" y="130"/>
                    </a:cubicBezTo>
                    <a:cubicBezTo>
                      <a:pt x="1470" y="87"/>
                      <a:pt x="1421" y="51"/>
                      <a:pt x="1369" y="28"/>
                    </a:cubicBezTo>
                    <a:cubicBezTo>
                      <a:pt x="1309" y="62"/>
                      <a:pt x="1309" y="62"/>
                      <a:pt x="1309" y="62"/>
                    </a:cubicBezTo>
                    <a:cubicBezTo>
                      <a:pt x="1266" y="48"/>
                      <a:pt x="1223" y="43"/>
                      <a:pt x="1178" y="47"/>
                    </a:cubicBezTo>
                    <a:cubicBezTo>
                      <a:pt x="1127" y="0"/>
                      <a:pt x="1127" y="0"/>
                      <a:pt x="1127" y="0"/>
                    </a:cubicBezTo>
                    <a:cubicBezTo>
                      <a:pt x="1099" y="6"/>
                      <a:pt x="1071" y="13"/>
                      <a:pt x="1043" y="26"/>
                    </a:cubicBezTo>
                    <a:cubicBezTo>
                      <a:pt x="1016" y="38"/>
                      <a:pt x="989" y="53"/>
                      <a:pt x="967" y="69"/>
                    </a:cubicBezTo>
                    <a:cubicBezTo>
                      <a:pt x="967" y="140"/>
                      <a:pt x="967" y="140"/>
                      <a:pt x="967" y="140"/>
                    </a:cubicBezTo>
                    <a:cubicBezTo>
                      <a:pt x="933" y="171"/>
                      <a:pt x="905" y="206"/>
                      <a:pt x="886" y="246"/>
                    </a:cubicBezTo>
                    <a:cubicBezTo>
                      <a:pt x="821" y="267"/>
                      <a:pt x="821" y="267"/>
                      <a:pt x="821" y="267"/>
                    </a:cubicBezTo>
                    <a:cubicBezTo>
                      <a:pt x="801" y="321"/>
                      <a:pt x="794" y="380"/>
                      <a:pt x="798" y="441"/>
                    </a:cubicBezTo>
                    <a:cubicBezTo>
                      <a:pt x="856" y="475"/>
                      <a:pt x="856" y="475"/>
                      <a:pt x="856" y="475"/>
                    </a:cubicBezTo>
                    <a:cubicBezTo>
                      <a:pt x="861" y="498"/>
                      <a:pt x="868" y="523"/>
                      <a:pt x="879" y="546"/>
                    </a:cubicBezTo>
                    <a:cubicBezTo>
                      <a:pt x="889" y="567"/>
                      <a:pt x="899" y="588"/>
                      <a:pt x="912" y="607"/>
                    </a:cubicBezTo>
                    <a:cubicBezTo>
                      <a:pt x="896" y="673"/>
                      <a:pt x="896" y="673"/>
                      <a:pt x="896" y="673"/>
                    </a:cubicBezTo>
                    <a:cubicBezTo>
                      <a:pt x="934" y="718"/>
                      <a:pt x="980" y="752"/>
                      <a:pt x="1031" y="777"/>
                    </a:cubicBezTo>
                    <a:cubicBezTo>
                      <a:pt x="1089" y="743"/>
                      <a:pt x="1089" y="743"/>
                      <a:pt x="1089" y="743"/>
                    </a:cubicBezTo>
                    <a:cubicBezTo>
                      <a:pt x="1136" y="760"/>
                      <a:pt x="1185" y="766"/>
                      <a:pt x="1236" y="762"/>
                    </a:cubicBezTo>
                    <a:cubicBezTo>
                      <a:pt x="1287" y="808"/>
                      <a:pt x="1287" y="808"/>
                      <a:pt x="1287" y="808"/>
                    </a:cubicBezTo>
                    <a:cubicBezTo>
                      <a:pt x="1312" y="802"/>
                      <a:pt x="1340" y="794"/>
                      <a:pt x="1366" y="783"/>
                    </a:cubicBezTo>
                    <a:cubicBezTo>
                      <a:pt x="1392" y="771"/>
                      <a:pt x="1416" y="757"/>
                      <a:pt x="1440" y="741"/>
                    </a:cubicBezTo>
                    <a:cubicBezTo>
                      <a:pt x="1440" y="673"/>
                      <a:pt x="1440" y="673"/>
                      <a:pt x="1440" y="673"/>
                    </a:cubicBezTo>
                    <a:cubicBezTo>
                      <a:pt x="1477" y="639"/>
                      <a:pt x="1507" y="597"/>
                      <a:pt x="1528" y="552"/>
                    </a:cubicBezTo>
                    <a:cubicBezTo>
                      <a:pt x="1591" y="532"/>
                      <a:pt x="1591" y="532"/>
                      <a:pt x="1591" y="532"/>
                    </a:cubicBezTo>
                    <a:cubicBezTo>
                      <a:pt x="1610" y="479"/>
                      <a:pt x="1616" y="420"/>
                      <a:pt x="1610" y="362"/>
                    </a:cubicBezTo>
                    <a:close/>
                    <a:moveTo>
                      <a:pt x="1276" y="569"/>
                    </a:moveTo>
                    <a:cubicBezTo>
                      <a:pt x="1185" y="610"/>
                      <a:pt x="1080" y="566"/>
                      <a:pt x="1041" y="475"/>
                    </a:cubicBezTo>
                    <a:cubicBezTo>
                      <a:pt x="1002" y="383"/>
                      <a:pt x="1043" y="278"/>
                      <a:pt x="1133" y="239"/>
                    </a:cubicBezTo>
                    <a:cubicBezTo>
                      <a:pt x="1224" y="199"/>
                      <a:pt x="1330" y="242"/>
                      <a:pt x="1367" y="333"/>
                    </a:cubicBezTo>
                    <a:cubicBezTo>
                      <a:pt x="1407" y="424"/>
                      <a:pt x="1366" y="531"/>
                      <a:pt x="1276" y="569"/>
                    </a:cubicBezTo>
                    <a:close/>
                    <a:moveTo>
                      <a:pt x="187" y="916"/>
                    </a:moveTo>
                    <a:cubicBezTo>
                      <a:pt x="84" y="916"/>
                      <a:pt x="0" y="832"/>
                      <a:pt x="0" y="729"/>
                    </a:cubicBezTo>
                    <a:cubicBezTo>
                      <a:pt x="0" y="625"/>
                      <a:pt x="84" y="541"/>
                      <a:pt x="187" y="541"/>
                    </a:cubicBezTo>
                    <a:cubicBezTo>
                      <a:pt x="291" y="541"/>
                      <a:pt x="375" y="625"/>
                      <a:pt x="375" y="729"/>
                    </a:cubicBezTo>
                    <a:cubicBezTo>
                      <a:pt x="375" y="832"/>
                      <a:pt x="291" y="916"/>
                      <a:pt x="187" y="916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  <p:sp>
            <p:nvSpPr>
              <p:cNvPr id="65" name="Freeform 26">
                <a:extLst>
                  <a:ext uri="{FF2B5EF4-FFF2-40B4-BE49-F238E27FC236}">
                    <a16:creationId xmlns:a16="http://schemas.microsoft.com/office/drawing/2014/main" id="{E2588303-321C-498F-B014-B990AEEA72D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343905" y="2961132"/>
                <a:ext cx="971931" cy="962787"/>
              </a:xfrm>
              <a:custGeom>
                <a:avLst/>
                <a:gdLst>
                  <a:gd name="T0" fmla="*/ 638 w 1362"/>
                  <a:gd name="T1" fmla="*/ 1242 h 1348"/>
                  <a:gd name="T2" fmla="*/ 448 w 1362"/>
                  <a:gd name="T3" fmla="*/ 1319 h 1348"/>
                  <a:gd name="T4" fmla="*/ 352 w 1362"/>
                  <a:gd name="T5" fmla="*/ 1146 h 1348"/>
                  <a:gd name="T6" fmla="*/ 141 w 1362"/>
                  <a:gd name="T7" fmla="*/ 1095 h 1348"/>
                  <a:gd name="T8" fmla="*/ 46 w 1362"/>
                  <a:gd name="T9" fmla="*/ 928 h 1348"/>
                  <a:gd name="T10" fmla="*/ 0 w 1362"/>
                  <a:gd name="T11" fmla="*/ 664 h 1348"/>
                  <a:gd name="T12" fmla="*/ 32 w 1362"/>
                  <a:gd name="T13" fmla="*/ 474 h 1348"/>
                  <a:gd name="T14" fmla="*/ 212 w 1362"/>
                  <a:gd name="T15" fmla="*/ 351 h 1348"/>
                  <a:gd name="T16" fmla="*/ 244 w 1362"/>
                  <a:gd name="T17" fmla="*/ 159 h 1348"/>
                  <a:gd name="T18" fmla="*/ 451 w 1362"/>
                  <a:gd name="T19" fmla="*/ 167 h 1348"/>
                  <a:gd name="T20" fmla="*/ 592 w 1362"/>
                  <a:gd name="T21" fmla="*/ 5 h 1348"/>
                  <a:gd name="T22" fmla="*/ 784 w 1362"/>
                  <a:gd name="T23" fmla="*/ 6 h 1348"/>
                  <a:gd name="T24" fmla="*/ 1036 w 1362"/>
                  <a:gd name="T25" fmla="*/ 98 h 1348"/>
                  <a:gd name="T26" fmla="*/ 1184 w 1362"/>
                  <a:gd name="T27" fmla="*/ 220 h 1348"/>
                  <a:gd name="T28" fmla="*/ 1206 w 1362"/>
                  <a:gd name="T29" fmla="*/ 440 h 1348"/>
                  <a:gd name="T30" fmla="*/ 1351 w 1362"/>
                  <a:gd name="T31" fmla="*/ 562 h 1348"/>
                  <a:gd name="T32" fmla="*/ 1262 w 1362"/>
                  <a:gd name="T33" fmla="*/ 724 h 1348"/>
                  <a:gd name="T34" fmla="*/ 1310 w 1362"/>
                  <a:gd name="T35" fmla="*/ 940 h 1348"/>
                  <a:gd name="T36" fmla="*/ 1213 w 1362"/>
                  <a:gd name="T37" fmla="*/ 1106 h 1348"/>
                  <a:gd name="T38" fmla="*/ 1008 w 1362"/>
                  <a:gd name="T39" fmla="*/ 1278 h 1348"/>
                  <a:gd name="T40" fmla="*/ 828 w 1362"/>
                  <a:gd name="T41" fmla="*/ 1345 h 1348"/>
                  <a:gd name="T42" fmla="*/ 830 w 1362"/>
                  <a:gd name="T43" fmla="*/ 1299 h 1348"/>
                  <a:gd name="T44" fmla="*/ 965 w 1362"/>
                  <a:gd name="T45" fmla="*/ 1122 h 1348"/>
                  <a:gd name="T46" fmla="*/ 1072 w 1362"/>
                  <a:gd name="T47" fmla="*/ 1038 h 1348"/>
                  <a:gd name="T48" fmla="*/ 1264 w 1362"/>
                  <a:gd name="T49" fmla="*/ 935 h 1348"/>
                  <a:gd name="T50" fmla="*/ 1219 w 1362"/>
                  <a:gd name="T51" fmla="*/ 710 h 1348"/>
                  <a:gd name="T52" fmla="*/ 1308 w 1362"/>
                  <a:gd name="T53" fmla="*/ 570 h 1348"/>
                  <a:gd name="T54" fmla="*/ 1171 w 1362"/>
                  <a:gd name="T55" fmla="*/ 469 h 1348"/>
                  <a:gd name="T56" fmla="*/ 1142 w 1362"/>
                  <a:gd name="T57" fmla="*/ 241 h 1348"/>
                  <a:gd name="T58" fmla="*/ 915 w 1362"/>
                  <a:gd name="T59" fmla="*/ 217 h 1348"/>
                  <a:gd name="T60" fmla="*/ 802 w 1362"/>
                  <a:gd name="T61" fmla="*/ 179 h 1348"/>
                  <a:gd name="T62" fmla="*/ 610 w 1362"/>
                  <a:gd name="T63" fmla="*/ 47 h 1348"/>
                  <a:gd name="T64" fmla="*/ 458 w 1362"/>
                  <a:gd name="T65" fmla="*/ 212 h 1348"/>
                  <a:gd name="T66" fmla="*/ 272 w 1362"/>
                  <a:gd name="T67" fmla="*/ 192 h 1348"/>
                  <a:gd name="T68" fmla="*/ 254 w 1362"/>
                  <a:gd name="T69" fmla="*/ 369 h 1348"/>
                  <a:gd name="T70" fmla="*/ 70 w 1362"/>
                  <a:gd name="T71" fmla="*/ 500 h 1348"/>
                  <a:gd name="T72" fmla="*/ 143 w 1362"/>
                  <a:gd name="T73" fmla="*/ 698 h 1348"/>
                  <a:gd name="T74" fmla="*/ 170 w 1362"/>
                  <a:gd name="T75" fmla="*/ 846 h 1348"/>
                  <a:gd name="T76" fmla="*/ 168 w 1362"/>
                  <a:gd name="T77" fmla="*/ 1058 h 1348"/>
                  <a:gd name="T78" fmla="*/ 386 w 1362"/>
                  <a:gd name="T79" fmla="*/ 1115 h 1348"/>
                  <a:gd name="T80" fmla="*/ 463 w 1362"/>
                  <a:gd name="T81" fmla="*/ 1278 h 1348"/>
                  <a:gd name="T82" fmla="*/ 630 w 1362"/>
                  <a:gd name="T83" fmla="*/ 1198 h 1348"/>
                  <a:gd name="T84" fmla="*/ 742 w 1362"/>
                  <a:gd name="T85" fmla="*/ 1197 h 1348"/>
                  <a:gd name="T86" fmla="*/ 681 w 1362"/>
                  <a:gd name="T87" fmla="*/ 257 h 1348"/>
                  <a:gd name="T88" fmla="*/ 681 w 1362"/>
                  <a:gd name="T89" fmla="*/ 301 h 1348"/>
                  <a:gd name="T90" fmla="*/ 1063 w 1362"/>
                  <a:gd name="T91" fmla="*/ 683 h 1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362" h="1348">
                    <a:moveTo>
                      <a:pt x="815" y="1348"/>
                    </a:moveTo>
                    <a:cubicBezTo>
                      <a:pt x="724" y="1242"/>
                      <a:pt x="724" y="1242"/>
                      <a:pt x="724" y="1242"/>
                    </a:cubicBezTo>
                    <a:cubicBezTo>
                      <a:pt x="695" y="1244"/>
                      <a:pt x="666" y="1244"/>
                      <a:pt x="638" y="1242"/>
                    </a:cubicBezTo>
                    <a:cubicBezTo>
                      <a:pt x="547" y="1348"/>
                      <a:pt x="547" y="1348"/>
                      <a:pt x="547" y="1348"/>
                    </a:cubicBezTo>
                    <a:cubicBezTo>
                      <a:pt x="534" y="1345"/>
                      <a:pt x="534" y="1345"/>
                      <a:pt x="534" y="1345"/>
                    </a:cubicBezTo>
                    <a:cubicBezTo>
                      <a:pt x="494" y="1336"/>
                      <a:pt x="450" y="1320"/>
                      <a:pt x="448" y="1319"/>
                    </a:cubicBezTo>
                    <a:cubicBezTo>
                      <a:pt x="446" y="1318"/>
                      <a:pt x="402" y="1302"/>
                      <a:pt x="366" y="1284"/>
                    </a:cubicBezTo>
                    <a:cubicBezTo>
                      <a:pt x="354" y="1278"/>
                      <a:pt x="354" y="1278"/>
                      <a:pt x="354" y="1278"/>
                    </a:cubicBezTo>
                    <a:cubicBezTo>
                      <a:pt x="352" y="1146"/>
                      <a:pt x="352" y="1146"/>
                      <a:pt x="352" y="1146"/>
                    </a:cubicBezTo>
                    <a:cubicBezTo>
                      <a:pt x="325" y="1128"/>
                      <a:pt x="299" y="1107"/>
                      <a:pt x="275" y="1085"/>
                    </a:cubicBezTo>
                    <a:cubicBezTo>
                      <a:pt x="149" y="1105"/>
                      <a:pt x="149" y="1105"/>
                      <a:pt x="149" y="1105"/>
                    </a:cubicBezTo>
                    <a:cubicBezTo>
                      <a:pt x="141" y="1095"/>
                      <a:pt x="141" y="1095"/>
                      <a:pt x="141" y="1095"/>
                    </a:cubicBezTo>
                    <a:cubicBezTo>
                      <a:pt x="116" y="1062"/>
                      <a:pt x="93" y="1022"/>
                      <a:pt x="92" y="1020"/>
                    </a:cubicBezTo>
                    <a:cubicBezTo>
                      <a:pt x="91" y="1018"/>
                      <a:pt x="67" y="977"/>
                      <a:pt x="51" y="940"/>
                    </a:cubicBezTo>
                    <a:cubicBezTo>
                      <a:pt x="46" y="928"/>
                      <a:pt x="46" y="928"/>
                      <a:pt x="46" y="928"/>
                    </a:cubicBezTo>
                    <a:cubicBezTo>
                      <a:pt x="121" y="836"/>
                      <a:pt x="121" y="836"/>
                      <a:pt x="121" y="836"/>
                    </a:cubicBezTo>
                    <a:cubicBezTo>
                      <a:pt x="110" y="799"/>
                      <a:pt x="104" y="762"/>
                      <a:pt x="101" y="724"/>
                    </a:cubicBezTo>
                    <a:cubicBezTo>
                      <a:pt x="0" y="664"/>
                      <a:pt x="0" y="664"/>
                      <a:pt x="0" y="664"/>
                    </a:cubicBezTo>
                    <a:cubicBezTo>
                      <a:pt x="1" y="650"/>
                      <a:pt x="1" y="650"/>
                      <a:pt x="1" y="650"/>
                    </a:cubicBezTo>
                    <a:cubicBezTo>
                      <a:pt x="3" y="610"/>
                      <a:pt x="11" y="564"/>
                      <a:pt x="11" y="562"/>
                    </a:cubicBezTo>
                    <a:cubicBezTo>
                      <a:pt x="12" y="560"/>
                      <a:pt x="20" y="513"/>
                      <a:pt x="32" y="474"/>
                    </a:cubicBezTo>
                    <a:cubicBezTo>
                      <a:pt x="35" y="462"/>
                      <a:pt x="35" y="462"/>
                      <a:pt x="35" y="462"/>
                    </a:cubicBezTo>
                    <a:cubicBezTo>
                      <a:pt x="157" y="439"/>
                      <a:pt x="157" y="439"/>
                      <a:pt x="157" y="439"/>
                    </a:cubicBezTo>
                    <a:cubicBezTo>
                      <a:pt x="173" y="408"/>
                      <a:pt x="191" y="378"/>
                      <a:pt x="212" y="351"/>
                    </a:cubicBezTo>
                    <a:cubicBezTo>
                      <a:pt x="170" y="230"/>
                      <a:pt x="170" y="230"/>
                      <a:pt x="170" y="230"/>
                    </a:cubicBezTo>
                    <a:cubicBezTo>
                      <a:pt x="179" y="220"/>
                      <a:pt x="179" y="220"/>
                      <a:pt x="179" y="220"/>
                    </a:cubicBezTo>
                    <a:cubicBezTo>
                      <a:pt x="206" y="190"/>
                      <a:pt x="243" y="160"/>
                      <a:pt x="244" y="159"/>
                    </a:cubicBezTo>
                    <a:cubicBezTo>
                      <a:pt x="246" y="157"/>
                      <a:pt x="282" y="127"/>
                      <a:pt x="316" y="105"/>
                    </a:cubicBezTo>
                    <a:cubicBezTo>
                      <a:pt x="327" y="98"/>
                      <a:pt x="327" y="98"/>
                      <a:pt x="327" y="98"/>
                    </a:cubicBezTo>
                    <a:cubicBezTo>
                      <a:pt x="451" y="167"/>
                      <a:pt x="451" y="167"/>
                      <a:pt x="451" y="167"/>
                    </a:cubicBezTo>
                    <a:cubicBezTo>
                      <a:pt x="476" y="157"/>
                      <a:pt x="502" y="148"/>
                      <a:pt x="528" y="142"/>
                    </a:cubicBezTo>
                    <a:cubicBezTo>
                      <a:pt x="579" y="6"/>
                      <a:pt x="579" y="6"/>
                      <a:pt x="579" y="6"/>
                    </a:cubicBezTo>
                    <a:cubicBezTo>
                      <a:pt x="592" y="5"/>
                      <a:pt x="592" y="5"/>
                      <a:pt x="592" y="5"/>
                    </a:cubicBezTo>
                    <a:cubicBezTo>
                      <a:pt x="632" y="0"/>
                      <a:pt x="679" y="0"/>
                      <a:pt x="681" y="0"/>
                    </a:cubicBezTo>
                    <a:cubicBezTo>
                      <a:pt x="683" y="0"/>
                      <a:pt x="730" y="0"/>
                      <a:pt x="771" y="5"/>
                    </a:cubicBezTo>
                    <a:cubicBezTo>
                      <a:pt x="784" y="6"/>
                      <a:pt x="784" y="6"/>
                      <a:pt x="784" y="6"/>
                    </a:cubicBezTo>
                    <a:cubicBezTo>
                      <a:pt x="835" y="142"/>
                      <a:pt x="835" y="142"/>
                      <a:pt x="835" y="142"/>
                    </a:cubicBezTo>
                    <a:cubicBezTo>
                      <a:pt x="861" y="149"/>
                      <a:pt x="887" y="157"/>
                      <a:pt x="912" y="168"/>
                    </a:cubicBezTo>
                    <a:cubicBezTo>
                      <a:pt x="1036" y="98"/>
                      <a:pt x="1036" y="98"/>
                      <a:pt x="1036" y="98"/>
                    </a:cubicBezTo>
                    <a:cubicBezTo>
                      <a:pt x="1047" y="105"/>
                      <a:pt x="1047" y="105"/>
                      <a:pt x="1047" y="105"/>
                    </a:cubicBezTo>
                    <a:cubicBezTo>
                      <a:pt x="1081" y="128"/>
                      <a:pt x="1117" y="158"/>
                      <a:pt x="1118" y="159"/>
                    </a:cubicBezTo>
                    <a:cubicBezTo>
                      <a:pt x="1120" y="160"/>
                      <a:pt x="1156" y="191"/>
                      <a:pt x="1184" y="220"/>
                    </a:cubicBezTo>
                    <a:cubicBezTo>
                      <a:pt x="1193" y="230"/>
                      <a:pt x="1193" y="230"/>
                      <a:pt x="1193" y="230"/>
                    </a:cubicBezTo>
                    <a:cubicBezTo>
                      <a:pt x="1151" y="351"/>
                      <a:pt x="1151" y="351"/>
                      <a:pt x="1151" y="351"/>
                    </a:cubicBezTo>
                    <a:cubicBezTo>
                      <a:pt x="1172" y="379"/>
                      <a:pt x="1190" y="408"/>
                      <a:pt x="1206" y="440"/>
                    </a:cubicBezTo>
                    <a:cubicBezTo>
                      <a:pt x="1327" y="462"/>
                      <a:pt x="1327" y="462"/>
                      <a:pt x="1327" y="462"/>
                    </a:cubicBezTo>
                    <a:cubicBezTo>
                      <a:pt x="1331" y="475"/>
                      <a:pt x="1331" y="475"/>
                      <a:pt x="1331" y="475"/>
                    </a:cubicBezTo>
                    <a:cubicBezTo>
                      <a:pt x="1342" y="514"/>
                      <a:pt x="1351" y="560"/>
                      <a:pt x="1351" y="562"/>
                    </a:cubicBezTo>
                    <a:cubicBezTo>
                      <a:pt x="1351" y="564"/>
                      <a:pt x="1359" y="611"/>
                      <a:pt x="1362" y="651"/>
                    </a:cubicBezTo>
                    <a:cubicBezTo>
                      <a:pt x="1362" y="664"/>
                      <a:pt x="1362" y="664"/>
                      <a:pt x="1362" y="664"/>
                    </a:cubicBezTo>
                    <a:cubicBezTo>
                      <a:pt x="1262" y="724"/>
                      <a:pt x="1262" y="724"/>
                      <a:pt x="1262" y="724"/>
                    </a:cubicBezTo>
                    <a:cubicBezTo>
                      <a:pt x="1259" y="762"/>
                      <a:pt x="1252" y="800"/>
                      <a:pt x="1241" y="837"/>
                    </a:cubicBezTo>
                    <a:cubicBezTo>
                      <a:pt x="1316" y="928"/>
                      <a:pt x="1316" y="928"/>
                      <a:pt x="1316" y="928"/>
                    </a:cubicBezTo>
                    <a:cubicBezTo>
                      <a:pt x="1310" y="940"/>
                      <a:pt x="1310" y="940"/>
                      <a:pt x="1310" y="940"/>
                    </a:cubicBezTo>
                    <a:cubicBezTo>
                      <a:pt x="1294" y="978"/>
                      <a:pt x="1271" y="1019"/>
                      <a:pt x="1270" y="1020"/>
                    </a:cubicBezTo>
                    <a:cubicBezTo>
                      <a:pt x="1269" y="1022"/>
                      <a:pt x="1245" y="1063"/>
                      <a:pt x="1221" y="1095"/>
                    </a:cubicBezTo>
                    <a:cubicBezTo>
                      <a:pt x="1213" y="1106"/>
                      <a:pt x="1213" y="1106"/>
                      <a:pt x="1213" y="1106"/>
                    </a:cubicBezTo>
                    <a:cubicBezTo>
                      <a:pt x="1087" y="1085"/>
                      <a:pt x="1087" y="1085"/>
                      <a:pt x="1087" y="1085"/>
                    </a:cubicBezTo>
                    <a:cubicBezTo>
                      <a:pt x="1063" y="1108"/>
                      <a:pt x="1037" y="1128"/>
                      <a:pt x="1009" y="1147"/>
                    </a:cubicBezTo>
                    <a:cubicBezTo>
                      <a:pt x="1008" y="1278"/>
                      <a:pt x="1008" y="1278"/>
                      <a:pt x="1008" y="1278"/>
                    </a:cubicBezTo>
                    <a:cubicBezTo>
                      <a:pt x="996" y="1284"/>
                      <a:pt x="996" y="1284"/>
                      <a:pt x="996" y="1284"/>
                    </a:cubicBezTo>
                    <a:cubicBezTo>
                      <a:pt x="959" y="1302"/>
                      <a:pt x="915" y="1319"/>
                      <a:pt x="913" y="1319"/>
                    </a:cubicBezTo>
                    <a:cubicBezTo>
                      <a:pt x="911" y="1320"/>
                      <a:pt x="867" y="1336"/>
                      <a:pt x="828" y="1345"/>
                    </a:cubicBezTo>
                    <a:lnTo>
                      <a:pt x="815" y="1348"/>
                    </a:lnTo>
                    <a:close/>
                    <a:moveTo>
                      <a:pt x="742" y="1197"/>
                    </a:moveTo>
                    <a:cubicBezTo>
                      <a:pt x="830" y="1299"/>
                      <a:pt x="830" y="1299"/>
                      <a:pt x="830" y="1299"/>
                    </a:cubicBezTo>
                    <a:cubicBezTo>
                      <a:pt x="864" y="1290"/>
                      <a:pt x="898" y="1278"/>
                      <a:pt x="898" y="1278"/>
                    </a:cubicBezTo>
                    <a:cubicBezTo>
                      <a:pt x="899" y="1278"/>
                      <a:pt x="933" y="1265"/>
                      <a:pt x="964" y="1251"/>
                    </a:cubicBezTo>
                    <a:cubicBezTo>
                      <a:pt x="965" y="1122"/>
                      <a:pt x="965" y="1122"/>
                      <a:pt x="965" y="1122"/>
                    </a:cubicBezTo>
                    <a:cubicBezTo>
                      <a:pt x="976" y="1116"/>
                      <a:pt x="976" y="1116"/>
                      <a:pt x="976" y="1116"/>
                    </a:cubicBezTo>
                    <a:cubicBezTo>
                      <a:pt x="1008" y="1096"/>
                      <a:pt x="1037" y="1072"/>
                      <a:pt x="1064" y="1046"/>
                    </a:cubicBezTo>
                    <a:cubicBezTo>
                      <a:pt x="1072" y="1038"/>
                      <a:pt x="1072" y="1038"/>
                      <a:pt x="1072" y="1038"/>
                    </a:cubicBezTo>
                    <a:cubicBezTo>
                      <a:pt x="1193" y="1058"/>
                      <a:pt x="1193" y="1058"/>
                      <a:pt x="1193" y="1058"/>
                    </a:cubicBezTo>
                    <a:cubicBezTo>
                      <a:pt x="1213" y="1030"/>
                      <a:pt x="1232" y="999"/>
                      <a:pt x="1232" y="998"/>
                    </a:cubicBezTo>
                    <a:cubicBezTo>
                      <a:pt x="1232" y="998"/>
                      <a:pt x="1250" y="967"/>
                      <a:pt x="1264" y="935"/>
                    </a:cubicBezTo>
                    <a:cubicBezTo>
                      <a:pt x="1192" y="847"/>
                      <a:pt x="1192" y="847"/>
                      <a:pt x="1192" y="847"/>
                    </a:cubicBezTo>
                    <a:cubicBezTo>
                      <a:pt x="1196" y="835"/>
                      <a:pt x="1196" y="835"/>
                      <a:pt x="1196" y="835"/>
                    </a:cubicBezTo>
                    <a:cubicBezTo>
                      <a:pt x="1209" y="795"/>
                      <a:pt x="1217" y="753"/>
                      <a:pt x="1219" y="710"/>
                    </a:cubicBezTo>
                    <a:cubicBezTo>
                      <a:pt x="1219" y="698"/>
                      <a:pt x="1219" y="698"/>
                      <a:pt x="1219" y="698"/>
                    </a:cubicBezTo>
                    <a:cubicBezTo>
                      <a:pt x="1317" y="640"/>
                      <a:pt x="1317" y="640"/>
                      <a:pt x="1317" y="640"/>
                    </a:cubicBezTo>
                    <a:cubicBezTo>
                      <a:pt x="1314" y="606"/>
                      <a:pt x="1308" y="570"/>
                      <a:pt x="1308" y="570"/>
                    </a:cubicBezTo>
                    <a:cubicBezTo>
                      <a:pt x="1307" y="569"/>
                      <a:pt x="1301" y="534"/>
                      <a:pt x="1292" y="501"/>
                    </a:cubicBezTo>
                    <a:cubicBezTo>
                      <a:pt x="1176" y="479"/>
                      <a:pt x="1176" y="479"/>
                      <a:pt x="1176" y="479"/>
                    </a:cubicBezTo>
                    <a:cubicBezTo>
                      <a:pt x="1171" y="469"/>
                      <a:pt x="1171" y="469"/>
                      <a:pt x="1171" y="469"/>
                    </a:cubicBezTo>
                    <a:cubicBezTo>
                      <a:pt x="1154" y="433"/>
                      <a:pt x="1133" y="400"/>
                      <a:pt x="1109" y="369"/>
                    </a:cubicBezTo>
                    <a:cubicBezTo>
                      <a:pt x="1101" y="359"/>
                      <a:pt x="1101" y="359"/>
                      <a:pt x="1101" y="359"/>
                    </a:cubicBezTo>
                    <a:cubicBezTo>
                      <a:pt x="1142" y="241"/>
                      <a:pt x="1142" y="241"/>
                      <a:pt x="1142" y="241"/>
                    </a:cubicBezTo>
                    <a:cubicBezTo>
                      <a:pt x="1118" y="216"/>
                      <a:pt x="1090" y="193"/>
                      <a:pt x="1090" y="193"/>
                    </a:cubicBezTo>
                    <a:cubicBezTo>
                      <a:pt x="1090" y="193"/>
                      <a:pt x="1062" y="169"/>
                      <a:pt x="1034" y="150"/>
                    </a:cubicBezTo>
                    <a:cubicBezTo>
                      <a:pt x="915" y="217"/>
                      <a:pt x="915" y="217"/>
                      <a:pt x="915" y="217"/>
                    </a:cubicBezTo>
                    <a:cubicBezTo>
                      <a:pt x="905" y="212"/>
                      <a:pt x="905" y="212"/>
                      <a:pt x="905" y="212"/>
                    </a:cubicBezTo>
                    <a:cubicBezTo>
                      <a:pt x="875" y="199"/>
                      <a:pt x="845" y="189"/>
                      <a:pt x="813" y="182"/>
                    </a:cubicBezTo>
                    <a:cubicBezTo>
                      <a:pt x="802" y="179"/>
                      <a:pt x="802" y="179"/>
                      <a:pt x="802" y="179"/>
                    </a:cubicBezTo>
                    <a:cubicBezTo>
                      <a:pt x="752" y="47"/>
                      <a:pt x="752" y="47"/>
                      <a:pt x="752" y="47"/>
                    </a:cubicBezTo>
                    <a:cubicBezTo>
                      <a:pt x="718" y="44"/>
                      <a:pt x="682" y="44"/>
                      <a:pt x="681" y="44"/>
                    </a:cubicBezTo>
                    <a:cubicBezTo>
                      <a:pt x="681" y="44"/>
                      <a:pt x="645" y="44"/>
                      <a:pt x="610" y="47"/>
                    </a:cubicBezTo>
                    <a:cubicBezTo>
                      <a:pt x="561" y="179"/>
                      <a:pt x="561" y="179"/>
                      <a:pt x="561" y="179"/>
                    </a:cubicBezTo>
                    <a:cubicBezTo>
                      <a:pt x="549" y="182"/>
                      <a:pt x="549" y="182"/>
                      <a:pt x="549" y="182"/>
                    </a:cubicBezTo>
                    <a:cubicBezTo>
                      <a:pt x="518" y="189"/>
                      <a:pt x="488" y="199"/>
                      <a:pt x="458" y="212"/>
                    </a:cubicBezTo>
                    <a:cubicBezTo>
                      <a:pt x="448" y="217"/>
                      <a:pt x="448" y="217"/>
                      <a:pt x="448" y="217"/>
                    </a:cubicBezTo>
                    <a:cubicBezTo>
                      <a:pt x="329" y="149"/>
                      <a:pt x="329" y="149"/>
                      <a:pt x="329" y="149"/>
                    </a:cubicBezTo>
                    <a:cubicBezTo>
                      <a:pt x="300" y="169"/>
                      <a:pt x="273" y="192"/>
                      <a:pt x="272" y="192"/>
                    </a:cubicBezTo>
                    <a:cubicBezTo>
                      <a:pt x="272" y="193"/>
                      <a:pt x="244" y="216"/>
                      <a:pt x="220" y="241"/>
                    </a:cubicBezTo>
                    <a:cubicBezTo>
                      <a:pt x="262" y="359"/>
                      <a:pt x="262" y="359"/>
                      <a:pt x="262" y="359"/>
                    </a:cubicBezTo>
                    <a:cubicBezTo>
                      <a:pt x="254" y="369"/>
                      <a:pt x="254" y="369"/>
                      <a:pt x="254" y="369"/>
                    </a:cubicBezTo>
                    <a:cubicBezTo>
                      <a:pt x="229" y="399"/>
                      <a:pt x="209" y="433"/>
                      <a:pt x="192" y="468"/>
                    </a:cubicBezTo>
                    <a:cubicBezTo>
                      <a:pt x="187" y="478"/>
                      <a:pt x="187" y="478"/>
                      <a:pt x="187" y="478"/>
                    </a:cubicBezTo>
                    <a:cubicBezTo>
                      <a:pt x="70" y="500"/>
                      <a:pt x="70" y="500"/>
                      <a:pt x="70" y="500"/>
                    </a:cubicBezTo>
                    <a:cubicBezTo>
                      <a:pt x="61" y="533"/>
                      <a:pt x="55" y="569"/>
                      <a:pt x="55" y="569"/>
                    </a:cubicBezTo>
                    <a:cubicBezTo>
                      <a:pt x="55" y="570"/>
                      <a:pt x="48" y="605"/>
                      <a:pt x="45" y="640"/>
                    </a:cubicBezTo>
                    <a:cubicBezTo>
                      <a:pt x="143" y="698"/>
                      <a:pt x="143" y="698"/>
                      <a:pt x="143" y="698"/>
                    </a:cubicBezTo>
                    <a:cubicBezTo>
                      <a:pt x="144" y="709"/>
                      <a:pt x="144" y="709"/>
                      <a:pt x="144" y="709"/>
                    </a:cubicBezTo>
                    <a:cubicBezTo>
                      <a:pt x="146" y="752"/>
                      <a:pt x="154" y="794"/>
                      <a:pt x="167" y="834"/>
                    </a:cubicBezTo>
                    <a:cubicBezTo>
                      <a:pt x="170" y="846"/>
                      <a:pt x="170" y="846"/>
                      <a:pt x="170" y="846"/>
                    </a:cubicBezTo>
                    <a:cubicBezTo>
                      <a:pt x="97" y="935"/>
                      <a:pt x="97" y="935"/>
                      <a:pt x="97" y="935"/>
                    </a:cubicBezTo>
                    <a:cubicBezTo>
                      <a:pt x="112" y="966"/>
                      <a:pt x="130" y="997"/>
                      <a:pt x="130" y="998"/>
                    </a:cubicBezTo>
                    <a:cubicBezTo>
                      <a:pt x="130" y="998"/>
                      <a:pt x="148" y="1029"/>
                      <a:pt x="168" y="1058"/>
                    </a:cubicBezTo>
                    <a:cubicBezTo>
                      <a:pt x="290" y="1038"/>
                      <a:pt x="290" y="1038"/>
                      <a:pt x="290" y="1038"/>
                    </a:cubicBezTo>
                    <a:cubicBezTo>
                      <a:pt x="298" y="1045"/>
                      <a:pt x="298" y="1045"/>
                      <a:pt x="298" y="1045"/>
                    </a:cubicBezTo>
                    <a:cubicBezTo>
                      <a:pt x="324" y="1072"/>
                      <a:pt x="354" y="1095"/>
                      <a:pt x="386" y="1115"/>
                    </a:cubicBezTo>
                    <a:cubicBezTo>
                      <a:pt x="396" y="1121"/>
                      <a:pt x="396" y="1121"/>
                      <a:pt x="396" y="1121"/>
                    </a:cubicBezTo>
                    <a:cubicBezTo>
                      <a:pt x="397" y="1250"/>
                      <a:pt x="397" y="1250"/>
                      <a:pt x="397" y="1250"/>
                    </a:cubicBezTo>
                    <a:cubicBezTo>
                      <a:pt x="429" y="1265"/>
                      <a:pt x="463" y="1278"/>
                      <a:pt x="463" y="1278"/>
                    </a:cubicBezTo>
                    <a:cubicBezTo>
                      <a:pt x="463" y="1278"/>
                      <a:pt x="498" y="1290"/>
                      <a:pt x="531" y="1299"/>
                    </a:cubicBezTo>
                    <a:cubicBezTo>
                      <a:pt x="619" y="1197"/>
                      <a:pt x="619" y="1197"/>
                      <a:pt x="619" y="1197"/>
                    </a:cubicBezTo>
                    <a:cubicBezTo>
                      <a:pt x="630" y="1198"/>
                      <a:pt x="630" y="1198"/>
                      <a:pt x="630" y="1198"/>
                    </a:cubicBezTo>
                    <a:cubicBezTo>
                      <a:pt x="647" y="1199"/>
                      <a:pt x="665" y="1200"/>
                      <a:pt x="681" y="1200"/>
                    </a:cubicBezTo>
                    <a:cubicBezTo>
                      <a:pt x="698" y="1200"/>
                      <a:pt x="714" y="1199"/>
                      <a:pt x="731" y="1198"/>
                    </a:cubicBezTo>
                    <a:lnTo>
                      <a:pt x="742" y="1197"/>
                    </a:lnTo>
                    <a:close/>
                    <a:moveTo>
                      <a:pt x="681" y="1108"/>
                    </a:moveTo>
                    <a:cubicBezTo>
                      <a:pt x="447" y="1108"/>
                      <a:pt x="256" y="917"/>
                      <a:pt x="256" y="683"/>
                    </a:cubicBezTo>
                    <a:cubicBezTo>
                      <a:pt x="256" y="448"/>
                      <a:pt x="447" y="257"/>
                      <a:pt x="681" y="257"/>
                    </a:cubicBezTo>
                    <a:cubicBezTo>
                      <a:pt x="916" y="257"/>
                      <a:pt x="1107" y="448"/>
                      <a:pt x="1107" y="683"/>
                    </a:cubicBezTo>
                    <a:cubicBezTo>
                      <a:pt x="1107" y="917"/>
                      <a:pt x="916" y="1108"/>
                      <a:pt x="681" y="1108"/>
                    </a:cubicBezTo>
                    <a:close/>
                    <a:moveTo>
                      <a:pt x="681" y="301"/>
                    </a:moveTo>
                    <a:cubicBezTo>
                      <a:pt x="471" y="301"/>
                      <a:pt x="300" y="473"/>
                      <a:pt x="300" y="683"/>
                    </a:cubicBezTo>
                    <a:cubicBezTo>
                      <a:pt x="300" y="893"/>
                      <a:pt x="471" y="1064"/>
                      <a:pt x="681" y="1064"/>
                    </a:cubicBezTo>
                    <a:cubicBezTo>
                      <a:pt x="892" y="1064"/>
                      <a:pt x="1063" y="893"/>
                      <a:pt x="1063" y="683"/>
                    </a:cubicBezTo>
                    <a:cubicBezTo>
                      <a:pt x="1063" y="473"/>
                      <a:pt x="892" y="301"/>
                      <a:pt x="681" y="30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</p:grpSp>
      </p:grpSp>
      <p:grpSp>
        <p:nvGrpSpPr>
          <p:cNvPr id="67" name="Group 66"/>
          <p:cNvGrpSpPr>
            <a:grpSpLocks noChangeAspect="1"/>
          </p:cNvGrpSpPr>
          <p:nvPr/>
        </p:nvGrpSpPr>
        <p:grpSpPr>
          <a:xfrm>
            <a:off x="5078720" y="2279408"/>
            <a:ext cx="1321409" cy="1320133"/>
            <a:chOff x="6464300" y="2606675"/>
            <a:chExt cx="1646238" cy="1644650"/>
          </a:xfrm>
        </p:grpSpPr>
        <p:sp>
          <p:nvSpPr>
            <p:cNvPr id="68" name="AutoShape 3"/>
            <p:cNvSpPr>
              <a:spLocks noChangeAspect="1" noChangeArrowheads="1" noTextEdit="1"/>
            </p:cNvSpPr>
            <p:nvPr/>
          </p:nvSpPr>
          <p:spPr bwMode="auto">
            <a:xfrm>
              <a:off x="6464300" y="2606675"/>
              <a:ext cx="1646238" cy="1644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6603395" y="2776538"/>
              <a:ext cx="1369800" cy="1303338"/>
              <a:chOff x="6603395" y="2776538"/>
              <a:chExt cx="1369800" cy="1303338"/>
            </a:xfrm>
          </p:grpSpPr>
          <p:sp>
            <p:nvSpPr>
              <p:cNvPr id="70" name="Freeform 69"/>
              <p:cNvSpPr>
                <a:spLocks/>
              </p:cNvSpPr>
              <p:nvPr/>
            </p:nvSpPr>
            <p:spPr bwMode="auto">
              <a:xfrm>
                <a:off x="6609743" y="2925763"/>
                <a:ext cx="1363452" cy="1154113"/>
              </a:xfrm>
              <a:custGeom>
                <a:avLst/>
                <a:gdLst>
                  <a:gd name="connsiteX0" fmla="*/ 1096819 w 1363452"/>
                  <a:gd name="connsiteY0" fmla="*/ 877888 h 1154113"/>
                  <a:gd name="connsiteX1" fmla="*/ 1054707 w 1363452"/>
                  <a:gd name="connsiteY1" fmla="*/ 929919 h 1154113"/>
                  <a:gd name="connsiteX2" fmla="*/ 1288107 w 1363452"/>
                  <a:gd name="connsiteY2" fmla="*/ 1122363 h 1154113"/>
                  <a:gd name="connsiteX3" fmla="*/ 1313802 w 1363452"/>
                  <a:gd name="connsiteY3" fmla="*/ 1101693 h 1154113"/>
                  <a:gd name="connsiteX4" fmla="*/ 1314516 w 1363452"/>
                  <a:gd name="connsiteY4" fmla="*/ 1100980 h 1154113"/>
                  <a:gd name="connsiteX5" fmla="*/ 1315230 w 1363452"/>
                  <a:gd name="connsiteY5" fmla="*/ 1100268 h 1154113"/>
                  <a:gd name="connsiteX6" fmla="*/ 1330932 w 1363452"/>
                  <a:gd name="connsiteY6" fmla="*/ 1071045 h 1154113"/>
                  <a:gd name="connsiteX7" fmla="*/ 1096819 w 1363452"/>
                  <a:gd name="connsiteY7" fmla="*/ 877888 h 1154113"/>
                  <a:gd name="connsiteX8" fmla="*/ 1093256 w 1363452"/>
                  <a:gd name="connsiteY8" fmla="*/ 838848 h 1154113"/>
                  <a:gd name="connsiteX9" fmla="*/ 1104637 w 1363452"/>
                  <a:gd name="connsiteY9" fmla="*/ 842334 h 1154113"/>
                  <a:gd name="connsiteX10" fmla="*/ 1355565 w 1363452"/>
                  <a:gd name="connsiteY10" fmla="*/ 1048995 h 1154113"/>
                  <a:gd name="connsiteX11" fmla="*/ 1339792 w 1363452"/>
                  <a:gd name="connsiteY11" fmla="*/ 1120504 h 1154113"/>
                  <a:gd name="connsiteX12" fmla="*/ 1286739 w 1363452"/>
                  <a:gd name="connsiteY12" fmla="*/ 1154113 h 1154113"/>
                  <a:gd name="connsiteX13" fmla="*/ 1272400 w 1363452"/>
                  <a:gd name="connsiteY13" fmla="*/ 1149823 h 1154113"/>
                  <a:gd name="connsiteX14" fmla="*/ 1022190 w 1363452"/>
                  <a:gd name="connsiteY14" fmla="*/ 943162 h 1154113"/>
                  <a:gd name="connsiteX15" fmla="*/ 1020039 w 1363452"/>
                  <a:gd name="connsiteY15" fmla="*/ 920994 h 1154113"/>
                  <a:gd name="connsiteX16" fmla="*/ 1082412 w 1363452"/>
                  <a:gd name="connsiteY16" fmla="*/ 844479 h 1154113"/>
                  <a:gd name="connsiteX17" fmla="*/ 1093256 w 1363452"/>
                  <a:gd name="connsiteY17" fmla="*/ 838848 h 1154113"/>
                  <a:gd name="connsiteX18" fmla="*/ 126043 w 1363452"/>
                  <a:gd name="connsiteY18" fmla="*/ 801687 h 1154113"/>
                  <a:gd name="connsiteX19" fmla="*/ 185273 w 1363452"/>
                  <a:gd name="connsiteY19" fmla="*/ 849550 h 1154113"/>
                  <a:gd name="connsiteX20" fmla="*/ 188128 w 1363452"/>
                  <a:gd name="connsiteY20" fmla="*/ 849550 h 1154113"/>
                  <a:gd name="connsiteX21" fmla="*/ 246645 w 1363452"/>
                  <a:gd name="connsiteY21" fmla="*/ 801687 h 1154113"/>
                  <a:gd name="connsiteX22" fmla="*/ 327284 w 1363452"/>
                  <a:gd name="connsiteY22" fmla="*/ 814546 h 1154113"/>
                  <a:gd name="connsiteX23" fmla="*/ 372242 w 1363452"/>
                  <a:gd name="connsiteY23" fmla="*/ 880268 h 1154113"/>
                  <a:gd name="connsiteX24" fmla="*/ 367960 w 1363452"/>
                  <a:gd name="connsiteY24" fmla="*/ 887412 h 1154113"/>
                  <a:gd name="connsiteX25" fmla="*/ 4728 w 1363452"/>
                  <a:gd name="connsiteY25" fmla="*/ 887412 h 1154113"/>
                  <a:gd name="connsiteX26" fmla="*/ 446 w 1363452"/>
                  <a:gd name="connsiteY26" fmla="*/ 880268 h 1154113"/>
                  <a:gd name="connsiteX27" fmla="*/ 45404 w 1363452"/>
                  <a:gd name="connsiteY27" fmla="*/ 814546 h 1154113"/>
                  <a:gd name="connsiteX28" fmla="*/ 126043 w 1363452"/>
                  <a:gd name="connsiteY28" fmla="*/ 801687 h 1154113"/>
                  <a:gd name="connsiteX29" fmla="*/ 86331 w 1363452"/>
                  <a:gd name="connsiteY29" fmla="*/ 687387 h 1154113"/>
                  <a:gd name="connsiteX30" fmla="*/ 97046 w 1363452"/>
                  <a:gd name="connsiteY30" fmla="*/ 692364 h 1154113"/>
                  <a:gd name="connsiteX31" fmla="*/ 107048 w 1363452"/>
                  <a:gd name="connsiteY31" fmla="*/ 704450 h 1154113"/>
                  <a:gd name="connsiteX32" fmla="*/ 109191 w 1363452"/>
                  <a:gd name="connsiteY32" fmla="*/ 706583 h 1154113"/>
                  <a:gd name="connsiteX33" fmla="*/ 138480 w 1363452"/>
                  <a:gd name="connsiteY33" fmla="*/ 768437 h 1154113"/>
                  <a:gd name="connsiteX34" fmla="*/ 186343 w 1363452"/>
                  <a:gd name="connsiteY34" fmla="*/ 791899 h 1154113"/>
                  <a:gd name="connsiteX35" fmla="*/ 233492 w 1363452"/>
                  <a:gd name="connsiteY35" fmla="*/ 768437 h 1154113"/>
                  <a:gd name="connsiteX36" fmla="*/ 264210 w 1363452"/>
                  <a:gd name="connsiteY36" fmla="*/ 706583 h 1154113"/>
                  <a:gd name="connsiteX37" fmla="*/ 266353 w 1363452"/>
                  <a:gd name="connsiteY37" fmla="*/ 704450 h 1154113"/>
                  <a:gd name="connsiteX38" fmla="*/ 275640 w 1363452"/>
                  <a:gd name="connsiteY38" fmla="*/ 692364 h 1154113"/>
                  <a:gd name="connsiteX39" fmla="*/ 286356 w 1363452"/>
                  <a:gd name="connsiteY39" fmla="*/ 687387 h 1154113"/>
                  <a:gd name="connsiteX40" fmla="*/ 286356 w 1363452"/>
                  <a:gd name="connsiteY40" fmla="*/ 688098 h 1154113"/>
                  <a:gd name="connsiteX41" fmla="*/ 272068 w 1363452"/>
                  <a:gd name="connsiteY41" fmla="*/ 710849 h 1154113"/>
                  <a:gd name="connsiteX42" fmla="*/ 241350 w 1363452"/>
                  <a:gd name="connsiteY42" fmla="*/ 773414 h 1154113"/>
                  <a:gd name="connsiteX43" fmla="*/ 241350 w 1363452"/>
                  <a:gd name="connsiteY43" fmla="*/ 793321 h 1154113"/>
                  <a:gd name="connsiteX44" fmla="*/ 239921 w 1363452"/>
                  <a:gd name="connsiteY44" fmla="*/ 795454 h 1154113"/>
                  <a:gd name="connsiteX45" fmla="*/ 232063 w 1363452"/>
                  <a:gd name="connsiteY45" fmla="*/ 803275 h 1154113"/>
                  <a:gd name="connsiteX46" fmla="*/ 232063 w 1363452"/>
                  <a:gd name="connsiteY46" fmla="*/ 780524 h 1154113"/>
                  <a:gd name="connsiteX47" fmla="*/ 186343 w 1363452"/>
                  <a:gd name="connsiteY47" fmla="*/ 801142 h 1154113"/>
                  <a:gd name="connsiteX48" fmla="*/ 139909 w 1363452"/>
                  <a:gd name="connsiteY48" fmla="*/ 780524 h 1154113"/>
                  <a:gd name="connsiteX49" fmla="*/ 139909 w 1363452"/>
                  <a:gd name="connsiteY49" fmla="*/ 803275 h 1154113"/>
                  <a:gd name="connsiteX50" fmla="*/ 132051 w 1363452"/>
                  <a:gd name="connsiteY50" fmla="*/ 795454 h 1154113"/>
                  <a:gd name="connsiteX51" fmla="*/ 130622 w 1363452"/>
                  <a:gd name="connsiteY51" fmla="*/ 793321 h 1154113"/>
                  <a:gd name="connsiteX52" fmla="*/ 130622 w 1363452"/>
                  <a:gd name="connsiteY52" fmla="*/ 773414 h 1154113"/>
                  <a:gd name="connsiteX53" fmla="*/ 101333 w 1363452"/>
                  <a:gd name="connsiteY53" fmla="*/ 710849 h 1154113"/>
                  <a:gd name="connsiteX54" fmla="*/ 86331 w 1363452"/>
                  <a:gd name="connsiteY54" fmla="*/ 688098 h 1154113"/>
                  <a:gd name="connsiteX55" fmla="*/ 86331 w 1363452"/>
                  <a:gd name="connsiteY55" fmla="*/ 687387 h 1154113"/>
                  <a:gd name="connsiteX56" fmla="*/ 548294 w 1363452"/>
                  <a:gd name="connsiteY56" fmla="*/ 525462 h 1154113"/>
                  <a:gd name="connsiteX57" fmla="*/ 562627 w 1363452"/>
                  <a:gd name="connsiteY57" fmla="*/ 532613 h 1154113"/>
                  <a:gd name="connsiteX58" fmla="*/ 576960 w 1363452"/>
                  <a:gd name="connsiteY58" fmla="*/ 548345 h 1154113"/>
                  <a:gd name="connsiteX59" fmla="*/ 579827 w 1363452"/>
                  <a:gd name="connsiteY59" fmla="*/ 551205 h 1154113"/>
                  <a:gd name="connsiteX60" fmla="*/ 620677 w 1363452"/>
                  <a:gd name="connsiteY60" fmla="*/ 635586 h 1154113"/>
                  <a:gd name="connsiteX61" fmla="*/ 685177 w 1363452"/>
                  <a:gd name="connsiteY61" fmla="*/ 667765 h 1154113"/>
                  <a:gd name="connsiteX62" fmla="*/ 750394 w 1363452"/>
                  <a:gd name="connsiteY62" fmla="*/ 635586 h 1154113"/>
                  <a:gd name="connsiteX63" fmla="*/ 791244 w 1363452"/>
                  <a:gd name="connsiteY63" fmla="*/ 551205 h 1154113"/>
                  <a:gd name="connsiteX64" fmla="*/ 794110 w 1363452"/>
                  <a:gd name="connsiteY64" fmla="*/ 548345 h 1154113"/>
                  <a:gd name="connsiteX65" fmla="*/ 807727 w 1363452"/>
                  <a:gd name="connsiteY65" fmla="*/ 532613 h 1154113"/>
                  <a:gd name="connsiteX66" fmla="*/ 821344 w 1363452"/>
                  <a:gd name="connsiteY66" fmla="*/ 525462 h 1154113"/>
                  <a:gd name="connsiteX67" fmla="*/ 821344 w 1363452"/>
                  <a:gd name="connsiteY67" fmla="*/ 526177 h 1154113"/>
                  <a:gd name="connsiteX68" fmla="*/ 801994 w 1363452"/>
                  <a:gd name="connsiteY68" fmla="*/ 557641 h 1154113"/>
                  <a:gd name="connsiteX69" fmla="*/ 761144 w 1363452"/>
                  <a:gd name="connsiteY69" fmla="*/ 642737 h 1154113"/>
                  <a:gd name="connsiteX70" fmla="*/ 761144 w 1363452"/>
                  <a:gd name="connsiteY70" fmla="*/ 669910 h 1154113"/>
                  <a:gd name="connsiteX71" fmla="*/ 758994 w 1363452"/>
                  <a:gd name="connsiteY71" fmla="*/ 672770 h 1154113"/>
                  <a:gd name="connsiteX72" fmla="*/ 748244 w 1363452"/>
                  <a:gd name="connsiteY72" fmla="*/ 684212 h 1154113"/>
                  <a:gd name="connsiteX73" fmla="*/ 748244 w 1363452"/>
                  <a:gd name="connsiteY73" fmla="*/ 653463 h 1154113"/>
                  <a:gd name="connsiteX74" fmla="*/ 685177 w 1363452"/>
                  <a:gd name="connsiteY74" fmla="*/ 680636 h 1154113"/>
                  <a:gd name="connsiteX75" fmla="*/ 622827 w 1363452"/>
                  <a:gd name="connsiteY75" fmla="*/ 653463 h 1154113"/>
                  <a:gd name="connsiteX76" fmla="*/ 622827 w 1363452"/>
                  <a:gd name="connsiteY76" fmla="*/ 684212 h 1154113"/>
                  <a:gd name="connsiteX77" fmla="*/ 612077 w 1363452"/>
                  <a:gd name="connsiteY77" fmla="*/ 672770 h 1154113"/>
                  <a:gd name="connsiteX78" fmla="*/ 609927 w 1363452"/>
                  <a:gd name="connsiteY78" fmla="*/ 669910 h 1154113"/>
                  <a:gd name="connsiteX79" fmla="*/ 609927 w 1363452"/>
                  <a:gd name="connsiteY79" fmla="*/ 642737 h 1154113"/>
                  <a:gd name="connsiteX80" fmla="*/ 568360 w 1363452"/>
                  <a:gd name="connsiteY80" fmla="*/ 557641 h 1154113"/>
                  <a:gd name="connsiteX81" fmla="*/ 548294 w 1363452"/>
                  <a:gd name="connsiteY81" fmla="*/ 526892 h 1154113"/>
                  <a:gd name="connsiteX82" fmla="*/ 548294 w 1363452"/>
                  <a:gd name="connsiteY82" fmla="*/ 525462 h 1154113"/>
                  <a:gd name="connsiteX83" fmla="*/ 682874 w 1363452"/>
                  <a:gd name="connsiteY83" fmla="*/ 292100 h 1154113"/>
                  <a:gd name="connsiteX84" fmla="*/ 387956 w 1363452"/>
                  <a:gd name="connsiteY84" fmla="*/ 586582 h 1154113"/>
                  <a:gd name="connsiteX85" fmla="*/ 441513 w 1363452"/>
                  <a:gd name="connsiteY85" fmla="*/ 756283 h 1154113"/>
                  <a:gd name="connsiteX86" fmla="*/ 442227 w 1363452"/>
                  <a:gd name="connsiteY86" fmla="*/ 755570 h 1154113"/>
                  <a:gd name="connsiteX87" fmla="*/ 490785 w 1363452"/>
                  <a:gd name="connsiteY87" fmla="*/ 697814 h 1154113"/>
                  <a:gd name="connsiteX88" fmla="*/ 599326 w 1363452"/>
                  <a:gd name="connsiteY88" fmla="*/ 680702 h 1154113"/>
                  <a:gd name="connsiteX89" fmla="*/ 600754 w 1363452"/>
                  <a:gd name="connsiteY89" fmla="*/ 682841 h 1154113"/>
                  <a:gd name="connsiteX90" fmla="*/ 655739 w 1363452"/>
                  <a:gd name="connsiteY90" fmla="*/ 866803 h 1154113"/>
                  <a:gd name="connsiteX91" fmla="*/ 657881 w 1363452"/>
                  <a:gd name="connsiteY91" fmla="*/ 874646 h 1154113"/>
                  <a:gd name="connsiteX92" fmla="*/ 664308 w 1363452"/>
                  <a:gd name="connsiteY92" fmla="*/ 879637 h 1154113"/>
                  <a:gd name="connsiteX93" fmla="*/ 672163 w 1363452"/>
                  <a:gd name="connsiteY93" fmla="*/ 880350 h 1154113"/>
                  <a:gd name="connsiteX94" fmla="*/ 694300 w 1363452"/>
                  <a:gd name="connsiteY94" fmla="*/ 880350 h 1154113"/>
                  <a:gd name="connsiteX95" fmla="*/ 702155 w 1363452"/>
                  <a:gd name="connsiteY95" fmla="*/ 879637 h 1154113"/>
                  <a:gd name="connsiteX96" fmla="*/ 708581 w 1363452"/>
                  <a:gd name="connsiteY96" fmla="*/ 874646 h 1154113"/>
                  <a:gd name="connsiteX97" fmla="*/ 712866 w 1363452"/>
                  <a:gd name="connsiteY97" fmla="*/ 861098 h 1154113"/>
                  <a:gd name="connsiteX98" fmla="*/ 766422 w 1363452"/>
                  <a:gd name="connsiteY98" fmla="*/ 682841 h 1154113"/>
                  <a:gd name="connsiteX99" fmla="*/ 769279 w 1363452"/>
                  <a:gd name="connsiteY99" fmla="*/ 680702 h 1154113"/>
                  <a:gd name="connsiteX100" fmla="*/ 877106 w 1363452"/>
                  <a:gd name="connsiteY100" fmla="*/ 697814 h 1154113"/>
                  <a:gd name="connsiteX101" fmla="*/ 906383 w 1363452"/>
                  <a:gd name="connsiteY101" fmla="*/ 722770 h 1154113"/>
                  <a:gd name="connsiteX102" fmla="*/ 925664 w 1363452"/>
                  <a:gd name="connsiteY102" fmla="*/ 754144 h 1154113"/>
                  <a:gd name="connsiteX103" fmla="*/ 927806 w 1363452"/>
                  <a:gd name="connsiteY103" fmla="*/ 752005 h 1154113"/>
                  <a:gd name="connsiteX104" fmla="*/ 978506 w 1363452"/>
                  <a:gd name="connsiteY104" fmla="*/ 586582 h 1154113"/>
                  <a:gd name="connsiteX105" fmla="*/ 682874 w 1363452"/>
                  <a:gd name="connsiteY105" fmla="*/ 292100 h 1154113"/>
                  <a:gd name="connsiteX106" fmla="*/ 713786 w 1363452"/>
                  <a:gd name="connsiteY106" fmla="*/ 261703 h 1154113"/>
                  <a:gd name="connsiteX107" fmla="*/ 890913 w 1363452"/>
                  <a:gd name="connsiteY107" fmla="*/ 334603 h 1154113"/>
                  <a:gd name="connsiteX108" fmla="*/ 969477 w 1363452"/>
                  <a:gd name="connsiteY108" fmla="*/ 742699 h 1154113"/>
                  <a:gd name="connsiteX109" fmla="*/ 1055184 w 1363452"/>
                  <a:gd name="connsiteY109" fmla="*/ 813455 h 1154113"/>
                  <a:gd name="connsiteX110" fmla="*/ 1056612 w 1363452"/>
                  <a:gd name="connsiteY110" fmla="*/ 826320 h 1154113"/>
                  <a:gd name="connsiteX111" fmla="*/ 995189 w 1363452"/>
                  <a:gd name="connsiteY111" fmla="*/ 901364 h 1154113"/>
                  <a:gd name="connsiteX112" fmla="*/ 982333 w 1363452"/>
                  <a:gd name="connsiteY112" fmla="*/ 902793 h 1154113"/>
                  <a:gd name="connsiteX113" fmla="*/ 898055 w 1363452"/>
                  <a:gd name="connsiteY113" fmla="*/ 832752 h 1154113"/>
                  <a:gd name="connsiteX114" fmla="*/ 478092 w 1363452"/>
                  <a:gd name="connsiteY114" fmla="*/ 839184 h 1154113"/>
                  <a:gd name="connsiteX115" fmla="*/ 431668 w 1363452"/>
                  <a:gd name="connsiteY115" fmla="*/ 380344 h 1154113"/>
                  <a:gd name="connsiteX116" fmla="*/ 713786 w 1363452"/>
                  <a:gd name="connsiteY116" fmla="*/ 261703 h 1154113"/>
                  <a:gd name="connsiteX117" fmla="*/ 83156 w 1363452"/>
                  <a:gd name="connsiteY117" fmla="*/ 203200 h 1154113"/>
                  <a:gd name="connsiteX118" fmla="*/ 93880 w 1363452"/>
                  <a:gd name="connsiteY118" fmla="*/ 207498 h 1154113"/>
                  <a:gd name="connsiteX119" fmla="*/ 103174 w 1363452"/>
                  <a:gd name="connsiteY119" fmla="*/ 218959 h 1154113"/>
                  <a:gd name="connsiteX120" fmla="*/ 105319 w 1363452"/>
                  <a:gd name="connsiteY120" fmla="*/ 221108 h 1154113"/>
                  <a:gd name="connsiteX121" fmla="*/ 136776 w 1363452"/>
                  <a:gd name="connsiteY121" fmla="*/ 284859 h 1154113"/>
                  <a:gd name="connsiteX122" fmla="*/ 183962 w 1363452"/>
                  <a:gd name="connsiteY122" fmla="*/ 308498 h 1154113"/>
                  <a:gd name="connsiteX123" fmla="*/ 231863 w 1363452"/>
                  <a:gd name="connsiteY123" fmla="*/ 284859 h 1154113"/>
                  <a:gd name="connsiteX124" fmla="*/ 262606 w 1363452"/>
                  <a:gd name="connsiteY124" fmla="*/ 221108 h 1154113"/>
                  <a:gd name="connsiteX125" fmla="*/ 264750 w 1363452"/>
                  <a:gd name="connsiteY125" fmla="*/ 218959 h 1154113"/>
                  <a:gd name="connsiteX126" fmla="*/ 273330 w 1363452"/>
                  <a:gd name="connsiteY126" fmla="*/ 207498 h 1154113"/>
                  <a:gd name="connsiteX127" fmla="*/ 284769 w 1363452"/>
                  <a:gd name="connsiteY127" fmla="*/ 203200 h 1154113"/>
                  <a:gd name="connsiteX128" fmla="*/ 284054 w 1363452"/>
                  <a:gd name="connsiteY128" fmla="*/ 203916 h 1154113"/>
                  <a:gd name="connsiteX129" fmla="*/ 270470 w 1363452"/>
                  <a:gd name="connsiteY129" fmla="*/ 226838 h 1154113"/>
                  <a:gd name="connsiteX130" fmla="*/ 240442 w 1363452"/>
                  <a:gd name="connsiteY130" fmla="*/ 289873 h 1154113"/>
                  <a:gd name="connsiteX131" fmla="*/ 240442 w 1363452"/>
                  <a:gd name="connsiteY131" fmla="*/ 309930 h 1154113"/>
                  <a:gd name="connsiteX132" fmla="*/ 238298 w 1363452"/>
                  <a:gd name="connsiteY132" fmla="*/ 312079 h 1154113"/>
                  <a:gd name="connsiteX133" fmla="*/ 230433 w 1363452"/>
                  <a:gd name="connsiteY133" fmla="*/ 320675 h 1154113"/>
                  <a:gd name="connsiteX134" fmla="*/ 230433 w 1363452"/>
                  <a:gd name="connsiteY134" fmla="*/ 297037 h 1154113"/>
                  <a:gd name="connsiteX135" fmla="*/ 183962 w 1363452"/>
                  <a:gd name="connsiteY135" fmla="*/ 317810 h 1154113"/>
                  <a:gd name="connsiteX136" fmla="*/ 137491 w 1363452"/>
                  <a:gd name="connsiteY136" fmla="*/ 297037 h 1154113"/>
                  <a:gd name="connsiteX137" fmla="*/ 137491 w 1363452"/>
                  <a:gd name="connsiteY137" fmla="*/ 320675 h 1154113"/>
                  <a:gd name="connsiteX138" fmla="*/ 129627 w 1363452"/>
                  <a:gd name="connsiteY138" fmla="*/ 312079 h 1154113"/>
                  <a:gd name="connsiteX139" fmla="*/ 128197 w 1363452"/>
                  <a:gd name="connsiteY139" fmla="*/ 309930 h 1154113"/>
                  <a:gd name="connsiteX140" fmla="*/ 128197 w 1363452"/>
                  <a:gd name="connsiteY140" fmla="*/ 289873 h 1154113"/>
                  <a:gd name="connsiteX141" fmla="*/ 98169 w 1363452"/>
                  <a:gd name="connsiteY141" fmla="*/ 226838 h 1154113"/>
                  <a:gd name="connsiteX142" fmla="*/ 83156 w 1363452"/>
                  <a:gd name="connsiteY142" fmla="*/ 203916 h 1154113"/>
                  <a:gd name="connsiteX143" fmla="*/ 83156 w 1363452"/>
                  <a:gd name="connsiteY143" fmla="*/ 203200 h 1154113"/>
                  <a:gd name="connsiteX144" fmla="*/ 1271480 w 1363452"/>
                  <a:gd name="connsiteY144" fmla="*/ 198437 h 1154113"/>
                  <a:gd name="connsiteX145" fmla="*/ 1271480 w 1363452"/>
                  <a:gd name="connsiteY145" fmla="*/ 199870 h 1154113"/>
                  <a:gd name="connsiteX146" fmla="*/ 1257192 w 1363452"/>
                  <a:gd name="connsiteY146" fmla="*/ 225660 h 1154113"/>
                  <a:gd name="connsiteX147" fmla="*/ 1228617 w 1363452"/>
                  <a:gd name="connsiteY147" fmla="*/ 289421 h 1154113"/>
                  <a:gd name="connsiteX148" fmla="*/ 1228617 w 1363452"/>
                  <a:gd name="connsiteY148" fmla="*/ 328824 h 1154113"/>
                  <a:gd name="connsiteX149" fmla="*/ 1217902 w 1363452"/>
                  <a:gd name="connsiteY149" fmla="*/ 338137 h 1154113"/>
                  <a:gd name="connsiteX150" fmla="*/ 1217902 w 1363452"/>
                  <a:gd name="connsiteY150" fmla="*/ 298734 h 1154113"/>
                  <a:gd name="connsiteX151" fmla="*/ 1171467 w 1363452"/>
                  <a:gd name="connsiteY151" fmla="*/ 320943 h 1154113"/>
                  <a:gd name="connsiteX152" fmla="*/ 1125747 w 1363452"/>
                  <a:gd name="connsiteY152" fmla="*/ 299451 h 1154113"/>
                  <a:gd name="connsiteX153" fmla="*/ 1125747 w 1363452"/>
                  <a:gd name="connsiteY153" fmla="*/ 338137 h 1154113"/>
                  <a:gd name="connsiteX154" fmla="*/ 1115032 w 1363452"/>
                  <a:gd name="connsiteY154" fmla="*/ 329540 h 1154113"/>
                  <a:gd name="connsiteX155" fmla="*/ 1115032 w 1363452"/>
                  <a:gd name="connsiteY155" fmla="*/ 289421 h 1154113"/>
                  <a:gd name="connsiteX156" fmla="*/ 1087171 w 1363452"/>
                  <a:gd name="connsiteY156" fmla="*/ 225660 h 1154113"/>
                  <a:gd name="connsiteX157" fmla="*/ 1072169 w 1363452"/>
                  <a:gd name="connsiteY157" fmla="*/ 200586 h 1154113"/>
                  <a:gd name="connsiteX158" fmla="*/ 1072169 w 1363452"/>
                  <a:gd name="connsiteY158" fmla="*/ 199870 h 1154113"/>
                  <a:gd name="connsiteX159" fmla="*/ 1084314 w 1363452"/>
                  <a:gd name="connsiteY159" fmla="*/ 205601 h 1154113"/>
                  <a:gd name="connsiteX160" fmla="*/ 1094315 w 1363452"/>
                  <a:gd name="connsiteY160" fmla="*/ 217064 h 1154113"/>
                  <a:gd name="connsiteX161" fmla="*/ 1095744 w 1363452"/>
                  <a:gd name="connsiteY161" fmla="*/ 219929 h 1154113"/>
                  <a:gd name="connsiteX162" fmla="*/ 1124319 w 1363452"/>
                  <a:gd name="connsiteY162" fmla="*/ 284406 h 1154113"/>
                  <a:gd name="connsiteX163" fmla="*/ 1171467 w 1363452"/>
                  <a:gd name="connsiteY163" fmla="*/ 310197 h 1154113"/>
                  <a:gd name="connsiteX164" fmla="*/ 1219330 w 1363452"/>
                  <a:gd name="connsiteY164" fmla="*/ 284406 h 1154113"/>
                  <a:gd name="connsiteX165" fmla="*/ 1247905 w 1363452"/>
                  <a:gd name="connsiteY165" fmla="*/ 219929 h 1154113"/>
                  <a:gd name="connsiteX166" fmla="*/ 1250049 w 1363452"/>
                  <a:gd name="connsiteY166" fmla="*/ 217064 h 1154113"/>
                  <a:gd name="connsiteX167" fmla="*/ 1260050 w 1363452"/>
                  <a:gd name="connsiteY167" fmla="*/ 204168 h 1154113"/>
                  <a:gd name="connsiteX168" fmla="*/ 1271480 w 1363452"/>
                  <a:gd name="connsiteY168" fmla="*/ 198437 h 1154113"/>
                  <a:gd name="connsiteX169" fmla="*/ 603826 w 1363452"/>
                  <a:gd name="connsiteY169" fmla="*/ 114300 h 1154113"/>
                  <a:gd name="connsiteX170" fmla="*/ 662317 w 1363452"/>
                  <a:gd name="connsiteY170" fmla="*/ 162877 h 1154113"/>
                  <a:gd name="connsiteX171" fmla="*/ 665171 w 1363452"/>
                  <a:gd name="connsiteY171" fmla="*/ 162877 h 1154113"/>
                  <a:gd name="connsiteX172" fmla="*/ 724376 w 1363452"/>
                  <a:gd name="connsiteY172" fmla="*/ 114300 h 1154113"/>
                  <a:gd name="connsiteX173" fmla="*/ 804267 w 1363452"/>
                  <a:gd name="connsiteY173" fmla="*/ 128587 h 1154113"/>
                  <a:gd name="connsiteX174" fmla="*/ 849205 w 1363452"/>
                  <a:gd name="connsiteY174" fmla="*/ 194310 h 1154113"/>
                  <a:gd name="connsiteX175" fmla="*/ 844926 w 1363452"/>
                  <a:gd name="connsiteY175" fmla="*/ 200025 h 1154113"/>
                  <a:gd name="connsiteX176" fmla="*/ 482562 w 1363452"/>
                  <a:gd name="connsiteY176" fmla="*/ 200025 h 1154113"/>
                  <a:gd name="connsiteX177" fmla="*/ 478282 w 1363452"/>
                  <a:gd name="connsiteY177" fmla="*/ 194310 h 1154113"/>
                  <a:gd name="connsiteX178" fmla="*/ 523221 w 1363452"/>
                  <a:gd name="connsiteY178" fmla="*/ 128587 h 1154113"/>
                  <a:gd name="connsiteX179" fmla="*/ 603826 w 1363452"/>
                  <a:gd name="connsiteY179" fmla="*/ 114300 h 1154113"/>
                  <a:gd name="connsiteX180" fmla="*/ 1170237 w 1363452"/>
                  <a:gd name="connsiteY180" fmla="*/ 50800 h 1154113"/>
                  <a:gd name="connsiteX181" fmla="*/ 1273781 w 1363452"/>
                  <a:gd name="connsiteY181" fmla="*/ 148062 h 1154113"/>
                  <a:gd name="connsiteX182" fmla="*/ 1270211 w 1363452"/>
                  <a:gd name="connsiteY182" fmla="*/ 180244 h 1154113"/>
                  <a:gd name="connsiteX183" fmla="*/ 1259499 w 1363452"/>
                  <a:gd name="connsiteY183" fmla="*/ 194548 h 1154113"/>
                  <a:gd name="connsiteX184" fmla="*/ 1258071 w 1363452"/>
                  <a:gd name="connsiteY184" fmla="*/ 195263 h 1154113"/>
                  <a:gd name="connsiteX185" fmla="*/ 1253072 w 1363452"/>
                  <a:gd name="connsiteY185" fmla="*/ 195263 h 1154113"/>
                  <a:gd name="connsiteX186" fmla="*/ 1251644 w 1363452"/>
                  <a:gd name="connsiteY186" fmla="*/ 193117 h 1154113"/>
                  <a:gd name="connsiteX187" fmla="*/ 1250216 w 1363452"/>
                  <a:gd name="connsiteY187" fmla="*/ 128038 h 1154113"/>
                  <a:gd name="connsiteX188" fmla="*/ 1246645 w 1363452"/>
                  <a:gd name="connsiteY188" fmla="*/ 126607 h 1154113"/>
                  <a:gd name="connsiteX189" fmla="*/ 1195944 w 1363452"/>
                  <a:gd name="connsiteY189" fmla="*/ 133759 h 1154113"/>
                  <a:gd name="connsiteX190" fmla="*/ 1153812 w 1363452"/>
                  <a:gd name="connsiteY190" fmla="*/ 138765 h 1154113"/>
                  <a:gd name="connsiteX191" fmla="*/ 1151670 w 1363452"/>
                  <a:gd name="connsiteY191" fmla="*/ 135904 h 1154113"/>
                  <a:gd name="connsiteX192" fmla="*/ 1156669 w 1363452"/>
                  <a:gd name="connsiteY192" fmla="*/ 126607 h 1154113"/>
                  <a:gd name="connsiteX193" fmla="*/ 1153812 w 1363452"/>
                  <a:gd name="connsiteY193" fmla="*/ 123747 h 1154113"/>
                  <a:gd name="connsiteX194" fmla="*/ 1114537 w 1363452"/>
                  <a:gd name="connsiteY194" fmla="*/ 146632 h 1154113"/>
                  <a:gd name="connsiteX195" fmla="*/ 1111680 w 1363452"/>
                  <a:gd name="connsiteY195" fmla="*/ 145201 h 1154113"/>
                  <a:gd name="connsiteX196" fmla="*/ 1113823 w 1363452"/>
                  <a:gd name="connsiteY196" fmla="*/ 130898 h 1154113"/>
                  <a:gd name="connsiteX197" fmla="*/ 1110966 w 1363452"/>
                  <a:gd name="connsiteY197" fmla="*/ 129468 h 1154113"/>
                  <a:gd name="connsiteX198" fmla="*/ 1088115 w 1363452"/>
                  <a:gd name="connsiteY198" fmla="*/ 191687 h 1154113"/>
                  <a:gd name="connsiteX199" fmla="*/ 1085973 w 1363452"/>
                  <a:gd name="connsiteY199" fmla="*/ 193833 h 1154113"/>
                  <a:gd name="connsiteX200" fmla="*/ 1083116 w 1363452"/>
                  <a:gd name="connsiteY200" fmla="*/ 193117 h 1154113"/>
                  <a:gd name="connsiteX201" fmla="*/ 1080974 w 1363452"/>
                  <a:gd name="connsiteY201" fmla="*/ 192402 h 1154113"/>
                  <a:gd name="connsiteX202" fmla="*/ 1071691 w 1363452"/>
                  <a:gd name="connsiteY202" fmla="*/ 180960 h 1154113"/>
                  <a:gd name="connsiteX203" fmla="*/ 1067406 w 1363452"/>
                  <a:gd name="connsiteY203" fmla="*/ 148062 h 1154113"/>
                  <a:gd name="connsiteX204" fmla="*/ 1170237 w 1363452"/>
                  <a:gd name="connsiteY204" fmla="*/ 50800 h 1154113"/>
                  <a:gd name="connsiteX205" fmla="*/ 182375 w 1363452"/>
                  <a:gd name="connsiteY205" fmla="*/ 50800 h 1154113"/>
                  <a:gd name="connsiteX206" fmla="*/ 281594 w 1363452"/>
                  <a:gd name="connsiteY206" fmla="*/ 153349 h 1154113"/>
                  <a:gd name="connsiteX207" fmla="*/ 277311 w 1363452"/>
                  <a:gd name="connsiteY207" fmla="*/ 188245 h 1154113"/>
                  <a:gd name="connsiteX208" fmla="*/ 277311 w 1363452"/>
                  <a:gd name="connsiteY208" fmla="*/ 188957 h 1154113"/>
                  <a:gd name="connsiteX209" fmla="*/ 267318 w 1363452"/>
                  <a:gd name="connsiteY209" fmla="*/ 201776 h 1154113"/>
                  <a:gd name="connsiteX210" fmla="*/ 260893 w 1363452"/>
                  <a:gd name="connsiteY210" fmla="*/ 201776 h 1154113"/>
                  <a:gd name="connsiteX211" fmla="*/ 236624 w 1363452"/>
                  <a:gd name="connsiteY211" fmla="*/ 132697 h 1154113"/>
                  <a:gd name="connsiteX212" fmla="*/ 106711 w 1363452"/>
                  <a:gd name="connsiteY212" fmla="*/ 127712 h 1154113"/>
                  <a:gd name="connsiteX213" fmla="*/ 105284 w 1363452"/>
                  <a:gd name="connsiteY213" fmla="*/ 203200 h 1154113"/>
                  <a:gd name="connsiteX214" fmla="*/ 98146 w 1363452"/>
                  <a:gd name="connsiteY214" fmla="*/ 203200 h 1154113"/>
                  <a:gd name="connsiteX215" fmla="*/ 87439 w 1363452"/>
                  <a:gd name="connsiteY215" fmla="*/ 187533 h 1154113"/>
                  <a:gd name="connsiteX216" fmla="*/ 83870 w 1363452"/>
                  <a:gd name="connsiteY216" fmla="*/ 153349 h 1154113"/>
                  <a:gd name="connsiteX217" fmla="*/ 182375 w 1363452"/>
                  <a:gd name="connsiteY217" fmla="*/ 50800 h 1154113"/>
                  <a:gd name="connsiteX218" fmla="*/ 764194 w 1363452"/>
                  <a:gd name="connsiteY218" fmla="*/ 0 h 1154113"/>
                  <a:gd name="connsiteX219" fmla="*/ 764194 w 1363452"/>
                  <a:gd name="connsiteY219" fmla="*/ 715 h 1154113"/>
                  <a:gd name="connsiteX220" fmla="*/ 749814 w 1363452"/>
                  <a:gd name="connsiteY220" fmla="*/ 23607 h 1154113"/>
                  <a:gd name="connsiteX221" fmla="*/ 719617 w 1363452"/>
                  <a:gd name="connsiteY221" fmla="*/ 86558 h 1154113"/>
                  <a:gd name="connsiteX222" fmla="*/ 719617 w 1363452"/>
                  <a:gd name="connsiteY222" fmla="*/ 106588 h 1154113"/>
                  <a:gd name="connsiteX223" fmla="*/ 718179 w 1363452"/>
                  <a:gd name="connsiteY223" fmla="*/ 108734 h 1154113"/>
                  <a:gd name="connsiteX224" fmla="*/ 710270 w 1363452"/>
                  <a:gd name="connsiteY224" fmla="*/ 115888 h 1154113"/>
                  <a:gd name="connsiteX225" fmla="*/ 710270 w 1363452"/>
                  <a:gd name="connsiteY225" fmla="*/ 93712 h 1154113"/>
                  <a:gd name="connsiteX226" fmla="*/ 664256 w 1363452"/>
                  <a:gd name="connsiteY226" fmla="*/ 113742 h 1154113"/>
                  <a:gd name="connsiteX227" fmla="*/ 618960 w 1363452"/>
                  <a:gd name="connsiteY227" fmla="*/ 93712 h 1154113"/>
                  <a:gd name="connsiteX228" fmla="*/ 618960 w 1363452"/>
                  <a:gd name="connsiteY228" fmla="*/ 115888 h 1154113"/>
                  <a:gd name="connsiteX229" fmla="*/ 611051 w 1363452"/>
                  <a:gd name="connsiteY229" fmla="*/ 108734 h 1154113"/>
                  <a:gd name="connsiteX230" fmla="*/ 609613 w 1363452"/>
                  <a:gd name="connsiteY230" fmla="*/ 106588 h 1154113"/>
                  <a:gd name="connsiteX231" fmla="*/ 609613 w 1363452"/>
                  <a:gd name="connsiteY231" fmla="*/ 86558 h 1154113"/>
                  <a:gd name="connsiteX232" fmla="*/ 580135 w 1363452"/>
                  <a:gd name="connsiteY232" fmla="*/ 23607 h 1154113"/>
                  <a:gd name="connsiteX233" fmla="*/ 565756 w 1363452"/>
                  <a:gd name="connsiteY233" fmla="*/ 1431 h 1154113"/>
                  <a:gd name="connsiteX234" fmla="*/ 565756 w 1363452"/>
                  <a:gd name="connsiteY234" fmla="*/ 715 h 1154113"/>
                  <a:gd name="connsiteX235" fmla="*/ 575821 w 1363452"/>
                  <a:gd name="connsiteY235" fmla="*/ 5723 h 1154113"/>
                  <a:gd name="connsiteX236" fmla="*/ 585887 w 1363452"/>
                  <a:gd name="connsiteY236" fmla="*/ 15738 h 1154113"/>
                  <a:gd name="connsiteX237" fmla="*/ 588044 w 1363452"/>
                  <a:gd name="connsiteY237" fmla="*/ 18599 h 1154113"/>
                  <a:gd name="connsiteX238" fmla="*/ 617522 w 1363452"/>
                  <a:gd name="connsiteY238" fmla="*/ 81551 h 1154113"/>
                  <a:gd name="connsiteX239" fmla="*/ 664256 w 1363452"/>
                  <a:gd name="connsiteY239" fmla="*/ 104442 h 1154113"/>
                  <a:gd name="connsiteX240" fmla="*/ 711708 w 1363452"/>
                  <a:gd name="connsiteY240" fmla="*/ 81551 h 1154113"/>
                  <a:gd name="connsiteX241" fmla="*/ 741186 w 1363452"/>
                  <a:gd name="connsiteY241" fmla="*/ 18599 h 1154113"/>
                  <a:gd name="connsiteX242" fmla="*/ 743343 w 1363452"/>
                  <a:gd name="connsiteY242" fmla="*/ 15738 h 1154113"/>
                  <a:gd name="connsiteX243" fmla="*/ 753409 w 1363452"/>
                  <a:gd name="connsiteY243" fmla="*/ 5723 h 1154113"/>
                  <a:gd name="connsiteX244" fmla="*/ 764194 w 1363452"/>
                  <a:gd name="connsiteY244" fmla="*/ 0 h 1154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</a:cxnLst>
                <a:rect l="l" t="t" r="r" b="b"/>
                <a:pathLst>
                  <a:path w="1363452" h="1154113">
                    <a:moveTo>
                      <a:pt x="1096819" y="877888"/>
                    </a:moveTo>
                    <a:cubicBezTo>
                      <a:pt x="1096819" y="877888"/>
                      <a:pt x="1096819" y="877888"/>
                      <a:pt x="1054707" y="929919"/>
                    </a:cubicBezTo>
                    <a:cubicBezTo>
                      <a:pt x="1054707" y="929919"/>
                      <a:pt x="1054707" y="929919"/>
                      <a:pt x="1288107" y="1122363"/>
                    </a:cubicBezTo>
                    <a:cubicBezTo>
                      <a:pt x="1293103" y="1120938"/>
                      <a:pt x="1303096" y="1115236"/>
                      <a:pt x="1313802" y="1101693"/>
                    </a:cubicBezTo>
                    <a:cubicBezTo>
                      <a:pt x="1313802" y="1101693"/>
                      <a:pt x="1313802" y="1101693"/>
                      <a:pt x="1314516" y="1100980"/>
                    </a:cubicBezTo>
                    <a:lnTo>
                      <a:pt x="1315230" y="1100268"/>
                    </a:lnTo>
                    <a:cubicBezTo>
                      <a:pt x="1325936" y="1087438"/>
                      <a:pt x="1330218" y="1076034"/>
                      <a:pt x="1330932" y="1071045"/>
                    </a:cubicBezTo>
                    <a:cubicBezTo>
                      <a:pt x="1330932" y="1071045"/>
                      <a:pt x="1330932" y="1071045"/>
                      <a:pt x="1096819" y="877888"/>
                    </a:cubicBezTo>
                    <a:close/>
                    <a:moveTo>
                      <a:pt x="1093256" y="838848"/>
                    </a:moveTo>
                    <a:cubicBezTo>
                      <a:pt x="1097289" y="838401"/>
                      <a:pt x="1101411" y="839474"/>
                      <a:pt x="1104637" y="842334"/>
                    </a:cubicBezTo>
                    <a:cubicBezTo>
                      <a:pt x="1104637" y="842334"/>
                      <a:pt x="1104637" y="842334"/>
                      <a:pt x="1355565" y="1048995"/>
                    </a:cubicBezTo>
                    <a:cubicBezTo>
                      <a:pt x="1370620" y="1061151"/>
                      <a:pt x="1363451" y="1093330"/>
                      <a:pt x="1339792" y="1120504"/>
                    </a:cubicBezTo>
                    <a:cubicBezTo>
                      <a:pt x="1323302" y="1141957"/>
                      <a:pt x="1302511" y="1154113"/>
                      <a:pt x="1286739" y="1154113"/>
                    </a:cubicBezTo>
                    <a:cubicBezTo>
                      <a:pt x="1281003" y="1154113"/>
                      <a:pt x="1276702" y="1152683"/>
                      <a:pt x="1272400" y="1149823"/>
                    </a:cubicBezTo>
                    <a:cubicBezTo>
                      <a:pt x="1272400" y="1149823"/>
                      <a:pt x="1272400" y="1149823"/>
                      <a:pt x="1022190" y="943162"/>
                    </a:cubicBezTo>
                    <a:cubicBezTo>
                      <a:pt x="1015737" y="937441"/>
                      <a:pt x="1015020" y="927430"/>
                      <a:pt x="1020039" y="920994"/>
                    </a:cubicBezTo>
                    <a:cubicBezTo>
                      <a:pt x="1020039" y="920994"/>
                      <a:pt x="1020039" y="920994"/>
                      <a:pt x="1082412" y="844479"/>
                    </a:cubicBezTo>
                    <a:cubicBezTo>
                      <a:pt x="1085280" y="841261"/>
                      <a:pt x="1089223" y="839295"/>
                      <a:pt x="1093256" y="838848"/>
                    </a:cubicBezTo>
                    <a:close/>
                    <a:moveTo>
                      <a:pt x="126043" y="801687"/>
                    </a:moveTo>
                    <a:cubicBezTo>
                      <a:pt x="126043" y="801687"/>
                      <a:pt x="166006" y="834548"/>
                      <a:pt x="185273" y="849550"/>
                    </a:cubicBezTo>
                    <a:cubicBezTo>
                      <a:pt x="185987" y="850265"/>
                      <a:pt x="187414" y="850265"/>
                      <a:pt x="188128" y="849550"/>
                    </a:cubicBezTo>
                    <a:cubicBezTo>
                      <a:pt x="213818" y="828833"/>
                      <a:pt x="246645" y="801687"/>
                      <a:pt x="246645" y="801687"/>
                    </a:cubicBezTo>
                    <a:cubicBezTo>
                      <a:pt x="246645" y="801687"/>
                      <a:pt x="299452" y="801687"/>
                      <a:pt x="327284" y="814546"/>
                    </a:cubicBezTo>
                    <a:cubicBezTo>
                      <a:pt x="350833" y="825261"/>
                      <a:pt x="366533" y="865267"/>
                      <a:pt x="372242" y="880268"/>
                    </a:cubicBezTo>
                    <a:cubicBezTo>
                      <a:pt x="373669" y="883126"/>
                      <a:pt x="371528" y="887412"/>
                      <a:pt x="367960" y="887412"/>
                    </a:cubicBezTo>
                    <a:cubicBezTo>
                      <a:pt x="367960" y="887412"/>
                      <a:pt x="367960" y="887412"/>
                      <a:pt x="4728" y="887412"/>
                    </a:cubicBezTo>
                    <a:cubicBezTo>
                      <a:pt x="1160" y="887412"/>
                      <a:pt x="-981" y="883126"/>
                      <a:pt x="446" y="880268"/>
                    </a:cubicBezTo>
                    <a:cubicBezTo>
                      <a:pt x="6155" y="865267"/>
                      <a:pt x="22568" y="825261"/>
                      <a:pt x="45404" y="814546"/>
                    </a:cubicBezTo>
                    <a:cubicBezTo>
                      <a:pt x="73949" y="801687"/>
                      <a:pt x="126043" y="801687"/>
                      <a:pt x="126043" y="801687"/>
                    </a:cubicBezTo>
                    <a:close/>
                    <a:moveTo>
                      <a:pt x="86331" y="687387"/>
                    </a:moveTo>
                    <a:cubicBezTo>
                      <a:pt x="86331" y="687387"/>
                      <a:pt x="86331" y="687387"/>
                      <a:pt x="97046" y="692364"/>
                    </a:cubicBezTo>
                    <a:cubicBezTo>
                      <a:pt x="98475" y="696629"/>
                      <a:pt x="101333" y="700895"/>
                      <a:pt x="107048" y="704450"/>
                    </a:cubicBezTo>
                    <a:cubicBezTo>
                      <a:pt x="107762" y="704450"/>
                      <a:pt x="108476" y="705872"/>
                      <a:pt x="109191" y="706583"/>
                    </a:cubicBezTo>
                    <a:cubicBezTo>
                      <a:pt x="117763" y="727912"/>
                      <a:pt x="132765" y="763461"/>
                      <a:pt x="138480" y="768437"/>
                    </a:cubicBezTo>
                    <a:cubicBezTo>
                      <a:pt x="147767" y="776969"/>
                      <a:pt x="172770" y="791899"/>
                      <a:pt x="186343" y="791899"/>
                    </a:cubicBezTo>
                    <a:cubicBezTo>
                      <a:pt x="199202" y="791899"/>
                      <a:pt x="224205" y="776969"/>
                      <a:pt x="233492" y="768437"/>
                    </a:cubicBezTo>
                    <a:cubicBezTo>
                      <a:pt x="239207" y="763461"/>
                      <a:pt x="255638" y="727912"/>
                      <a:pt x="264210" y="706583"/>
                    </a:cubicBezTo>
                    <a:cubicBezTo>
                      <a:pt x="264925" y="705872"/>
                      <a:pt x="265639" y="704450"/>
                      <a:pt x="266353" y="704450"/>
                    </a:cubicBezTo>
                    <a:cubicBezTo>
                      <a:pt x="271354" y="700895"/>
                      <a:pt x="274211" y="696629"/>
                      <a:pt x="275640" y="692364"/>
                    </a:cubicBezTo>
                    <a:cubicBezTo>
                      <a:pt x="275640" y="692364"/>
                      <a:pt x="275640" y="692364"/>
                      <a:pt x="286356" y="687387"/>
                    </a:cubicBezTo>
                    <a:cubicBezTo>
                      <a:pt x="286356" y="687387"/>
                      <a:pt x="286356" y="687387"/>
                      <a:pt x="286356" y="688098"/>
                    </a:cubicBezTo>
                    <a:cubicBezTo>
                      <a:pt x="285641" y="692364"/>
                      <a:pt x="282784" y="705161"/>
                      <a:pt x="272068" y="710849"/>
                    </a:cubicBezTo>
                    <a:cubicBezTo>
                      <a:pt x="267782" y="722224"/>
                      <a:pt x="250637" y="762039"/>
                      <a:pt x="241350" y="773414"/>
                    </a:cubicBezTo>
                    <a:cubicBezTo>
                      <a:pt x="241350" y="773414"/>
                      <a:pt x="241350" y="773414"/>
                      <a:pt x="241350" y="793321"/>
                    </a:cubicBezTo>
                    <a:cubicBezTo>
                      <a:pt x="241350" y="793321"/>
                      <a:pt x="241350" y="793321"/>
                      <a:pt x="239921" y="795454"/>
                    </a:cubicBezTo>
                    <a:cubicBezTo>
                      <a:pt x="239921" y="795454"/>
                      <a:pt x="237064" y="799009"/>
                      <a:pt x="232063" y="803275"/>
                    </a:cubicBezTo>
                    <a:cubicBezTo>
                      <a:pt x="232063" y="803275"/>
                      <a:pt x="232063" y="803275"/>
                      <a:pt x="232063" y="780524"/>
                    </a:cubicBezTo>
                    <a:cubicBezTo>
                      <a:pt x="219919" y="789766"/>
                      <a:pt x="199202" y="801142"/>
                      <a:pt x="186343" y="801142"/>
                    </a:cubicBezTo>
                    <a:cubicBezTo>
                      <a:pt x="172770" y="801142"/>
                      <a:pt x="152768" y="789766"/>
                      <a:pt x="139909" y="780524"/>
                    </a:cubicBezTo>
                    <a:cubicBezTo>
                      <a:pt x="139909" y="780524"/>
                      <a:pt x="139909" y="780524"/>
                      <a:pt x="139909" y="803275"/>
                    </a:cubicBezTo>
                    <a:cubicBezTo>
                      <a:pt x="134908" y="799009"/>
                      <a:pt x="132765" y="795454"/>
                      <a:pt x="132051" y="795454"/>
                    </a:cubicBezTo>
                    <a:cubicBezTo>
                      <a:pt x="132051" y="795454"/>
                      <a:pt x="132051" y="795454"/>
                      <a:pt x="130622" y="793321"/>
                    </a:cubicBezTo>
                    <a:cubicBezTo>
                      <a:pt x="130622" y="793321"/>
                      <a:pt x="130622" y="793321"/>
                      <a:pt x="130622" y="773414"/>
                    </a:cubicBezTo>
                    <a:cubicBezTo>
                      <a:pt x="122050" y="762039"/>
                      <a:pt x="105619" y="722224"/>
                      <a:pt x="101333" y="710849"/>
                    </a:cubicBezTo>
                    <a:cubicBezTo>
                      <a:pt x="90617" y="705161"/>
                      <a:pt x="87760" y="694497"/>
                      <a:pt x="86331" y="688098"/>
                    </a:cubicBezTo>
                    <a:cubicBezTo>
                      <a:pt x="86331" y="688098"/>
                      <a:pt x="86331" y="688098"/>
                      <a:pt x="86331" y="687387"/>
                    </a:cubicBezTo>
                    <a:close/>
                    <a:moveTo>
                      <a:pt x="548294" y="525462"/>
                    </a:moveTo>
                    <a:cubicBezTo>
                      <a:pt x="548294" y="525462"/>
                      <a:pt x="548294" y="525462"/>
                      <a:pt x="562627" y="532613"/>
                    </a:cubicBezTo>
                    <a:cubicBezTo>
                      <a:pt x="564777" y="538333"/>
                      <a:pt x="569077" y="544054"/>
                      <a:pt x="576960" y="548345"/>
                    </a:cubicBezTo>
                    <a:cubicBezTo>
                      <a:pt x="578394" y="549060"/>
                      <a:pt x="579110" y="549775"/>
                      <a:pt x="579827" y="551205"/>
                    </a:cubicBezTo>
                    <a:cubicBezTo>
                      <a:pt x="591294" y="579809"/>
                      <a:pt x="612794" y="628435"/>
                      <a:pt x="620677" y="635586"/>
                    </a:cubicBezTo>
                    <a:cubicBezTo>
                      <a:pt x="633577" y="647027"/>
                      <a:pt x="666544" y="667765"/>
                      <a:pt x="685177" y="667765"/>
                    </a:cubicBezTo>
                    <a:cubicBezTo>
                      <a:pt x="703810" y="667765"/>
                      <a:pt x="737494" y="647027"/>
                      <a:pt x="750394" y="635586"/>
                    </a:cubicBezTo>
                    <a:cubicBezTo>
                      <a:pt x="758277" y="628435"/>
                      <a:pt x="779060" y="579809"/>
                      <a:pt x="791244" y="551205"/>
                    </a:cubicBezTo>
                    <a:cubicBezTo>
                      <a:pt x="791244" y="549775"/>
                      <a:pt x="792677" y="549060"/>
                      <a:pt x="794110" y="548345"/>
                    </a:cubicBezTo>
                    <a:cubicBezTo>
                      <a:pt x="801277" y="544054"/>
                      <a:pt x="805577" y="538333"/>
                      <a:pt x="807727" y="532613"/>
                    </a:cubicBezTo>
                    <a:cubicBezTo>
                      <a:pt x="807727" y="532613"/>
                      <a:pt x="807727" y="532613"/>
                      <a:pt x="821344" y="525462"/>
                    </a:cubicBezTo>
                    <a:cubicBezTo>
                      <a:pt x="821344" y="526177"/>
                      <a:pt x="821344" y="526177"/>
                      <a:pt x="821344" y="526177"/>
                    </a:cubicBezTo>
                    <a:cubicBezTo>
                      <a:pt x="820627" y="533328"/>
                      <a:pt x="816327" y="549060"/>
                      <a:pt x="801994" y="557641"/>
                    </a:cubicBezTo>
                    <a:cubicBezTo>
                      <a:pt x="795544" y="573373"/>
                      <a:pt x="773327" y="627005"/>
                      <a:pt x="761144" y="642737"/>
                    </a:cubicBezTo>
                    <a:cubicBezTo>
                      <a:pt x="761144" y="642737"/>
                      <a:pt x="761144" y="642737"/>
                      <a:pt x="761144" y="669910"/>
                    </a:cubicBezTo>
                    <a:cubicBezTo>
                      <a:pt x="761144" y="669910"/>
                      <a:pt x="761144" y="669910"/>
                      <a:pt x="758994" y="672770"/>
                    </a:cubicBezTo>
                    <a:cubicBezTo>
                      <a:pt x="758994" y="673486"/>
                      <a:pt x="755410" y="677776"/>
                      <a:pt x="748244" y="684212"/>
                    </a:cubicBezTo>
                    <a:cubicBezTo>
                      <a:pt x="748244" y="684212"/>
                      <a:pt x="748244" y="684212"/>
                      <a:pt x="748244" y="653463"/>
                    </a:cubicBezTo>
                    <a:cubicBezTo>
                      <a:pt x="731044" y="664904"/>
                      <a:pt x="704527" y="680636"/>
                      <a:pt x="685177" y="680636"/>
                    </a:cubicBezTo>
                    <a:cubicBezTo>
                      <a:pt x="666544" y="680636"/>
                      <a:pt x="639310" y="664904"/>
                      <a:pt x="622827" y="653463"/>
                    </a:cubicBezTo>
                    <a:cubicBezTo>
                      <a:pt x="622827" y="653463"/>
                      <a:pt x="622827" y="653463"/>
                      <a:pt x="622827" y="684212"/>
                    </a:cubicBezTo>
                    <a:cubicBezTo>
                      <a:pt x="615660" y="678491"/>
                      <a:pt x="612077" y="673486"/>
                      <a:pt x="612077" y="672770"/>
                    </a:cubicBezTo>
                    <a:cubicBezTo>
                      <a:pt x="612077" y="672770"/>
                      <a:pt x="612077" y="672770"/>
                      <a:pt x="609927" y="669910"/>
                    </a:cubicBezTo>
                    <a:cubicBezTo>
                      <a:pt x="609927" y="669910"/>
                      <a:pt x="609927" y="669910"/>
                      <a:pt x="609927" y="642737"/>
                    </a:cubicBezTo>
                    <a:cubicBezTo>
                      <a:pt x="597744" y="627005"/>
                      <a:pt x="575527" y="573373"/>
                      <a:pt x="568360" y="557641"/>
                    </a:cubicBezTo>
                    <a:cubicBezTo>
                      <a:pt x="554027" y="549775"/>
                      <a:pt x="549727" y="535473"/>
                      <a:pt x="548294" y="526892"/>
                    </a:cubicBezTo>
                    <a:cubicBezTo>
                      <a:pt x="548294" y="526892"/>
                      <a:pt x="548294" y="526177"/>
                      <a:pt x="548294" y="525462"/>
                    </a:cubicBezTo>
                    <a:close/>
                    <a:moveTo>
                      <a:pt x="682874" y="292100"/>
                    </a:moveTo>
                    <a:cubicBezTo>
                      <a:pt x="520062" y="292100"/>
                      <a:pt x="387956" y="424011"/>
                      <a:pt x="387956" y="586582"/>
                    </a:cubicBezTo>
                    <a:cubicBezTo>
                      <a:pt x="387956" y="650041"/>
                      <a:pt x="407951" y="708510"/>
                      <a:pt x="441513" y="756283"/>
                    </a:cubicBezTo>
                    <a:cubicBezTo>
                      <a:pt x="441513" y="756283"/>
                      <a:pt x="441513" y="756283"/>
                      <a:pt x="442227" y="755570"/>
                    </a:cubicBezTo>
                    <a:cubicBezTo>
                      <a:pt x="452224" y="734179"/>
                      <a:pt x="467934" y="708510"/>
                      <a:pt x="490785" y="697814"/>
                    </a:cubicBezTo>
                    <a:cubicBezTo>
                      <a:pt x="525775" y="682841"/>
                      <a:pt x="586472" y="680702"/>
                      <a:pt x="599326" y="680702"/>
                    </a:cubicBezTo>
                    <a:cubicBezTo>
                      <a:pt x="599326" y="680702"/>
                      <a:pt x="600040" y="681415"/>
                      <a:pt x="600754" y="682841"/>
                    </a:cubicBezTo>
                    <a:cubicBezTo>
                      <a:pt x="630032" y="776248"/>
                      <a:pt x="648598" y="840420"/>
                      <a:pt x="655739" y="866803"/>
                    </a:cubicBezTo>
                    <a:cubicBezTo>
                      <a:pt x="655739" y="866803"/>
                      <a:pt x="655739" y="866803"/>
                      <a:pt x="657881" y="874646"/>
                    </a:cubicBezTo>
                    <a:cubicBezTo>
                      <a:pt x="658595" y="877498"/>
                      <a:pt x="661452" y="879637"/>
                      <a:pt x="664308" y="879637"/>
                    </a:cubicBezTo>
                    <a:cubicBezTo>
                      <a:pt x="664308" y="879637"/>
                      <a:pt x="664308" y="879637"/>
                      <a:pt x="672163" y="880350"/>
                    </a:cubicBezTo>
                    <a:cubicBezTo>
                      <a:pt x="679304" y="881063"/>
                      <a:pt x="687159" y="881063"/>
                      <a:pt x="694300" y="880350"/>
                    </a:cubicBezTo>
                    <a:cubicBezTo>
                      <a:pt x="694300" y="880350"/>
                      <a:pt x="694300" y="880350"/>
                      <a:pt x="702155" y="879637"/>
                    </a:cubicBezTo>
                    <a:cubicBezTo>
                      <a:pt x="705725" y="879637"/>
                      <a:pt x="707867" y="877498"/>
                      <a:pt x="708581" y="874646"/>
                    </a:cubicBezTo>
                    <a:cubicBezTo>
                      <a:pt x="708581" y="874646"/>
                      <a:pt x="708581" y="874646"/>
                      <a:pt x="712866" y="861098"/>
                    </a:cubicBezTo>
                    <a:cubicBezTo>
                      <a:pt x="721435" y="834716"/>
                      <a:pt x="737145" y="782665"/>
                      <a:pt x="766422" y="682841"/>
                    </a:cubicBezTo>
                    <a:cubicBezTo>
                      <a:pt x="766422" y="681415"/>
                      <a:pt x="767851" y="680702"/>
                      <a:pt x="769279" y="680702"/>
                    </a:cubicBezTo>
                    <a:cubicBezTo>
                      <a:pt x="782132" y="680702"/>
                      <a:pt x="842830" y="682841"/>
                      <a:pt x="877106" y="697814"/>
                    </a:cubicBezTo>
                    <a:cubicBezTo>
                      <a:pt x="888531" y="703519"/>
                      <a:pt x="897814" y="712788"/>
                      <a:pt x="906383" y="722770"/>
                    </a:cubicBezTo>
                    <a:cubicBezTo>
                      <a:pt x="906383" y="722770"/>
                      <a:pt x="906383" y="722770"/>
                      <a:pt x="925664" y="754144"/>
                    </a:cubicBezTo>
                    <a:lnTo>
                      <a:pt x="927806" y="752005"/>
                    </a:lnTo>
                    <a:cubicBezTo>
                      <a:pt x="959940" y="704945"/>
                      <a:pt x="978506" y="647902"/>
                      <a:pt x="978506" y="586582"/>
                    </a:cubicBezTo>
                    <a:cubicBezTo>
                      <a:pt x="978506" y="424011"/>
                      <a:pt x="846400" y="292100"/>
                      <a:pt x="682874" y="292100"/>
                    </a:cubicBezTo>
                    <a:close/>
                    <a:moveTo>
                      <a:pt x="713786" y="261703"/>
                    </a:moveTo>
                    <a:cubicBezTo>
                      <a:pt x="776637" y="267421"/>
                      <a:pt x="838060" y="291721"/>
                      <a:pt x="890913" y="334603"/>
                    </a:cubicBezTo>
                    <a:cubicBezTo>
                      <a:pt x="1013045" y="435376"/>
                      <a:pt x="1043756" y="608335"/>
                      <a:pt x="969477" y="742699"/>
                    </a:cubicBezTo>
                    <a:cubicBezTo>
                      <a:pt x="1055184" y="813455"/>
                      <a:pt x="1055184" y="813455"/>
                      <a:pt x="1055184" y="813455"/>
                    </a:cubicBezTo>
                    <a:cubicBezTo>
                      <a:pt x="1058755" y="817029"/>
                      <a:pt x="1059469" y="822746"/>
                      <a:pt x="1056612" y="826320"/>
                    </a:cubicBezTo>
                    <a:cubicBezTo>
                      <a:pt x="995189" y="901364"/>
                      <a:pt x="995189" y="901364"/>
                      <a:pt x="995189" y="901364"/>
                    </a:cubicBezTo>
                    <a:cubicBezTo>
                      <a:pt x="992332" y="904937"/>
                      <a:pt x="986619" y="905652"/>
                      <a:pt x="982333" y="902793"/>
                    </a:cubicBezTo>
                    <a:cubicBezTo>
                      <a:pt x="898055" y="832752"/>
                      <a:pt x="898055" y="832752"/>
                      <a:pt x="898055" y="832752"/>
                    </a:cubicBezTo>
                    <a:cubicBezTo>
                      <a:pt x="780922" y="934955"/>
                      <a:pt x="602367" y="941387"/>
                      <a:pt x="478092" y="839184"/>
                    </a:cubicBezTo>
                    <a:cubicBezTo>
                      <a:pt x="338819" y="724832"/>
                      <a:pt x="318106" y="520426"/>
                      <a:pt x="431668" y="380344"/>
                    </a:cubicBezTo>
                    <a:cubicBezTo>
                      <a:pt x="503090" y="293150"/>
                      <a:pt x="609509" y="252412"/>
                      <a:pt x="713786" y="261703"/>
                    </a:cubicBezTo>
                    <a:close/>
                    <a:moveTo>
                      <a:pt x="83156" y="203200"/>
                    </a:moveTo>
                    <a:cubicBezTo>
                      <a:pt x="83156" y="203200"/>
                      <a:pt x="83156" y="203200"/>
                      <a:pt x="93880" y="207498"/>
                    </a:cubicBezTo>
                    <a:cubicBezTo>
                      <a:pt x="96025" y="211796"/>
                      <a:pt x="98884" y="216093"/>
                      <a:pt x="103174" y="218959"/>
                    </a:cubicBezTo>
                    <a:cubicBezTo>
                      <a:pt x="104604" y="219675"/>
                      <a:pt x="105319" y="220391"/>
                      <a:pt x="105319" y="221108"/>
                    </a:cubicBezTo>
                    <a:cubicBezTo>
                      <a:pt x="114613" y="242597"/>
                      <a:pt x="130342" y="279845"/>
                      <a:pt x="136776" y="284859"/>
                    </a:cubicBezTo>
                    <a:cubicBezTo>
                      <a:pt x="146070" y="292739"/>
                      <a:pt x="170378" y="308498"/>
                      <a:pt x="183962" y="308498"/>
                    </a:cubicBezTo>
                    <a:cubicBezTo>
                      <a:pt x="198261" y="308498"/>
                      <a:pt x="222569" y="292739"/>
                      <a:pt x="231863" y="284859"/>
                    </a:cubicBezTo>
                    <a:cubicBezTo>
                      <a:pt x="238298" y="279845"/>
                      <a:pt x="254026" y="242597"/>
                      <a:pt x="262606" y="221108"/>
                    </a:cubicBezTo>
                    <a:cubicBezTo>
                      <a:pt x="263321" y="220391"/>
                      <a:pt x="264036" y="219675"/>
                      <a:pt x="264750" y="218959"/>
                    </a:cubicBezTo>
                    <a:cubicBezTo>
                      <a:pt x="269755" y="216093"/>
                      <a:pt x="271900" y="211796"/>
                      <a:pt x="273330" y="207498"/>
                    </a:cubicBezTo>
                    <a:cubicBezTo>
                      <a:pt x="273330" y="207498"/>
                      <a:pt x="273330" y="207498"/>
                      <a:pt x="284769" y="203200"/>
                    </a:cubicBezTo>
                    <a:cubicBezTo>
                      <a:pt x="284769" y="203200"/>
                      <a:pt x="284769" y="203200"/>
                      <a:pt x="284054" y="203916"/>
                    </a:cubicBezTo>
                    <a:cubicBezTo>
                      <a:pt x="283339" y="208214"/>
                      <a:pt x="280479" y="219675"/>
                      <a:pt x="270470" y="226838"/>
                    </a:cubicBezTo>
                    <a:cubicBezTo>
                      <a:pt x="265465" y="238299"/>
                      <a:pt x="249737" y="278413"/>
                      <a:pt x="240442" y="289873"/>
                    </a:cubicBezTo>
                    <a:cubicBezTo>
                      <a:pt x="240442" y="289873"/>
                      <a:pt x="240442" y="289873"/>
                      <a:pt x="240442" y="309930"/>
                    </a:cubicBezTo>
                    <a:cubicBezTo>
                      <a:pt x="240442" y="309930"/>
                      <a:pt x="240442" y="309930"/>
                      <a:pt x="238298" y="312079"/>
                    </a:cubicBezTo>
                    <a:cubicBezTo>
                      <a:pt x="238298" y="312795"/>
                      <a:pt x="235438" y="316377"/>
                      <a:pt x="230433" y="320675"/>
                    </a:cubicBezTo>
                    <a:cubicBezTo>
                      <a:pt x="230433" y="320675"/>
                      <a:pt x="230433" y="320675"/>
                      <a:pt x="230433" y="297037"/>
                    </a:cubicBezTo>
                    <a:cubicBezTo>
                      <a:pt x="218279" y="306349"/>
                      <a:pt x="198261" y="317810"/>
                      <a:pt x="183962" y="317810"/>
                    </a:cubicBezTo>
                    <a:cubicBezTo>
                      <a:pt x="170378" y="317810"/>
                      <a:pt x="150360" y="306349"/>
                      <a:pt x="137491" y="297037"/>
                    </a:cubicBezTo>
                    <a:cubicBezTo>
                      <a:pt x="137491" y="297037"/>
                      <a:pt x="137491" y="297037"/>
                      <a:pt x="137491" y="320675"/>
                    </a:cubicBezTo>
                    <a:cubicBezTo>
                      <a:pt x="132487" y="316377"/>
                      <a:pt x="130342" y="312795"/>
                      <a:pt x="129627" y="312079"/>
                    </a:cubicBezTo>
                    <a:cubicBezTo>
                      <a:pt x="129627" y="312079"/>
                      <a:pt x="129627" y="312079"/>
                      <a:pt x="128197" y="309930"/>
                    </a:cubicBezTo>
                    <a:cubicBezTo>
                      <a:pt x="128197" y="309930"/>
                      <a:pt x="128197" y="309930"/>
                      <a:pt x="128197" y="289873"/>
                    </a:cubicBezTo>
                    <a:cubicBezTo>
                      <a:pt x="118903" y="278413"/>
                      <a:pt x="102459" y="238299"/>
                      <a:pt x="98169" y="226838"/>
                    </a:cubicBezTo>
                    <a:cubicBezTo>
                      <a:pt x="87445" y="220391"/>
                      <a:pt x="84586" y="209647"/>
                      <a:pt x="83156" y="203916"/>
                    </a:cubicBezTo>
                    <a:cubicBezTo>
                      <a:pt x="83156" y="203916"/>
                      <a:pt x="83156" y="203916"/>
                      <a:pt x="83156" y="203200"/>
                    </a:cubicBezTo>
                    <a:close/>
                    <a:moveTo>
                      <a:pt x="1271480" y="198437"/>
                    </a:moveTo>
                    <a:cubicBezTo>
                      <a:pt x="1272194" y="199153"/>
                      <a:pt x="1272194" y="199870"/>
                      <a:pt x="1271480" y="199870"/>
                    </a:cubicBezTo>
                    <a:cubicBezTo>
                      <a:pt x="1270765" y="205601"/>
                      <a:pt x="1267908" y="217780"/>
                      <a:pt x="1257192" y="225660"/>
                    </a:cubicBezTo>
                    <a:cubicBezTo>
                      <a:pt x="1252192" y="237839"/>
                      <a:pt x="1238619" y="277242"/>
                      <a:pt x="1228617" y="289421"/>
                    </a:cubicBezTo>
                    <a:cubicBezTo>
                      <a:pt x="1228617" y="289421"/>
                      <a:pt x="1228617" y="289421"/>
                      <a:pt x="1228617" y="328824"/>
                    </a:cubicBezTo>
                    <a:cubicBezTo>
                      <a:pt x="1225760" y="332406"/>
                      <a:pt x="1222188" y="335271"/>
                      <a:pt x="1217902" y="338137"/>
                    </a:cubicBezTo>
                    <a:cubicBezTo>
                      <a:pt x="1217902" y="338137"/>
                      <a:pt x="1217902" y="338137"/>
                      <a:pt x="1217902" y="298734"/>
                    </a:cubicBezTo>
                    <a:cubicBezTo>
                      <a:pt x="1205043" y="308764"/>
                      <a:pt x="1185755" y="320943"/>
                      <a:pt x="1171467" y="320943"/>
                    </a:cubicBezTo>
                    <a:cubicBezTo>
                      <a:pt x="1157894" y="320943"/>
                      <a:pt x="1138606" y="308764"/>
                      <a:pt x="1125747" y="299451"/>
                    </a:cubicBezTo>
                    <a:cubicBezTo>
                      <a:pt x="1125747" y="299451"/>
                      <a:pt x="1125747" y="299451"/>
                      <a:pt x="1125747" y="338137"/>
                    </a:cubicBezTo>
                    <a:cubicBezTo>
                      <a:pt x="1121461" y="335271"/>
                      <a:pt x="1118604" y="332406"/>
                      <a:pt x="1115032" y="329540"/>
                    </a:cubicBezTo>
                    <a:cubicBezTo>
                      <a:pt x="1115032" y="329540"/>
                      <a:pt x="1115032" y="329540"/>
                      <a:pt x="1115032" y="289421"/>
                    </a:cubicBezTo>
                    <a:cubicBezTo>
                      <a:pt x="1105745" y="277242"/>
                      <a:pt x="1091457" y="237839"/>
                      <a:pt x="1087171" y="225660"/>
                    </a:cubicBezTo>
                    <a:cubicBezTo>
                      <a:pt x="1076455" y="218496"/>
                      <a:pt x="1073598" y="207034"/>
                      <a:pt x="1072169" y="200586"/>
                    </a:cubicBezTo>
                    <a:cubicBezTo>
                      <a:pt x="1072169" y="200586"/>
                      <a:pt x="1072169" y="200586"/>
                      <a:pt x="1072169" y="199870"/>
                    </a:cubicBezTo>
                    <a:cubicBezTo>
                      <a:pt x="1072169" y="199870"/>
                      <a:pt x="1072169" y="199870"/>
                      <a:pt x="1084314" y="205601"/>
                    </a:cubicBezTo>
                    <a:cubicBezTo>
                      <a:pt x="1085742" y="209899"/>
                      <a:pt x="1088600" y="214198"/>
                      <a:pt x="1094315" y="217064"/>
                    </a:cubicBezTo>
                    <a:cubicBezTo>
                      <a:pt x="1095029" y="217780"/>
                      <a:pt x="1095029" y="218496"/>
                      <a:pt x="1095744" y="219929"/>
                    </a:cubicBezTo>
                    <a:cubicBezTo>
                      <a:pt x="1103602" y="242138"/>
                      <a:pt x="1118604" y="278675"/>
                      <a:pt x="1124319" y="284406"/>
                    </a:cubicBezTo>
                    <a:cubicBezTo>
                      <a:pt x="1133605" y="293003"/>
                      <a:pt x="1158609" y="310197"/>
                      <a:pt x="1171467" y="310197"/>
                    </a:cubicBezTo>
                    <a:cubicBezTo>
                      <a:pt x="1185755" y="310197"/>
                      <a:pt x="1210044" y="293003"/>
                      <a:pt x="1219330" y="284406"/>
                    </a:cubicBezTo>
                    <a:cubicBezTo>
                      <a:pt x="1225760" y="278675"/>
                      <a:pt x="1240047" y="242138"/>
                      <a:pt x="1247905" y="219929"/>
                    </a:cubicBezTo>
                    <a:cubicBezTo>
                      <a:pt x="1248620" y="218496"/>
                      <a:pt x="1249334" y="217780"/>
                      <a:pt x="1250049" y="217064"/>
                    </a:cubicBezTo>
                    <a:cubicBezTo>
                      <a:pt x="1255764" y="213481"/>
                      <a:pt x="1258621" y="209183"/>
                      <a:pt x="1260050" y="204168"/>
                    </a:cubicBezTo>
                    <a:cubicBezTo>
                      <a:pt x="1260050" y="204168"/>
                      <a:pt x="1260050" y="204168"/>
                      <a:pt x="1271480" y="198437"/>
                    </a:cubicBezTo>
                    <a:close/>
                    <a:moveTo>
                      <a:pt x="603826" y="114300"/>
                    </a:moveTo>
                    <a:cubicBezTo>
                      <a:pt x="603826" y="114300"/>
                      <a:pt x="643771" y="147875"/>
                      <a:pt x="662317" y="162877"/>
                    </a:cubicBezTo>
                    <a:cubicBezTo>
                      <a:pt x="663031" y="163592"/>
                      <a:pt x="664457" y="163592"/>
                      <a:pt x="665171" y="162877"/>
                    </a:cubicBezTo>
                    <a:cubicBezTo>
                      <a:pt x="690850" y="142875"/>
                      <a:pt x="724376" y="114300"/>
                      <a:pt x="724376" y="114300"/>
                    </a:cubicBezTo>
                    <a:cubicBezTo>
                      <a:pt x="724376" y="114300"/>
                      <a:pt x="775734" y="115014"/>
                      <a:pt x="804267" y="128587"/>
                    </a:cubicBezTo>
                    <a:cubicBezTo>
                      <a:pt x="827093" y="139303"/>
                      <a:pt x="843499" y="179308"/>
                      <a:pt x="849205" y="194310"/>
                    </a:cubicBezTo>
                    <a:cubicBezTo>
                      <a:pt x="849919" y="197167"/>
                      <a:pt x="847779" y="200025"/>
                      <a:pt x="844926" y="200025"/>
                    </a:cubicBezTo>
                    <a:cubicBezTo>
                      <a:pt x="844926" y="200025"/>
                      <a:pt x="844926" y="200025"/>
                      <a:pt x="482562" y="200025"/>
                    </a:cubicBezTo>
                    <a:cubicBezTo>
                      <a:pt x="478996" y="200025"/>
                      <a:pt x="476856" y="197167"/>
                      <a:pt x="478282" y="194310"/>
                    </a:cubicBezTo>
                    <a:cubicBezTo>
                      <a:pt x="483989" y="179308"/>
                      <a:pt x="500395" y="139303"/>
                      <a:pt x="523221" y="128587"/>
                    </a:cubicBezTo>
                    <a:cubicBezTo>
                      <a:pt x="551040" y="115014"/>
                      <a:pt x="603826" y="114300"/>
                      <a:pt x="603826" y="114300"/>
                    </a:cubicBezTo>
                    <a:close/>
                    <a:moveTo>
                      <a:pt x="1170237" y="50800"/>
                    </a:moveTo>
                    <a:cubicBezTo>
                      <a:pt x="1228793" y="50800"/>
                      <a:pt x="1273781" y="93710"/>
                      <a:pt x="1273781" y="148062"/>
                    </a:cubicBezTo>
                    <a:cubicBezTo>
                      <a:pt x="1273781" y="159505"/>
                      <a:pt x="1273781" y="170232"/>
                      <a:pt x="1270211" y="180244"/>
                    </a:cubicBezTo>
                    <a:cubicBezTo>
                      <a:pt x="1269497" y="180244"/>
                      <a:pt x="1268068" y="185251"/>
                      <a:pt x="1259499" y="194548"/>
                    </a:cubicBezTo>
                    <a:cubicBezTo>
                      <a:pt x="1259499" y="195263"/>
                      <a:pt x="1258785" y="195263"/>
                      <a:pt x="1258071" y="195263"/>
                    </a:cubicBezTo>
                    <a:cubicBezTo>
                      <a:pt x="1258071" y="195263"/>
                      <a:pt x="1258071" y="195263"/>
                      <a:pt x="1253072" y="195263"/>
                    </a:cubicBezTo>
                    <a:cubicBezTo>
                      <a:pt x="1252358" y="195263"/>
                      <a:pt x="1251644" y="194548"/>
                      <a:pt x="1251644" y="193117"/>
                    </a:cubicBezTo>
                    <a:cubicBezTo>
                      <a:pt x="1251644" y="188826"/>
                      <a:pt x="1250930" y="174523"/>
                      <a:pt x="1250216" y="128038"/>
                    </a:cubicBezTo>
                    <a:cubicBezTo>
                      <a:pt x="1250216" y="126607"/>
                      <a:pt x="1248074" y="125177"/>
                      <a:pt x="1246645" y="126607"/>
                    </a:cubicBezTo>
                    <a:cubicBezTo>
                      <a:pt x="1232363" y="137335"/>
                      <a:pt x="1199515" y="134474"/>
                      <a:pt x="1195944" y="133759"/>
                    </a:cubicBezTo>
                    <a:cubicBezTo>
                      <a:pt x="1195944" y="133759"/>
                      <a:pt x="1195944" y="133759"/>
                      <a:pt x="1153812" y="138765"/>
                    </a:cubicBezTo>
                    <a:cubicBezTo>
                      <a:pt x="1151670" y="138765"/>
                      <a:pt x="1150242" y="137335"/>
                      <a:pt x="1151670" y="135904"/>
                    </a:cubicBezTo>
                    <a:cubicBezTo>
                      <a:pt x="1153812" y="133044"/>
                      <a:pt x="1155241" y="129468"/>
                      <a:pt x="1156669" y="126607"/>
                    </a:cubicBezTo>
                    <a:cubicBezTo>
                      <a:pt x="1157383" y="124462"/>
                      <a:pt x="1155241" y="123031"/>
                      <a:pt x="1153812" y="123747"/>
                    </a:cubicBezTo>
                    <a:cubicBezTo>
                      <a:pt x="1141673" y="133044"/>
                      <a:pt x="1121678" y="143056"/>
                      <a:pt x="1114537" y="146632"/>
                    </a:cubicBezTo>
                    <a:cubicBezTo>
                      <a:pt x="1113109" y="148062"/>
                      <a:pt x="1110966" y="146632"/>
                      <a:pt x="1111680" y="145201"/>
                    </a:cubicBezTo>
                    <a:cubicBezTo>
                      <a:pt x="1111680" y="145201"/>
                      <a:pt x="1111680" y="145201"/>
                      <a:pt x="1113823" y="130898"/>
                    </a:cubicBezTo>
                    <a:cubicBezTo>
                      <a:pt x="1113823" y="129468"/>
                      <a:pt x="1112395" y="128753"/>
                      <a:pt x="1110966" y="129468"/>
                    </a:cubicBezTo>
                    <a:cubicBezTo>
                      <a:pt x="1086687" y="139480"/>
                      <a:pt x="1088115" y="181675"/>
                      <a:pt x="1088115" y="191687"/>
                    </a:cubicBezTo>
                    <a:cubicBezTo>
                      <a:pt x="1088115" y="193117"/>
                      <a:pt x="1087401" y="193833"/>
                      <a:pt x="1085973" y="193833"/>
                    </a:cubicBezTo>
                    <a:cubicBezTo>
                      <a:pt x="1085973" y="193833"/>
                      <a:pt x="1085973" y="193833"/>
                      <a:pt x="1083116" y="193117"/>
                    </a:cubicBezTo>
                    <a:cubicBezTo>
                      <a:pt x="1082402" y="193117"/>
                      <a:pt x="1080974" y="193117"/>
                      <a:pt x="1080974" y="192402"/>
                    </a:cubicBezTo>
                    <a:cubicBezTo>
                      <a:pt x="1080260" y="190972"/>
                      <a:pt x="1078118" y="187396"/>
                      <a:pt x="1071691" y="180960"/>
                    </a:cubicBezTo>
                    <a:cubicBezTo>
                      <a:pt x="1067406" y="170232"/>
                      <a:pt x="1067406" y="159505"/>
                      <a:pt x="1067406" y="148062"/>
                    </a:cubicBezTo>
                    <a:cubicBezTo>
                      <a:pt x="1067406" y="93710"/>
                      <a:pt x="1112395" y="50800"/>
                      <a:pt x="1170237" y="50800"/>
                    </a:cubicBezTo>
                    <a:close/>
                    <a:moveTo>
                      <a:pt x="182375" y="50800"/>
                    </a:moveTo>
                    <a:cubicBezTo>
                      <a:pt x="238052" y="50800"/>
                      <a:pt x="281594" y="97090"/>
                      <a:pt x="281594" y="153349"/>
                    </a:cubicBezTo>
                    <a:cubicBezTo>
                      <a:pt x="281594" y="165456"/>
                      <a:pt x="281594" y="177562"/>
                      <a:pt x="277311" y="188245"/>
                    </a:cubicBezTo>
                    <a:cubicBezTo>
                      <a:pt x="277311" y="188957"/>
                      <a:pt x="277311" y="188957"/>
                      <a:pt x="277311" y="188957"/>
                    </a:cubicBezTo>
                    <a:cubicBezTo>
                      <a:pt x="267318" y="196791"/>
                      <a:pt x="267318" y="201776"/>
                      <a:pt x="267318" y="201776"/>
                    </a:cubicBezTo>
                    <a:cubicBezTo>
                      <a:pt x="260893" y="201776"/>
                      <a:pt x="260893" y="201776"/>
                      <a:pt x="260893" y="201776"/>
                    </a:cubicBezTo>
                    <a:cubicBezTo>
                      <a:pt x="260893" y="201776"/>
                      <a:pt x="265890" y="141955"/>
                      <a:pt x="236624" y="132697"/>
                    </a:cubicBezTo>
                    <a:cubicBezTo>
                      <a:pt x="236624" y="132697"/>
                      <a:pt x="118132" y="185396"/>
                      <a:pt x="106711" y="127712"/>
                    </a:cubicBezTo>
                    <a:cubicBezTo>
                      <a:pt x="105284" y="198927"/>
                      <a:pt x="105284" y="203200"/>
                      <a:pt x="105284" y="203200"/>
                    </a:cubicBezTo>
                    <a:cubicBezTo>
                      <a:pt x="98146" y="203200"/>
                      <a:pt x="98146" y="203200"/>
                      <a:pt x="98146" y="203200"/>
                    </a:cubicBezTo>
                    <a:cubicBezTo>
                      <a:pt x="89580" y="191805"/>
                      <a:pt x="87439" y="187533"/>
                      <a:pt x="87439" y="187533"/>
                    </a:cubicBezTo>
                    <a:cubicBezTo>
                      <a:pt x="83156" y="176850"/>
                      <a:pt x="83870" y="164744"/>
                      <a:pt x="83870" y="153349"/>
                    </a:cubicBezTo>
                    <a:cubicBezTo>
                      <a:pt x="83870" y="97090"/>
                      <a:pt x="126698" y="50800"/>
                      <a:pt x="182375" y="50800"/>
                    </a:cubicBezTo>
                    <a:close/>
                    <a:moveTo>
                      <a:pt x="764194" y="0"/>
                    </a:moveTo>
                    <a:cubicBezTo>
                      <a:pt x="764194" y="715"/>
                      <a:pt x="764194" y="715"/>
                      <a:pt x="764194" y="715"/>
                    </a:cubicBezTo>
                    <a:cubicBezTo>
                      <a:pt x="763475" y="5723"/>
                      <a:pt x="760599" y="17168"/>
                      <a:pt x="749814" y="23607"/>
                    </a:cubicBezTo>
                    <a:cubicBezTo>
                      <a:pt x="744781" y="35052"/>
                      <a:pt x="728245" y="74397"/>
                      <a:pt x="719617" y="86558"/>
                    </a:cubicBezTo>
                    <a:cubicBezTo>
                      <a:pt x="719617" y="86558"/>
                      <a:pt x="719617" y="86558"/>
                      <a:pt x="719617" y="106588"/>
                    </a:cubicBezTo>
                    <a:cubicBezTo>
                      <a:pt x="719617" y="106588"/>
                      <a:pt x="719617" y="106588"/>
                      <a:pt x="718179" y="108734"/>
                    </a:cubicBezTo>
                    <a:cubicBezTo>
                      <a:pt x="718179" y="108734"/>
                      <a:pt x="715303" y="112311"/>
                      <a:pt x="710270" y="115888"/>
                    </a:cubicBezTo>
                    <a:cubicBezTo>
                      <a:pt x="710270" y="115888"/>
                      <a:pt x="710270" y="115888"/>
                      <a:pt x="710270" y="93712"/>
                    </a:cubicBezTo>
                    <a:cubicBezTo>
                      <a:pt x="698048" y="103011"/>
                      <a:pt x="677916" y="113742"/>
                      <a:pt x="664256" y="113742"/>
                    </a:cubicBezTo>
                    <a:cubicBezTo>
                      <a:pt x="650595" y="113742"/>
                      <a:pt x="631183" y="103011"/>
                      <a:pt x="618960" y="93712"/>
                    </a:cubicBezTo>
                    <a:cubicBezTo>
                      <a:pt x="618960" y="93712"/>
                      <a:pt x="618960" y="93712"/>
                      <a:pt x="618960" y="115888"/>
                    </a:cubicBezTo>
                    <a:cubicBezTo>
                      <a:pt x="613927" y="112311"/>
                      <a:pt x="611770" y="108734"/>
                      <a:pt x="611051" y="108734"/>
                    </a:cubicBezTo>
                    <a:cubicBezTo>
                      <a:pt x="611051" y="108734"/>
                      <a:pt x="611051" y="108734"/>
                      <a:pt x="609613" y="106588"/>
                    </a:cubicBezTo>
                    <a:cubicBezTo>
                      <a:pt x="609613" y="106588"/>
                      <a:pt x="609613" y="106588"/>
                      <a:pt x="609613" y="86558"/>
                    </a:cubicBezTo>
                    <a:cubicBezTo>
                      <a:pt x="600986" y="74397"/>
                      <a:pt x="584449" y="35052"/>
                      <a:pt x="580135" y="23607"/>
                    </a:cubicBezTo>
                    <a:cubicBezTo>
                      <a:pt x="569351" y="17168"/>
                      <a:pt x="567194" y="7153"/>
                      <a:pt x="565756" y="1431"/>
                    </a:cubicBezTo>
                    <a:cubicBezTo>
                      <a:pt x="565756" y="715"/>
                      <a:pt x="565756" y="715"/>
                      <a:pt x="565756" y="715"/>
                    </a:cubicBezTo>
                    <a:cubicBezTo>
                      <a:pt x="565756" y="715"/>
                      <a:pt x="565756" y="715"/>
                      <a:pt x="575821" y="5723"/>
                    </a:cubicBezTo>
                    <a:cubicBezTo>
                      <a:pt x="577259" y="9300"/>
                      <a:pt x="580135" y="13592"/>
                      <a:pt x="585887" y="15738"/>
                    </a:cubicBezTo>
                    <a:cubicBezTo>
                      <a:pt x="586606" y="16453"/>
                      <a:pt x="587325" y="17168"/>
                      <a:pt x="588044" y="18599"/>
                    </a:cubicBezTo>
                    <a:cubicBezTo>
                      <a:pt x="596672" y="39345"/>
                      <a:pt x="611770" y="75828"/>
                      <a:pt x="617522" y="81551"/>
                    </a:cubicBezTo>
                    <a:cubicBezTo>
                      <a:pt x="627588" y="89420"/>
                      <a:pt x="650595" y="104442"/>
                      <a:pt x="664256" y="104442"/>
                    </a:cubicBezTo>
                    <a:cubicBezTo>
                      <a:pt x="677916" y="104442"/>
                      <a:pt x="702362" y="89420"/>
                      <a:pt x="711708" y="81551"/>
                    </a:cubicBezTo>
                    <a:cubicBezTo>
                      <a:pt x="717460" y="75828"/>
                      <a:pt x="732559" y="39345"/>
                      <a:pt x="741186" y="18599"/>
                    </a:cubicBezTo>
                    <a:cubicBezTo>
                      <a:pt x="741905" y="17168"/>
                      <a:pt x="742624" y="16453"/>
                      <a:pt x="743343" y="15738"/>
                    </a:cubicBezTo>
                    <a:cubicBezTo>
                      <a:pt x="749095" y="13592"/>
                      <a:pt x="751971" y="9300"/>
                      <a:pt x="753409" y="5723"/>
                    </a:cubicBezTo>
                    <a:cubicBezTo>
                      <a:pt x="753409" y="5723"/>
                      <a:pt x="753409" y="5723"/>
                      <a:pt x="76419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  <p:sp>
            <p:nvSpPr>
              <p:cNvPr id="71" name="Freeform 70"/>
              <p:cNvSpPr>
                <a:spLocks/>
              </p:cNvSpPr>
              <p:nvPr/>
            </p:nvSpPr>
            <p:spPr bwMode="auto">
              <a:xfrm>
                <a:off x="6603395" y="2776538"/>
                <a:ext cx="1348393" cy="1019175"/>
              </a:xfrm>
              <a:custGeom>
                <a:avLst/>
                <a:gdLst>
                  <a:gd name="connsiteX0" fmla="*/ 691518 w 1348393"/>
                  <a:gd name="connsiteY0" fmla="*/ 855662 h 1019175"/>
                  <a:gd name="connsiteX1" fmla="*/ 709707 w 1348393"/>
                  <a:gd name="connsiteY1" fmla="*/ 859965 h 1019175"/>
                  <a:gd name="connsiteX2" fmla="*/ 711106 w 1348393"/>
                  <a:gd name="connsiteY2" fmla="*/ 864985 h 1019175"/>
                  <a:gd name="connsiteX3" fmla="*/ 699213 w 1348393"/>
                  <a:gd name="connsiteY3" fmla="*/ 899409 h 1019175"/>
                  <a:gd name="connsiteX4" fmla="*/ 699213 w 1348393"/>
                  <a:gd name="connsiteY4" fmla="*/ 902278 h 1019175"/>
                  <a:gd name="connsiteX5" fmla="*/ 709707 w 1348393"/>
                  <a:gd name="connsiteY5" fmla="*/ 1014872 h 1019175"/>
                  <a:gd name="connsiteX6" fmla="*/ 706908 w 1348393"/>
                  <a:gd name="connsiteY6" fmla="*/ 1017741 h 1019175"/>
                  <a:gd name="connsiteX7" fmla="*/ 690818 w 1348393"/>
                  <a:gd name="connsiteY7" fmla="*/ 1019175 h 1019175"/>
                  <a:gd name="connsiteX8" fmla="*/ 674728 w 1348393"/>
                  <a:gd name="connsiteY8" fmla="*/ 1017741 h 1019175"/>
                  <a:gd name="connsiteX9" fmla="*/ 671929 w 1348393"/>
                  <a:gd name="connsiteY9" fmla="*/ 1014872 h 1019175"/>
                  <a:gd name="connsiteX10" fmla="*/ 683123 w 1348393"/>
                  <a:gd name="connsiteY10" fmla="*/ 900843 h 1019175"/>
                  <a:gd name="connsiteX11" fmla="*/ 683123 w 1348393"/>
                  <a:gd name="connsiteY11" fmla="*/ 899409 h 1019175"/>
                  <a:gd name="connsiteX12" fmla="*/ 670530 w 1348393"/>
                  <a:gd name="connsiteY12" fmla="*/ 864985 h 1019175"/>
                  <a:gd name="connsiteX13" fmla="*/ 671929 w 1348393"/>
                  <a:gd name="connsiteY13" fmla="*/ 859965 h 1019175"/>
                  <a:gd name="connsiteX14" fmla="*/ 691518 w 1348393"/>
                  <a:gd name="connsiteY14" fmla="*/ 855662 h 1019175"/>
                  <a:gd name="connsiteX15" fmla="*/ 192693 w 1348393"/>
                  <a:gd name="connsiteY15" fmla="*/ 687387 h 1019175"/>
                  <a:gd name="connsiteX16" fmla="*/ 291118 w 1348393"/>
                  <a:gd name="connsiteY16" fmla="*/ 786632 h 1019175"/>
                  <a:gd name="connsiteX17" fmla="*/ 285412 w 1348393"/>
                  <a:gd name="connsiteY17" fmla="*/ 827330 h 1019175"/>
                  <a:gd name="connsiteX18" fmla="*/ 247611 w 1348393"/>
                  <a:gd name="connsiteY18" fmla="*/ 767355 h 1019175"/>
                  <a:gd name="connsiteX19" fmla="*/ 246185 w 1348393"/>
                  <a:gd name="connsiteY19" fmla="*/ 767355 h 1019175"/>
                  <a:gd name="connsiteX20" fmla="*/ 117091 w 1348393"/>
                  <a:gd name="connsiteY20" fmla="*/ 835898 h 1019175"/>
                  <a:gd name="connsiteX21" fmla="*/ 116378 w 1348393"/>
                  <a:gd name="connsiteY21" fmla="*/ 835898 h 1019175"/>
                  <a:gd name="connsiteX22" fmla="*/ 109959 w 1348393"/>
                  <a:gd name="connsiteY22" fmla="*/ 835898 h 1019175"/>
                  <a:gd name="connsiteX23" fmla="*/ 108532 w 1348393"/>
                  <a:gd name="connsiteY23" fmla="*/ 835184 h 1019175"/>
                  <a:gd name="connsiteX24" fmla="*/ 97834 w 1348393"/>
                  <a:gd name="connsiteY24" fmla="*/ 820190 h 1019175"/>
                  <a:gd name="connsiteX25" fmla="*/ 94268 w 1348393"/>
                  <a:gd name="connsiteY25" fmla="*/ 786632 h 1019175"/>
                  <a:gd name="connsiteX26" fmla="*/ 192693 w 1348393"/>
                  <a:gd name="connsiteY26" fmla="*/ 687387 h 1019175"/>
                  <a:gd name="connsiteX27" fmla="*/ 1105315 w 1348393"/>
                  <a:gd name="connsiteY27" fmla="*/ 476250 h 1019175"/>
                  <a:gd name="connsiteX28" fmla="*/ 1178454 w 1348393"/>
                  <a:gd name="connsiteY28" fmla="*/ 510102 h 1019175"/>
                  <a:gd name="connsiteX29" fmla="*/ 1248724 w 1348393"/>
                  <a:gd name="connsiteY29" fmla="*/ 476250 h 1019175"/>
                  <a:gd name="connsiteX30" fmla="*/ 1348393 w 1348393"/>
                  <a:gd name="connsiteY30" fmla="*/ 546836 h 1019175"/>
                  <a:gd name="connsiteX31" fmla="*/ 1348393 w 1348393"/>
                  <a:gd name="connsiteY31" fmla="*/ 548276 h 1019175"/>
                  <a:gd name="connsiteX32" fmla="*/ 1343374 w 1348393"/>
                  <a:gd name="connsiteY32" fmla="*/ 554038 h 1019175"/>
                  <a:gd name="connsiteX33" fmla="*/ 1012817 w 1348393"/>
                  <a:gd name="connsiteY33" fmla="*/ 554038 h 1019175"/>
                  <a:gd name="connsiteX34" fmla="*/ 1007797 w 1348393"/>
                  <a:gd name="connsiteY34" fmla="*/ 548276 h 1019175"/>
                  <a:gd name="connsiteX35" fmla="*/ 1008514 w 1348393"/>
                  <a:gd name="connsiteY35" fmla="*/ 543234 h 1019175"/>
                  <a:gd name="connsiteX36" fmla="*/ 1105315 w 1348393"/>
                  <a:gd name="connsiteY36" fmla="*/ 476250 h 1019175"/>
                  <a:gd name="connsiteX37" fmla="*/ 690450 w 1348393"/>
                  <a:gd name="connsiteY37" fmla="*/ 468312 h 1019175"/>
                  <a:gd name="connsiteX38" fmla="*/ 825387 w 1348393"/>
                  <a:gd name="connsiteY38" fmla="*/ 607562 h 1019175"/>
                  <a:gd name="connsiteX39" fmla="*/ 820363 w 1348393"/>
                  <a:gd name="connsiteY39" fmla="*/ 653978 h 1019175"/>
                  <a:gd name="connsiteX40" fmla="*/ 806008 w 1348393"/>
                  <a:gd name="connsiteY40" fmla="*/ 674687 h 1019175"/>
                  <a:gd name="connsiteX41" fmla="*/ 795960 w 1348393"/>
                  <a:gd name="connsiteY41" fmla="*/ 674687 h 1019175"/>
                  <a:gd name="connsiteX42" fmla="*/ 794524 w 1348393"/>
                  <a:gd name="connsiteY42" fmla="*/ 573285 h 1019175"/>
                  <a:gd name="connsiteX43" fmla="*/ 617239 w 1348393"/>
                  <a:gd name="connsiteY43" fmla="*/ 578998 h 1019175"/>
                  <a:gd name="connsiteX44" fmla="*/ 584223 w 1348393"/>
                  <a:gd name="connsiteY44" fmla="*/ 673259 h 1019175"/>
                  <a:gd name="connsiteX45" fmla="*/ 574892 w 1348393"/>
                  <a:gd name="connsiteY45" fmla="*/ 671831 h 1019175"/>
                  <a:gd name="connsiteX46" fmla="*/ 561254 w 1348393"/>
                  <a:gd name="connsiteY46" fmla="*/ 655406 h 1019175"/>
                  <a:gd name="connsiteX47" fmla="*/ 556948 w 1348393"/>
                  <a:gd name="connsiteY47" fmla="*/ 607562 h 1019175"/>
                  <a:gd name="connsiteX48" fmla="*/ 690450 w 1348393"/>
                  <a:gd name="connsiteY48" fmla="*/ 468312 h 1019175"/>
                  <a:gd name="connsiteX49" fmla="*/ 128400 w 1348393"/>
                  <a:gd name="connsiteY49" fmla="*/ 468312 h 1019175"/>
                  <a:gd name="connsiteX50" fmla="*/ 163427 w 1348393"/>
                  <a:gd name="connsiteY50" fmla="*/ 492601 h 1019175"/>
                  <a:gd name="connsiteX51" fmla="*/ 189875 w 1348393"/>
                  <a:gd name="connsiteY51" fmla="*/ 497602 h 1019175"/>
                  <a:gd name="connsiteX52" fmla="*/ 215609 w 1348393"/>
                  <a:gd name="connsiteY52" fmla="*/ 492601 h 1019175"/>
                  <a:gd name="connsiteX53" fmla="*/ 251350 w 1348393"/>
                  <a:gd name="connsiteY53" fmla="*/ 468312 h 1019175"/>
                  <a:gd name="connsiteX54" fmla="*/ 332840 w 1348393"/>
                  <a:gd name="connsiteY54" fmla="*/ 481885 h 1019175"/>
                  <a:gd name="connsiteX55" fmla="*/ 379303 w 1348393"/>
                  <a:gd name="connsiteY55" fmla="*/ 548322 h 1019175"/>
                  <a:gd name="connsiteX56" fmla="*/ 375014 w 1348393"/>
                  <a:gd name="connsiteY56" fmla="*/ 554037 h 1019175"/>
                  <a:gd name="connsiteX57" fmla="*/ 4736 w 1348393"/>
                  <a:gd name="connsiteY57" fmla="*/ 554037 h 1019175"/>
                  <a:gd name="connsiteX58" fmla="*/ 447 w 1348393"/>
                  <a:gd name="connsiteY58" fmla="*/ 548322 h 1019175"/>
                  <a:gd name="connsiteX59" fmla="*/ 46196 w 1348393"/>
                  <a:gd name="connsiteY59" fmla="*/ 481885 h 1019175"/>
                  <a:gd name="connsiteX60" fmla="*/ 128400 w 1348393"/>
                  <a:gd name="connsiteY60" fmla="*/ 468312 h 1019175"/>
                  <a:gd name="connsiteX61" fmla="*/ 759004 w 1348393"/>
                  <a:gd name="connsiteY61" fmla="*/ 188912 h 1019175"/>
                  <a:gd name="connsiteX62" fmla="*/ 783243 w 1348393"/>
                  <a:gd name="connsiteY62" fmla="*/ 240347 h 1019175"/>
                  <a:gd name="connsiteX63" fmla="*/ 734030 w 1348393"/>
                  <a:gd name="connsiteY63" fmla="*/ 257493 h 1019175"/>
                  <a:gd name="connsiteX64" fmla="*/ 734030 w 1348393"/>
                  <a:gd name="connsiteY64" fmla="*/ 239633 h 1019175"/>
                  <a:gd name="connsiteX65" fmla="*/ 752393 w 1348393"/>
                  <a:gd name="connsiteY65" fmla="*/ 205343 h 1019175"/>
                  <a:gd name="connsiteX66" fmla="*/ 759004 w 1348393"/>
                  <a:gd name="connsiteY66" fmla="*/ 188912 h 1019175"/>
                  <a:gd name="connsiteX67" fmla="*/ 580565 w 1348393"/>
                  <a:gd name="connsiteY67" fmla="*/ 188912 h 1019175"/>
                  <a:gd name="connsiteX68" fmla="*/ 587673 w 1348393"/>
                  <a:gd name="connsiteY68" fmla="*/ 206057 h 1019175"/>
                  <a:gd name="connsiteX69" fmla="*/ 605443 w 1348393"/>
                  <a:gd name="connsiteY69" fmla="*/ 240347 h 1019175"/>
                  <a:gd name="connsiteX70" fmla="*/ 605443 w 1348393"/>
                  <a:gd name="connsiteY70" fmla="*/ 257493 h 1019175"/>
                  <a:gd name="connsiteX71" fmla="*/ 557818 w 1348393"/>
                  <a:gd name="connsiteY71" fmla="*/ 241062 h 1019175"/>
                  <a:gd name="connsiteX72" fmla="*/ 580565 w 1348393"/>
                  <a:gd name="connsiteY72" fmla="*/ 188912 h 1019175"/>
                  <a:gd name="connsiteX73" fmla="*/ 671324 w 1348393"/>
                  <a:gd name="connsiteY73" fmla="*/ 0 h 1019175"/>
                  <a:gd name="connsiteX74" fmla="*/ 769824 w 1348393"/>
                  <a:gd name="connsiteY74" fmla="*/ 99959 h 1019175"/>
                  <a:gd name="connsiteX75" fmla="*/ 766229 w 1348393"/>
                  <a:gd name="connsiteY75" fmla="*/ 133517 h 1019175"/>
                  <a:gd name="connsiteX76" fmla="*/ 755445 w 1348393"/>
                  <a:gd name="connsiteY76" fmla="*/ 148511 h 1019175"/>
                  <a:gd name="connsiteX77" fmla="*/ 754007 w 1348393"/>
                  <a:gd name="connsiteY77" fmla="*/ 149225 h 1019175"/>
                  <a:gd name="connsiteX78" fmla="*/ 748255 w 1348393"/>
                  <a:gd name="connsiteY78" fmla="*/ 149225 h 1019175"/>
                  <a:gd name="connsiteX79" fmla="*/ 747536 w 1348393"/>
                  <a:gd name="connsiteY79" fmla="*/ 149225 h 1019175"/>
                  <a:gd name="connsiteX80" fmla="*/ 617401 w 1348393"/>
                  <a:gd name="connsiteY80" fmla="*/ 79968 h 1019175"/>
                  <a:gd name="connsiteX81" fmla="*/ 616682 w 1348393"/>
                  <a:gd name="connsiteY81" fmla="*/ 79968 h 1019175"/>
                  <a:gd name="connsiteX82" fmla="*/ 577138 w 1348393"/>
                  <a:gd name="connsiteY82" fmla="*/ 140657 h 1019175"/>
                  <a:gd name="connsiteX83" fmla="*/ 572105 w 1348393"/>
                  <a:gd name="connsiteY83" fmla="*/ 99959 h 1019175"/>
                  <a:gd name="connsiteX84" fmla="*/ 671324 w 1348393"/>
                  <a:gd name="connsiteY84" fmla="*/ 0 h 1019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</a:cxnLst>
                <a:rect l="l" t="t" r="r" b="b"/>
                <a:pathLst>
                  <a:path w="1348393" h="1019175">
                    <a:moveTo>
                      <a:pt x="691518" y="855662"/>
                    </a:moveTo>
                    <a:cubicBezTo>
                      <a:pt x="697814" y="855662"/>
                      <a:pt x="705509" y="857814"/>
                      <a:pt x="709707" y="859965"/>
                    </a:cubicBezTo>
                    <a:cubicBezTo>
                      <a:pt x="711106" y="859965"/>
                      <a:pt x="711805" y="862834"/>
                      <a:pt x="711106" y="864985"/>
                    </a:cubicBezTo>
                    <a:cubicBezTo>
                      <a:pt x="711106" y="864985"/>
                      <a:pt x="711106" y="864985"/>
                      <a:pt x="699213" y="899409"/>
                    </a:cubicBezTo>
                    <a:cubicBezTo>
                      <a:pt x="699213" y="900126"/>
                      <a:pt x="698513" y="900843"/>
                      <a:pt x="699213" y="902278"/>
                    </a:cubicBezTo>
                    <a:cubicBezTo>
                      <a:pt x="699213" y="902278"/>
                      <a:pt x="699213" y="894389"/>
                      <a:pt x="709707" y="1014872"/>
                    </a:cubicBezTo>
                    <a:cubicBezTo>
                      <a:pt x="709707" y="1016306"/>
                      <a:pt x="709007" y="1017741"/>
                      <a:pt x="706908" y="1017741"/>
                    </a:cubicBezTo>
                    <a:cubicBezTo>
                      <a:pt x="701312" y="1018458"/>
                      <a:pt x="696415" y="1019175"/>
                      <a:pt x="690818" y="1019175"/>
                    </a:cubicBezTo>
                    <a:cubicBezTo>
                      <a:pt x="685221" y="1019175"/>
                      <a:pt x="680324" y="1018458"/>
                      <a:pt x="674728" y="1017741"/>
                    </a:cubicBezTo>
                    <a:cubicBezTo>
                      <a:pt x="673329" y="1017741"/>
                      <a:pt x="671929" y="1016306"/>
                      <a:pt x="671929" y="1014872"/>
                    </a:cubicBezTo>
                    <a:cubicBezTo>
                      <a:pt x="673329" y="1004115"/>
                      <a:pt x="677526" y="963236"/>
                      <a:pt x="683123" y="900843"/>
                    </a:cubicBezTo>
                    <a:cubicBezTo>
                      <a:pt x="683123" y="900126"/>
                      <a:pt x="683123" y="900126"/>
                      <a:pt x="683123" y="899409"/>
                    </a:cubicBezTo>
                    <a:cubicBezTo>
                      <a:pt x="683123" y="899409"/>
                      <a:pt x="683123" y="899409"/>
                      <a:pt x="670530" y="864985"/>
                    </a:cubicBezTo>
                    <a:cubicBezTo>
                      <a:pt x="670530" y="862834"/>
                      <a:pt x="670530" y="859965"/>
                      <a:pt x="671929" y="859965"/>
                    </a:cubicBezTo>
                    <a:cubicBezTo>
                      <a:pt x="676127" y="857814"/>
                      <a:pt x="684522" y="855662"/>
                      <a:pt x="691518" y="855662"/>
                    </a:cubicBezTo>
                    <a:close/>
                    <a:moveTo>
                      <a:pt x="192693" y="687387"/>
                    </a:moveTo>
                    <a:cubicBezTo>
                      <a:pt x="248324" y="687387"/>
                      <a:pt x="291118" y="732369"/>
                      <a:pt x="291118" y="786632"/>
                    </a:cubicBezTo>
                    <a:cubicBezTo>
                      <a:pt x="291118" y="798770"/>
                      <a:pt x="289691" y="817334"/>
                      <a:pt x="285412" y="827330"/>
                    </a:cubicBezTo>
                    <a:cubicBezTo>
                      <a:pt x="276140" y="836612"/>
                      <a:pt x="276853" y="776637"/>
                      <a:pt x="247611" y="767355"/>
                    </a:cubicBezTo>
                    <a:cubicBezTo>
                      <a:pt x="246898" y="767355"/>
                      <a:pt x="246898" y="767355"/>
                      <a:pt x="246185" y="767355"/>
                    </a:cubicBezTo>
                    <a:cubicBezTo>
                      <a:pt x="117091" y="835898"/>
                      <a:pt x="117091" y="835898"/>
                      <a:pt x="117091" y="835898"/>
                    </a:cubicBezTo>
                    <a:cubicBezTo>
                      <a:pt x="116378" y="835898"/>
                      <a:pt x="116378" y="835898"/>
                      <a:pt x="116378" y="835898"/>
                    </a:cubicBezTo>
                    <a:cubicBezTo>
                      <a:pt x="109959" y="835898"/>
                      <a:pt x="109959" y="835898"/>
                      <a:pt x="109959" y="835898"/>
                    </a:cubicBezTo>
                    <a:cubicBezTo>
                      <a:pt x="109245" y="835898"/>
                      <a:pt x="109245" y="835898"/>
                      <a:pt x="108532" y="835184"/>
                    </a:cubicBezTo>
                    <a:cubicBezTo>
                      <a:pt x="99974" y="825188"/>
                      <a:pt x="97834" y="820190"/>
                      <a:pt x="97834" y="820190"/>
                    </a:cubicBezTo>
                    <a:cubicBezTo>
                      <a:pt x="94268" y="810194"/>
                      <a:pt x="94268" y="798770"/>
                      <a:pt x="94268" y="786632"/>
                    </a:cubicBezTo>
                    <a:cubicBezTo>
                      <a:pt x="94268" y="732369"/>
                      <a:pt x="137061" y="687387"/>
                      <a:pt x="192693" y="687387"/>
                    </a:cubicBezTo>
                    <a:close/>
                    <a:moveTo>
                      <a:pt x="1105315" y="476250"/>
                    </a:moveTo>
                    <a:cubicBezTo>
                      <a:pt x="1114637" y="485613"/>
                      <a:pt x="1133997" y="510102"/>
                      <a:pt x="1178454" y="510102"/>
                    </a:cubicBezTo>
                    <a:cubicBezTo>
                      <a:pt x="1220759" y="510102"/>
                      <a:pt x="1237968" y="489935"/>
                      <a:pt x="1248724" y="476250"/>
                    </a:cubicBezTo>
                    <a:cubicBezTo>
                      <a:pt x="1254460" y="476250"/>
                      <a:pt x="1340506" y="487054"/>
                      <a:pt x="1348393" y="546836"/>
                    </a:cubicBezTo>
                    <a:cubicBezTo>
                      <a:pt x="1348393" y="547556"/>
                      <a:pt x="1348393" y="547556"/>
                      <a:pt x="1348393" y="548276"/>
                    </a:cubicBezTo>
                    <a:cubicBezTo>
                      <a:pt x="1348393" y="551157"/>
                      <a:pt x="1346242" y="554038"/>
                      <a:pt x="1343374" y="554038"/>
                    </a:cubicBezTo>
                    <a:cubicBezTo>
                      <a:pt x="1343374" y="554038"/>
                      <a:pt x="1343374" y="554038"/>
                      <a:pt x="1012817" y="554038"/>
                    </a:cubicBezTo>
                    <a:cubicBezTo>
                      <a:pt x="1009948" y="554038"/>
                      <a:pt x="1007080" y="551157"/>
                      <a:pt x="1007797" y="548276"/>
                    </a:cubicBezTo>
                    <a:cubicBezTo>
                      <a:pt x="1007797" y="546836"/>
                      <a:pt x="1007797" y="544675"/>
                      <a:pt x="1008514" y="543234"/>
                    </a:cubicBezTo>
                    <a:cubicBezTo>
                      <a:pt x="1015685" y="478411"/>
                      <a:pt x="1099579" y="476250"/>
                      <a:pt x="1105315" y="476250"/>
                    </a:cubicBezTo>
                    <a:close/>
                    <a:moveTo>
                      <a:pt x="690450" y="468312"/>
                    </a:moveTo>
                    <a:cubicBezTo>
                      <a:pt x="767250" y="468312"/>
                      <a:pt x="825387" y="531153"/>
                      <a:pt x="825387" y="607562"/>
                    </a:cubicBezTo>
                    <a:cubicBezTo>
                      <a:pt x="825387" y="623986"/>
                      <a:pt x="826105" y="638982"/>
                      <a:pt x="820363" y="653978"/>
                    </a:cubicBezTo>
                    <a:cubicBezTo>
                      <a:pt x="820363" y="653978"/>
                      <a:pt x="817492" y="661119"/>
                      <a:pt x="806008" y="674687"/>
                    </a:cubicBezTo>
                    <a:cubicBezTo>
                      <a:pt x="806008" y="674687"/>
                      <a:pt x="806008" y="674687"/>
                      <a:pt x="795960" y="674687"/>
                    </a:cubicBezTo>
                    <a:cubicBezTo>
                      <a:pt x="795960" y="674687"/>
                      <a:pt x="795960" y="670403"/>
                      <a:pt x="794524" y="573285"/>
                    </a:cubicBezTo>
                    <a:cubicBezTo>
                      <a:pt x="779451" y="651122"/>
                      <a:pt x="617239" y="578998"/>
                      <a:pt x="617239" y="578998"/>
                    </a:cubicBezTo>
                    <a:cubicBezTo>
                      <a:pt x="577045" y="592566"/>
                      <a:pt x="584223" y="673259"/>
                      <a:pt x="584223" y="673259"/>
                    </a:cubicBezTo>
                    <a:cubicBezTo>
                      <a:pt x="584223" y="673259"/>
                      <a:pt x="584223" y="673259"/>
                      <a:pt x="574892" y="671831"/>
                    </a:cubicBezTo>
                    <a:cubicBezTo>
                      <a:pt x="574892" y="671831"/>
                      <a:pt x="574892" y="667546"/>
                      <a:pt x="561254" y="655406"/>
                    </a:cubicBezTo>
                    <a:cubicBezTo>
                      <a:pt x="556230" y="640410"/>
                      <a:pt x="556948" y="624700"/>
                      <a:pt x="556948" y="607562"/>
                    </a:cubicBezTo>
                    <a:cubicBezTo>
                      <a:pt x="556948" y="531153"/>
                      <a:pt x="614368" y="468312"/>
                      <a:pt x="690450" y="468312"/>
                    </a:cubicBezTo>
                    <a:close/>
                    <a:moveTo>
                      <a:pt x="128400" y="468312"/>
                    </a:moveTo>
                    <a:cubicBezTo>
                      <a:pt x="128400" y="468312"/>
                      <a:pt x="139838" y="484743"/>
                      <a:pt x="163427" y="492601"/>
                    </a:cubicBezTo>
                    <a:cubicBezTo>
                      <a:pt x="163427" y="492601"/>
                      <a:pt x="163427" y="492601"/>
                      <a:pt x="189875" y="497602"/>
                    </a:cubicBezTo>
                    <a:cubicBezTo>
                      <a:pt x="189875" y="497602"/>
                      <a:pt x="189875" y="497602"/>
                      <a:pt x="215609" y="492601"/>
                    </a:cubicBezTo>
                    <a:cubicBezTo>
                      <a:pt x="239198" y="484743"/>
                      <a:pt x="251350" y="468312"/>
                      <a:pt x="251350" y="468312"/>
                    </a:cubicBezTo>
                    <a:cubicBezTo>
                      <a:pt x="251350" y="468312"/>
                      <a:pt x="304961" y="469027"/>
                      <a:pt x="332840" y="481885"/>
                    </a:cubicBezTo>
                    <a:cubicBezTo>
                      <a:pt x="356429" y="492601"/>
                      <a:pt x="373584" y="532606"/>
                      <a:pt x="379303" y="548322"/>
                    </a:cubicBezTo>
                    <a:cubicBezTo>
                      <a:pt x="380018" y="551180"/>
                      <a:pt x="377873" y="554037"/>
                      <a:pt x="375014" y="554037"/>
                    </a:cubicBezTo>
                    <a:cubicBezTo>
                      <a:pt x="375014" y="554037"/>
                      <a:pt x="375014" y="554037"/>
                      <a:pt x="4736" y="554037"/>
                    </a:cubicBezTo>
                    <a:cubicBezTo>
                      <a:pt x="1162" y="554037"/>
                      <a:pt x="-982" y="551180"/>
                      <a:pt x="447" y="548322"/>
                    </a:cubicBezTo>
                    <a:cubicBezTo>
                      <a:pt x="6166" y="532606"/>
                      <a:pt x="22607" y="492601"/>
                      <a:pt x="46196" y="481885"/>
                    </a:cubicBezTo>
                    <a:cubicBezTo>
                      <a:pt x="74789" y="469027"/>
                      <a:pt x="128400" y="468312"/>
                      <a:pt x="128400" y="468312"/>
                    </a:cubicBezTo>
                    <a:close/>
                    <a:moveTo>
                      <a:pt x="759004" y="188912"/>
                    </a:moveTo>
                    <a:cubicBezTo>
                      <a:pt x="759739" y="207486"/>
                      <a:pt x="761208" y="238204"/>
                      <a:pt x="783243" y="240347"/>
                    </a:cubicBezTo>
                    <a:cubicBezTo>
                      <a:pt x="762677" y="260350"/>
                      <a:pt x="743579" y="259636"/>
                      <a:pt x="734030" y="257493"/>
                    </a:cubicBezTo>
                    <a:cubicBezTo>
                      <a:pt x="734030" y="257493"/>
                      <a:pt x="734030" y="257493"/>
                      <a:pt x="734030" y="239633"/>
                    </a:cubicBezTo>
                    <a:cubicBezTo>
                      <a:pt x="738437" y="233918"/>
                      <a:pt x="743579" y="224631"/>
                      <a:pt x="752393" y="205343"/>
                    </a:cubicBezTo>
                    <a:cubicBezTo>
                      <a:pt x="755331" y="198913"/>
                      <a:pt x="756800" y="193198"/>
                      <a:pt x="759004" y="188912"/>
                    </a:cubicBezTo>
                    <a:close/>
                    <a:moveTo>
                      <a:pt x="580565" y="188912"/>
                    </a:moveTo>
                    <a:cubicBezTo>
                      <a:pt x="582697" y="193913"/>
                      <a:pt x="585540" y="199628"/>
                      <a:pt x="587673" y="206057"/>
                    </a:cubicBezTo>
                    <a:cubicBezTo>
                      <a:pt x="596203" y="225346"/>
                      <a:pt x="601889" y="234632"/>
                      <a:pt x="605443" y="240347"/>
                    </a:cubicBezTo>
                    <a:cubicBezTo>
                      <a:pt x="605443" y="240347"/>
                      <a:pt x="605443" y="240347"/>
                      <a:pt x="605443" y="257493"/>
                    </a:cubicBezTo>
                    <a:cubicBezTo>
                      <a:pt x="596203" y="259636"/>
                      <a:pt x="577010" y="260350"/>
                      <a:pt x="557818" y="241062"/>
                    </a:cubicBezTo>
                    <a:cubicBezTo>
                      <a:pt x="578432" y="238919"/>
                      <a:pt x="579854" y="208200"/>
                      <a:pt x="580565" y="188912"/>
                    </a:cubicBezTo>
                    <a:close/>
                    <a:moveTo>
                      <a:pt x="671324" y="0"/>
                    </a:moveTo>
                    <a:cubicBezTo>
                      <a:pt x="725967" y="0"/>
                      <a:pt x="769824" y="44268"/>
                      <a:pt x="769824" y="99959"/>
                    </a:cubicBezTo>
                    <a:cubicBezTo>
                      <a:pt x="769824" y="111383"/>
                      <a:pt x="770543" y="122807"/>
                      <a:pt x="766229" y="133517"/>
                    </a:cubicBezTo>
                    <a:cubicBezTo>
                      <a:pt x="766229" y="133517"/>
                      <a:pt x="764791" y="138515"/>
                      <a:pt x="755445" y="148511"/>
                    </a:cubicBezTo>
                    <a:cubicBezTo>
                      <a:pt x="754726" y="149225"/>
                      <a:pt x="754726" y="149225"/>
                      <a:pt x="754007" y="149225"/>
                    </a:cubicBezTo>
                    <a:cubicBezTo>
                      <a:pt x="754007" y="149225"/>
                      <a:pt x="754007" y="149225"/>
                      <a:pt x="748255" y="149225"/>
                    </a:cubicBezTo>
                    <a:cubicBezTo>
                      <a:pt x="747536" y="149225"/>
                      <a:pt x="747536" y="149225"/>
                      <a:pt x="747536" y="149225"/>
                    </a:cubicBezTo>
                    <a:cubicBezTo>
                      <a:pt x="747536" y="149225"/>
                      <a:pt x="747536" y="149225"/>
                      <a:pt x="617401" y="79968"/>
                    </a:cubicBezTo>
                    <a:cubicBezTo>
                      <a:pt x="617401" y="79968"/>
                      <a:pt x="617401" y="79968"/>
                      <a:pt x="616682" y="79968"/>
                    </a:cubicBezTo>
                    <a:cubicBezTo>
                      <a:pt x="586485" y="89250"/>
                      <a:pt x="587204" y="149225"/>
                      <a:pt x="577138" y="140657"/>
                    </a:cubicBezTo>
                    <a:cubicBezTo>
                      <a:pt x="573543" y="129233"/>
                      <a:pt x="572105" y="111383"/>
                      <a:pt x="572105" y="99959"/>
                    </a:cubicBezTo>
                    <a:cubicBezTo>
                      <a:pt x="572105" y="44268"/>
                      <a:pt x="615244" y="0"/>
                      <a:pt x="671324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</p:grpSp>
      </p:grpSp>
      <p:grpSp>
        <p:nvGrpSpPr>
          <p:cNvPr id="72" name="Group 71"/>
          <p:cNvGrpSpPr>
            <a:grpSpLocks noChangeAspect="1"/>
          </p:cNvGrpSpPr>
          <p:nvPr/>
        </p:nvGrpSpPr>
        <p:grpSpPr>
          <a:xfrm>
            <a:off x="7351457" y="2279408"/>
            <a:ext cx="1320134" cy="1320134"/>
            <a:chOff x="5273675" y="2606675"/>
            <a:chExt cx="1644650" cy="1644650"/>
          </a:xfrm>
        </p:grpSpPr>
        <p:sp>
          <p:nvSpPr>
            <p:cNvPr id="73" name="AutoShape 3"/>
            <p:cNvSpPr>
              <a:spLocks noChangeAspect="1" noChangeArrowheads="1" noTextEdit="1"/>
            </p:cNvSpPr>
            <p:nvPr/>
          </p:nvSpPr>
          <p:spPr bwMode="auto">
            <a:xfrm>
              <a:off x="5273675" y="2606675"/>
              <a:ext cx="1644650" cy="1644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grpSp>
          <p:nvGrpSpPr>
            <p:cNvPr id="74" name="Group 73"/>
            <p:cNvGrpSpPr/>
            <p:nvPr/>
          </p:nvGrpSpPr>
          <p:grpSpPr>
            <a:xfrm>
              <a:off x="5648325" y="2778124"/>
              <a:ext cx="896938" cy="1304927"/>
              <a:chOff x="5648325" y="2778124"/>
              <a:chExt cx="896938" cy="1304927"/>
            </a:xfrm>
          </p:grpSpPr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>
                <a:off x="5648325" y="2890838"/>
                <a:ext cx="896938" cy="1192213"/>
              </a:xfrm>
              <a:custGeom>
                <a:avLst/>
                <a:gdLst>
                  <a:gd name="connsiteX0" fmla="*/ 319134 w 896938"/>
                  <a:gd name="connsiteY0" fmla="*/ 817629 h 1192213"/>
                  <a:gd name="connsiteX1" fmla="*/ 341244 w 896938"/>
                  <a:gd name="connsiteY1" fmla="*/ 817629 h 1192213"/>
                  <a:gd name="connsiteX2" fmla="*/ 341244 w 896938"/>
                  <a:gd name="connsiteY2" fmla="*/ 839730 h 1192213"/>
                  <a:gd name="connsiteX3" fmla="*/ 310575 w 896938"/>
                  <a:gd name="connsiteY3" fmla="*/ 870387 h 1192213"/>
                  <a:gd name="connsiteX4" fmla="*/ 279193 w 896938"/>
                  <a:gd name="connsiteY4" fmla="*/ 901757 h 1192213"/>
                  <a:gd name="connsiteX5" fmla="*/ 255657 w 896938"/>
                  <a:gd name="connsiteY5" fmla="*/ 925997 h 1192213"/>
                  <a:gd name="connsiteX6" fmla="*/ 244245 w 896938"/>
                  <a:gd name="connsiteY6" fmla="*/ 930275 h 1192213"/>
                  <a:gd name="connsiteX7" fmla="*/ 232834 w 896938"/>
                  <a:gd name="connsiteY7" fmla="*/ 925997 h 1192213"/>
                  <a:gd name="connsiteX8" fmla="*/ 205731 w 896938"/>
                  <a:gd name="connsiteY8" fmla="*/ 898192 h 1192213"/>
                  <a:gd name="connsiteX9" fmla="*/ 205731 w 896938"/>
                  <a:gd name="connsiteY9" fmla="*/ 876091 h 1192213"/>
                  <a:gd name="connsiteX10" fmla="*/ 227841 w 896938"/>
                  <a:gd name="connsiteY10" fmla="*/ 876091 h 1192213"/>
                  <a:gd name="connsiteX11" fmla="*/ 244245 w 896938"/>
                  <a:gd name="connsiteY11" fmla="*/ 892489 h 1192213"/>
                  <a:gd name="connsiteX12" fmla="*/ 277767 w 896938"/>
                  <a:gd name="connsiteY12" fmla="*/ 858980 h 1192213"/>
                  <a:gd name="connsiteX13" fmla="*/ 305583 w 896938"/>
                  <a:gd name="connsiteY13" fmla="*/ 831175 h 1192213"/>
                  <a:gd name="connsiteX14" fmla="*/ 319134 w 896938"/>
                  <a:gd name="connsiteY14" fmla="*/ 817629 h 1192213"/>
                  <a:gd name="connsiteX15" fmla="*/ 15686 w 896938"/>
                  <a:gd name="connsiteY15" fmla="*/ 0 h 1192213"/>
                  <a:gd name="connsiteX16" fmla="*/ 272361 w 896938"/>
                  <a:gd name="connsiteY16" fmla="*/ 0 h 1192213"/>
                  <a:gd name="connsiteX17" fmla="*/ 272361 w 896938"/>
                  <a:gd name="connsiteY17" fmla="*/ 31412 h 1192213"/>
                  <a:gd name="connsiteX18" fmla="*/ 31372 w 896938"/>
                  <a:gd name="connsiteY18" fmla="*/ 31412 h 1192213"/>
                  <a:gd name="connsiteX19" fmla="*/ 31372 w 896938"/>
                  <a:gd name="connsiteY19" fmla="*/ 1160802 h 1192213"/>
                  <a:gd name="connsiteX20" fmla="*/ 865567 w 896938"/>
                  <a:gd name="connsiteY20" fmla="*/ 1160802 h 1192213"/>
                  <a:gd name="connsiteX21" fmla="*/ 865567 w 896938"/>
                  <a:gd name="connsiteY21" fmla="*/ 31412 h 1192213"/>
                  <a:gd name="connsiteX22" fmla="*/ 624577 w 896938"/>
                  <a:gd name="connsiteY22" fmla="*/ 31412 h 1192213"/>
                  <a:gd name="connsiteX23" fmla="*/ 624577 w 896938"/>
                  <a:gd name="connsiteY23" fmla="*/ 0 h 1192213"/>
                  <a:gd name="connsiteX24" fmla="*/ 881252 w 896938"/>
                  <a:gd name="connsiteY24" fmla="*/ 0 h 1192213"/>
                  <a:gd name="connsiteX25" fmla="*/ 896938 w 896938"/>
                  <a:gd name="connsiteY25" fmla="*/ 15706 h 1192213"/>
                  <a:gd name="connsiteX26" fmla="*/ 896938 w 896938"/>
                  <a:gd name="connsiteY26" fmla="*/ 1176507 h 1192213"/>
                  <a:gd name="connsiteX27" fmla="*/ 881252 w 896938"/>
                  <a:gd name="connsiteY27" fmla="*/ 1192213 h 1192213"/>
                  <a:gd name="connsiteX28" fmla="*/ 15686 w 896938"/>
                  <a:gd name="connsiteY28" fmla="*/ 1192213 h 1192213"/>
                  <a:gd name="connsiteX29" fmla="*/ 0 w 896938"/>
                  <a:gd name="connsiteY29" fmla="*/ 1176507 h 1192213"/>
                  <a:gd name="connsiteX30" fmla="*/ 0 w 896938"/>
                  <a:gd name="connsiteY30" fmla="*/ 15706 h 1192213"/>
                  <a:gd name="connsiteX31" fmla="*/ 15686 w 896938"/>
                  <a:gd name="connsiteY31" fmla="*/ 0 h 1192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896938" h="1192213">
                    <a:moveTo>
                      <a:pt x="319134" y="817629"/>
                    </a:moveTo>
                    <a:cubicBezTo>
                      <a:pt x="325553" y="811212"/>
                      <a:pt x="335538" y="811212"/>
                      <a:pt x="341244" y="817629"/>
                    </a:cubicBezTo>
                    <a:cubicBezTo>
                      <a:pt x="347663" y="823332"/>
                      <a:pt x="347663" y="833314"/>
                      <a:pt x="341244" y="839730"/>
                    </a:cubicBezTo>
                    <a:cubicBezTo>
                      <a:pt x="341244" y="839730"/>
                      <a:pt x="341244" y="839730"/>
                      <a:pt x="310575" y="870387"/>
                    </a:cubicBezTo>
                    <a:cubicBezTo>
                      <a:pt x="310575" y="870387"/>
                      <a:pt x="310575" y="870387"/>
                      <a:pt x="279193" y="901757"/>
                    </a:cubicBezTo>
                    <a:cubicBezTo>
                      <a:pt x="279193" y="901757"/>
                      <a:pt x="279193" y="901757"/>
                      <a:pt x="255657" y="925997"/>
                    </a:cubicBezTo>
                    <a:cubicBezTo>
                      <a:pt x="252091" y="928849"/>
                      <a:pt x="248525" y="930275"/>
                      <a:pt x="244245" y="930275"/>
                    </a:cubicBezTo>
                    <a:cubicBezTo>
                      <a:pt x="239966" y="930275"/>
                      <a:pt x="236400" y="928849"/>
                      <a:pt x="232834" y="925997"/>
                    </a:cubicBezTo>
                    <a:cubicBezTo>
                      <a:pt x="232834" y="925997"/>
                      <a:pt x="232834" y="925997"/>
                      <a:pt x="205731" y="898192"/>
                    </a:cubicBezTo>
                    <a:cubicBezTo>
                      <a:pt x="200025" y="892489"/>
                      <a:pt x="200025" y="882507"/>
                      <a:pt x="205731" y="876091"/>
                    </a:cubicBezTo>
                    <a:cubicBezTo>
                      <a:pt x="212150" y="870387"/>
                      <a:pt x="222135" y="870387"/>
                      <a:pt x="227841" y="876091"/>
                    </a:cubicBezTo>
                    <a:lnTo>
                      <a:pt x="244245" y="892489"/>
                    </a:lnTo>
                    <a:cubicBezTo>
                      <a:pt x="244245" y="892489"/>
                      <a:pt x="244245" y="892489"/>
                      <a:pt x="277767" y="858980"/>
                    </a:cubicBezTo>
                    <a:cubicBezTo>
                      <a:pt x="277767" y="858980"/>
                      <a:pt x="277767" y="858980"/>
                      <a:pt x="305583" y="831175"/>
                    </a:cubicBezTo>
                    <a:cubicBezTo>
                      <a:pt x="305583" y="831175"/>
                      <a:pt x="305583" y="831175"/>
                      <a:pt x="319134" y="817629"/>
                    </a:cubicBezTo>
                    <a:close/>
                    <a:moveTo>
                      <a:pt x="15686" y="0"/>
                    </a:moveTo>
                    <a:cubicBezTo>
                      <a:pt x="15686" y="0"/>
                      <a:pt x="15686" y="0"/>
                      <a:pt x="272361" y="0"/>
                    </a:cubicBezTo>
                    <a:cubicBezTo>
                      <a:pt x="272361" y="0"/>
                      <a:pt x="272361" y="0"/>
                      <a:pt x="272361" y="31412"/>
                    </a:cubicBezTo>
                    <a:cubicBezTo>
                      <a:pt x="272361" y="31412"/>
                      <a:pt x="272361" y="31412"/>
                      <a:pt x="31372" y="31412"/>
                    </a:cubicBezTo>
                    <a:cubicBezTo>
                      <a:pt x="31372" y="31412"/>
                      <a:pt x="31372" y="31412"/>
                      <a:pt x="31372" y="1160802"/>
                    </a:cubicBezTo>
                    <a:cubicBezTo>
                      <a:pt x="31372" y="1160802"/>
                      <a:pt x="31372" y="1160802"/>
                      <a:pt x="865567" y="1160802"/>
                    </a:cubicBezTo>
                    <a:cubicBezTo>
                      <a:pt x="865567" y="1160802"/>
                      <a:pt x="865567" y="1160802"/>
                      <a:pt x="865567" y="31412"/>
                    </a:cubicBezTo>
                    <a:cubicBezTo>
                      <a:pt x="865567" y="31412"/>
                      <a:pt x="865567" y="31412"/>
                      <a:pt x="624577" y="31412"/>
                    </a:cubicBezTo>
                    <a:cubicBezTo>
                      <a:pt x="624577" y="31412"/>
                      <a:pt x="624577" y="31412"/>
                      <a:pt x="624577" y="0"/>
                    </a:cubicBezTo>
                    <a:cubicBezTo>
                      <a:pt x="624577" y="0"/>
                      <a:pt x="624577" y="0"/>
                      <a:pt x="881252" y="0"/>
                    </a:cubicBezTo>
                    <a:cubicBezTo>
                      <a:pt x="890521" y="0"/>
                      <a:pt x="896938" y="7139"/>
                      <a:pt x="896938" y="15706"/>
                    </a:cubicBezTo>
                    <a:cubicBezTo>
                      <a:pt x="896938" y="15706"/>
                      <a:pt x="896938" y="15706"/>
                      <a:pt x="896938" y="1176507"/>
                    </a:cubicBezTo>
                    <a:cubicBezTo>
                      <a:pt x="896938" y="1185788"/>
                      <a:pt x="890521" y="1192213"/>
                      <a:pt x="881252" y="1192213"/>
                    </a:cubicBezTo>
                    <a:cubicBezTo>
                      <a:pt x="881252" y="1192213"/>
                      <a:pt x="881252" y="1192213"/>
                      <a:pt x="15686" y="1192213"/>
                    </a:cubicBezTo>
                    <a:cubicBezTo>
                      <a:pt x="6417" y="1192213"/>
                      <a:pt x="0" y="1185788"/>
                      <a:pt x="0" y="1176507"/>
                    </a:cubicBezTo>
                    <a:cubicBezTo>
                      <a:pt x="0" y="1176507"/>
                      <a:pt x="0" y="1176507"/>
                      <a:pt x="0" y="15706"/>
                    </a:cubicBezTo>
                    <a:cubicBezTo>
                      <a:pt x="0" y="7139"/>
                      <a:pt x="6417" y="0"/>
                      <a:pt x="1568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  <p:sp>
            <p:nvSpPr>
              <p:cNvPr id="76" name="Freeform 75"/>
              <p:cNvSpPr>
                <a:spLocks/>
              </p:cNvSpPr>
              <p:nvPr/>
            </p:nvSpPr>
            <p:spPr bwMode="auto">
              <a:xfrm>
                <a:off x="5791931" y="2778124"/>
                <a:ext cx="610668" cy="1092200"/>
              </a:xfrm>
              <a:custGeom>
                <a:avLst/>
                <a:gdLst>
                  <a:gd name="connsiteX0" fmla="*/ 295945 w 610668"/>
                  <a:gd name="connsiteY0" fmla="*/ 1050925 h 1092200"/>
                  <a:gd name="connsiteX1" fmla="*/ 580481 w 610668"/>
                  <a:gd name="connsiteY1" fmla="*/ 1050925 h 1092200"/>
                  <a:gd name="connsiteX2" fmla="*/ 596169 w 610668"/>
                  <a:gd name="connsiteY2" fmla="*/ 1066800 h 1092200"/>
                  <a:gd name="connsiteX3" fmla="*/ 580481 w 610668"/>
                  <a:gd name="connsiteY3" fmla="*/ 1082675 h 1092200"/>
                  <a:gd name="connsiteX4" fmla="*/ 295945 w 610668"/>
                  <a:gd name="connsiteY4" fmla="*/ 1082675 h 1092200"/>
                  <a:gd name="connsiteX5" fmla="*/ 280256 w 610668"/>
                  <a:gd name="connsiteY5" fmla="*/ 1066800 h 1092200"/>
                  <a:gd name="connsiteX6" fmla="*/ 295945 w 610668"/>
                  <a:gd name="connsiteY6" fmla="*/ 1050925 h 1092200"/>
                  <a:gd name="connsiteX7" fmla="*/ 295945 w 610668"/>
                  <a:gd name="connsiteY7" fmla="*/ 950913 h 1092200"/>
                  <a:gd name="connsiteX8" fmla="*/ 580481 w 610668"/>
                  <a:gd name="connsiteY8" fmla="*/ 950913 h 1092200"/>
                  <a:gd name="connsiteX9" fmla="*/ 596169 w 610668"/>
                  <a:gd name="connsiteY9" fmla="*/ 966788 h 1092200"/>
                  <a:gd name="connsiteX10" fmla="*/ 580481 w 610668"/>
                  <a:gd name="connsiteY10" fmla="*/ 982663 h 1092200"/>
                  <a:gd name="connsiteX11" fmla="*/ 295945 w 610668"/>
                  <a:gd name="connsiteY11" fmla="*/ 982663 h 1092200"/>
                  <a:gd name="connsiteX12" fmla="*/ 280256 w 610668"/>
                  <a:gd name="connsiteY12" fmla="*/ 966788 h 1092200"/>
                  <a:gd name="connsiteX13" fmla="*/ 295945 w 610668"/>
                  <a:gd name="connsiteY13" fmla="*/ 950913 h 1092200"/>
                  <a:gd name="connsiteX14" fmla="*/ 29223 w 610668"/>
                  <a:gd name="connsiteY14" fmla="*/ 939800 h 1092200"/>
                  <a:gd name="connsiteX15" fmla="*/ 121090 w 610668"/>
                  <a:gd name="connsiteY15" fmla="*/ 939800 h 1092200"/>
                  <a:gd name="connsiteX16" fmla="*/ 89756 w 610668"/>
                  <a:gd name="connsiteY16" fmla="*/ 971135 h 1092200"/>
                  <a:gd name="connsiteX17" fmla="*/ 44890 w 610668"/>
                  <a:gd name="connsiteY17" fmla="*/ 971135 h 1092200"/>
                  <a:gd name="connsiteX18" fmla="*/ 44890 w 610668"/>
                  <a:gd name="connsiteY18" fmla="*/ 1060866 h 1092200"/>
                  <a:gd name="connsiteX19" fmla="*/ 134621 w 610668"/>
                  <a:gd name="connsiteY19" fmla="*/ 1060866 h 1092200"/>
                  <a:gd name="connsiteX20" fmla="*/ 134621 w 610668"/>
                  <a:gd name="connsiteY20" fmla="*/ 1057305 h 1092200"/>
                  <a:gd name="connsiteX21" fmla="*/ 165956 w 610668"/>
                  <a:gd name="connsiteY21" fmla="*/ 1025970 h 1092200"/>
                  <a:gd name="connsiteX22" fmla="*/ 165956 w 610668"/>
                  <a:gd name="connsiteY22" fmla="*/ 1076533 h 1092200"/>
                  <a:gd name="connsiteX23" fmla="*/ 150288 w 610668"/>
                  <a:gd name="connsiteY23" fmla="*/ 1092200 h 1092200"/>
                  <a:gd name="connsiteX24" fmla="*/ 29223 w 610668"/>
                  <a:gd name="connsiteY24" fmla="*/ 1092200 h 1092200"/>
                  <a:gd name="connsiteX25" fmla="*/ 13556 w 610668"/>
                  <a:gd name="connsiteY25" fmla="*/ 1076533 h 1092200"/>
                  <a:gd name="connsiteX26" fmla="*/ 13556 w 610668"/>
                  <a:gd name="connsiteY26" fmla="*/ 955467 h 1092200"/>
                  <a:gd name="connsiteX27" fmla="*/ 29223 w 610668"/>
                  <a:gd name="connsiteY27" fmla="*/ 939800 h 1092200"/>
                  <a:gd name="connsiteX28" fmla="*/ 247192 w 610668"/>
                  <a:gd name="connsiteY28" fmla="*/ 555625 h 1092200"/>
                  <a:gd name="connsiteX29" fmla="*/ 595023 w 610668"/>
                  <a:gd name="connsiteY29" fmla="*/ 672116 h 1092200"/>
                  <a:gd name="connsiteX30" fmla="*/ 609337 w 610668"/>
                  <a:gd name="connsiteY30" fmla="*/ 702132 h 1092200"/>
                  <a:gd name="connsiteX31" fmla="*/ 598602 w 610668"/>
                  <a:gd name="connsiteY31" fmla="*/ 730719 h 1092200"/>
                  <a:gd name="connsiteX32" fmla="*/ 567826 w 610668"/>
                  <a:gd name="connsiteY32" fmla="*/ 745012 h 1092200"/>
                  <a:gd name="connsiteX33" fmla="*/ 227868 w 610668"/>
                  <a:gd name="connsiteY33" fmla="*/ 608511 h 1092200"/>
                  <a:gd name="connsiteX34" fmla="*/ 138413 w 610668"/>
                  <a:gd name="connsiteY34" fmla="*/ 348060 h 1092200"/>
                  <a:gd name="connsiteX35" fmla="*/ 269858 w 610668"/>
                  <a:gd name="connsiteY35" fmla="*/ 395923 h 1092200"/>
                  <a:gd name="connsiteX36" fmla="*/ 280574 w 610668"/>
                  <a:gd name="connsiteY36" fmla="*/ 418783 h 1092200"/>
                  <a:gd name="connsiteX37" fmla="*/ 165559 w 610668"/>
                  <a:gd name="connsiteY37" fmla="*/ 732394 h 1092200"/>
                  <a:gd name="connsiteX38" fmla="*/ 149128 w 610668"/>
                  <a:gd name="connsiteY38" fmla="*/ 744538 h 1092200"/>
                  <a:gd name="connsiteX39" fmla="*/ 142699 w 610668"/>
                  <a:gd name="connsiteY39" fmla="*/ 743109 h 1092200"/>
                  <a:gd name="connsiteX40" fmla="*/ 11254 w 610668"/>
                  <a:gd name="connsiteY40" fmla="*/ 694532 h 1092200"/>
                  <a:gd name="connsiteX41" fmla="*/ 1253 w 610668"/>
                  <a:gd name="connsiteY41" fmla="*/ 672386 h 1092200"/>
                  <a:gd name="connsiteX42" fmla="*/ 115553 w 610668"/>
                  <a:gd name="connsiteY42" fmla="*/ 358061 h 1092200"/>
                  <a:gd name="connsiteX43" fmla="*/ 138413 w 610668"/>
                  <a:gd name="connsiteY43" fmla="*/ 348060 h 1092200"/>
                  <a:gd name="connsiteX44" fmla="*/ 305297 w 610668"/>
                  <a:gd name="connsiteY44" fmla="*/ 30163 h 1092200"/>
                  <a:gd name="connsiteX45" fmla="*/ 283789 w 610668"/>
                  <a:gd name="connsiteY45" fmla="*/ 34440 h 1092200"/>
                  <a:gd name="connsiteX46" fmla="*/ 250093 w 610668"/>
                  <a:gd name="connsiteY46" fmla="*/ 65088 h 1092200"/>
                  <a:gd name="connsiteX47" fmla="*/ 361218 w 610668"/>
                  <a:gd name="connsiteY47" fmla="*/ 65088 h 1092200"/>
                  <a:gd name="connsiteX48" fmla="*/ 327522 w 610668"/>
                  <a:gd name="connsiteY48" fmla="*/ 34440 h 1092200"/>
                  <a:gd name="connsiteX49" fmla="*/ 305297 w 610668"/>
                  <a:gd name="connsiteY49" fmla="*/ 30163 h 1092200"/>
                  <a:gd name="connsiteX50" fmla="*/ 305656 w 610668"/>
                  <a:gd name="connsiteY50" fmla="*/ 0 h 1092200"/>
                  <a:gd name="connsiteX51" fmla="*/ 378243 w 610668"/>
                  <a:gd name="connsiteY51" fmla="*/ 35602 h 1092200"/>
                  <a:gd name="connsiteX52" fmla="*/ 394610 w 610668"/>
                  <a:gd name="connsiteY52" fmla="*/ 66220 h 1092200"/>
                  <a:gd name="connsiteX53" fmla="*/ 443713 w 610668"/>
                  <a:gd name="connsiteY53" fmla="*/ 66220 h 1092200"/>
                  <a:gd name="connsiteX54" fmla="*/ 450118 w 610668"/>
                  <a:gd name="connsiteY54" fmla="*/ 73340 h 1092200"/>
                  <a:gd name="connsiteX55" fmla="*/ 450118 w 610668"/>
                  <a:gd name="connsiteY55" fmla="*/ 113927 h 1092200"/>
                  <a:gd name="connsiteX56" fmla="*/ 450118 w 610668"/>
                  <a:gd name="connsiteY56" fmla="*/ 145256 h 1092200"/>
                  <a:gd name="connsiteX57" fmla="*/ 450118 w 610668"/>
                  <a:gd name="connsiteY57" fmla="*/ 178010 h 1092200"/>
                  <a:gd name="connsiteX58" fmla="*/ 435174 w 610668"/>
                  <a:gd name="connsiteY58" fmla="*/ 193675 h 1092200"/>
                  <a:gd name="connsiteX59" fmla="*/ 176849 w 610668"/>
                  <a:gd name="connsiteY59" fmla="*/ 193675 h 1092200"/>
                  <a:gd name="connsiteX60" fmla="*/ 161193 w 610668"/>
                  <a:gd name="connsiteY60" fmla="*/ 178010 h 1092200"/>
                  <a:gd name="connsiteX61" fmla="*/ 161193 w 610668"/>
                  <a:gd name="connsiteY61" fmla="*/ 145256 h 1092200"/>
                  <a:gd name="connsiteX62" fmla="*/ 161193 w 610668"/>
                  <a:gd name="connsiteY62" fmla="*/ 113927 h 1092200"/>
                  <a:gd name="connsiteX63" fmla="*/ 161193 w 610668"/>
                  <a:gd name="connsiteY63" fmla="*/ 73340 h 1092200"/>
                  <a:gd name="connsiteX64" fmla="*/ 168310 w 610668"/>
                  <a:gd name="connsiteY64" fmla="*/ 66220 h 1092200"/>
                  <a:gd name="connsiteX65" fmla="*/ 217413 w 610668"/>
                  <a:gd name="connsiteY65" fmla="*/ 66220 h 1092200"/>
                  <a:gd name="connsiteX66" fmla="*/ 233069 w 610668"/>
                  <a:gd name="connsiteY66" fmla="*/ 35602 h 1092200"/>
                  <a:gd name="connsiteX67" fmla="*/ 305656 w 610668"/>
                  <a:gd name="connsiteY67" fmla="*/ 0 h 1092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</a:cxnLst>
                <a:rect l="l" t="t" r="r" b="b"/>
                <a:pathLst>
                  <a:path w="610668" h="1092200">
                    <a:moveTo>
                      <a:pt x="295945" y="1050925"/>
                    </a:moveTo>
                    <a:cubicBezTo>
                      <a:pt x="295945" y="1050925"/>
                      <a:pt x="295945" y="1050925"/>
                      <a:pt x="580481" y="1050925"/>
                    </a:cubicBezTo>
                    <a:cubicBezTo>
                      <a:pt x="589038" y="1050925"/>
                      <a:pt x="596169" y="1057419"/>
                      <a:pt x="596169" y="1066800"/>
                    </a:cubicBezTo>
                    <a:cubicBezTo>
                      <a:pt x="596169" y="1075459"/>
                      <a:pt x="589038" y="1082675"/>
                      <a:pt x="580481" y="1082675"/>
                    </a:cubicBezTo>
                    <a:cubicBezTo>
                      <a:pt x="580481" y="1082675"/>
                      <a:pt x="580481" y="1082675"/>
                      <a:pt x="295945" y="1082675"/>
                    </a:cubicBezTo>
                    <a:cubicBezTo>
                      <a:pt x="287387" y="1082675"/>
                      <a:pt x="280256" y="1075459"/>
                      <a:pt x="280256" y="1066800"/>
                    </a:cubicBezTo>
                    <a:cubicBezTo>
                      <a:pt x="280256" y="1057419"/>
                      <a:pt x="287387" y="1050925"/>
                      <a:pt x="295945" y="1050925"/>
                    </a:cubicBezTo>
                    <a:close/>
                    <a:moveTo>
                      <a:pt x="295945" y="950913"/>
                    </a:moveTo>
                    <a:cubicBezTo>
                      <a:pt x="295945" y="950913"/>
                      <a:pt x="295945" y="950913"/>
                      <a:pt x="580481" y="950913"/>
                    </a:cubicBezTo>
                    <a:cubicBezTo>
                      <a:pt x="589038" y="950913"/>
                      <a:pt x="596169" y="958129"/>
                      <a:pt x="596169" y="966788"/>
                    </a:cubicBezTo>
                    <a:cubicBezTo>
                      <a:pt x="596169" y="975447"/>
                      <a:pt x="589038" y="982663"/>
                      <a:pt x="580481" y="982663"/>
                    </a:cubicBezTo>
                    <a:cubicBezTo>
                      <a:pt x="580481" y="982663"/>
                      <a:pt x="580481" y="982663"/>
                      <a:pt x="295945" y="982663"/>
                    </a:cubicBezTo>
                    <a:cubicBezTo>
                      <a:pt x="287387" y="982663"/>
                      <a:pt x="280256" y="975447"/>
                      <a:pt x="280256" y="966788"/>
                    </a:cubicBezTo>
                    <a:cubicBezTo>
                      <a:pt x="280256" y="958129"/>
                      <a:pt x="287387" y="950913"/>
                      <a:pt x="295945" y="950913"/>
                    </a:cubicBezTo>
                    <a:close/>
                    <a:moveTo>
                      <a:pt x="29223" y="939800"/>
                    </a:moveTo>
                    <a:cubicBezTo>
                      <a:pt x="29223" y="939800"/>
                      <a:pt x="29223" y="939800"/>
                      <a:pt x="121090" y="939800"/>
                    </a:cubicBezTo>
                    <a:cubicBezTo>
                      <a:pt x="121090" y="939800"/>
                      <a:pt x="121090" y="939800"/>
                      <a:pt x="89756" y="971135"/>
                    </a:cubicBezTo>
                    <a:lnTo>
                      <a:pt x="44890" y="971135"/>
                    </a:lnTo>
                    <a:cubicBezTo>
                      <a:pt x="44890" y="971135"/>
                      <a:pt x="44890" y="971135"/>
                      <a:pt x="44890" y="1060866"/>
                    </a:cubicBezTo>
                    <a:cubicBezTo>
                      <a:pt x="44890" y="1060866"/>
                      <a:pt x="44890" y="1060866"/>
                      <a:pt x="134621" y="1060866"/>
                    </a:cubicBezTo>
                    <a:cubicBezTo>
                      <a:pt x="134621" y="1060866"/>
                      <a:pt x="134621" y="1060866"/>
                      <a:pt x="134621" y="1057305"/>
                    </a:cubicBezTo>
                    <a:cubicBezTo>
                      <a:pt x="134621" y="1057305"/>
                      <a:pt x="134621" y="1057305"/>
                      <a:pt x="165956" y="1025970"/>
                    </a:cubicBezTo>
                    <a:cubicBezTo>
                      <a:pt x="165956" y="1025970"/>
                      <a:pt x="165956" y="1025970"/>
                      <a:pt x="165956" y="1076533"/>
                    </a:cubicBezTo>
                    <a:cubicBezTo>
                      <a:pt x="165956" y="1085079"/>
                      <a:pt x="159546" y="1092200"/>
                      <a:pt x="150288" y="1092200"/>
                    </a:cubicBezTo>
                    <a:cubicBezTo>
                      <a:pt x="150288" y="1092200"/>
                      <a:pt x="150288" y="1092200"/>
                      <a:pt x="29223" y="1092200"/>
                    </a:cubicBezTo>
                    <a:cubicBezTo>
                      <a:pt x="20677" y="1092200"/>
                      <a:pt x="13556" y="1085079"/>
                      <a:pt x="13556" y="1076533"/>
                    </a:cubicBezTo>
                    <a:cubicBezTo>
                      <a:pt x="13556" y="1076533"/>
                      <a:pt x="13556" y="1076533"/>
                      <a:pt x="13556" y="955467"/>
                    </a:cubicBezTo>
                    <a:cubicBezTo>
                      <a:pt x="13556" y="946922"/>
                      <a:pt x="20677" y="939800"/>
                      <a:pt x="29223" y="939800"/>
                    </a:cubicBezTo>
                    <a:close/>
                    <a:moveTo>
                      <a:pt x="247192" y="555625"/>
                    </a:moveTo>
                    <a:cubicBezTo>
                      <a:pt x="247192" y="555625"/>
                      <a:pt x="247192" y="555625"/>
                      <a:pt x="595023" y="672116"/>
                    </a:cubicBezTo>
                    <a:cubicBezTo>
                      <a:pt x="607190" y="676404"/>
                      <a:pt x="613631" y="689983"/>
                      <a:pt x="609337" y="702132"/>
                    </a:cubicBezTo>
                    <a:cubicBezTo>
                      <a:pt x="609337" y="702132"/>
                      <a:pt x="609337" y="702132"/>
                      <a:pt x="598602" y="730719"/>
                    </a:cubicBezTo>
                    <a:cubicBezTo>
                      <a:pt x="594307" y="743583"/>
                      <a:pt x="579993" y="749300"/>
                      <a:pt x="567826" y="745012"/>
                    </a:cubicBezTo>
                    <a:cubicBezTo>
                      <a:pt x="567826" y="745012"/>
                      <a:pt x="567826" y="745012"/>
                      <a:pt x="227868" y="608511"/>
                    </a:cubicBezTo>
                    <a:close/>
                    <a:moveTo>
                      <a:pt x="138413" y="348060"/>
                    </a:moveTo>
                    <a:cubicBezTo>
                      <a:pt x="138413" y="348060"/>
                      <a:pt x="138413" y="348060"/>
                      <a:pt x="269858" y="395923"/>
                    </a:cubicBezTo>
                    <a:cubicBezTo>
                      <a:pt x="279145" y="399495"/>
                      <a:pt x="283431" y="409496"/>
                      <a:pt x="280574" y="418783"/>
                    </a:cubicBezTo>
                    <a:cubicBezTo>
                      <a:pt x="280574" y="418783"/>
                      <a:pt x="280574" y="418783"/>
                      <a:pt x="165559" y="732394"/>
                    </a:cubicBezTo>
                    <a:cubicBezTo>
                      <a:pt x="162702" y="739538"/>
                      <a:pt x="156272" y="744538"/>
                      <a:pt x="149128" y="744538"/>
                    </a:cubicBezTo>
                    <a:cubicBezTo>
                      <a:pt x="146985" y="744538"/>
                      <a:pt x="144842" y="743824"/>
                      <a:pt x="142699" y="743109"/>
                    </a:cubicBezTo>
                    <a:cubicBezTo>
                      <a:pt x="142699" y="743109"/>
                      <a:pt x="142699" y="743109"/>
                      <a:pt x="11254" y="694532"/>
                    </a:cubicBezTo>
                    <a:cubicBezTo>
                      <a:pt x="1967" y="691674"/>
                      <a:pt x="-2319" y="681673"/>
                      <a:pt x="1253" y="672386"/>
                    </a:cubicBezTo>
                    <a:cubicBezTo>
                      <a:pt x="1253" y="672386"/>
                      <a:pt x="1253" y="672386"/>
                      <a:pt x="115553" y="358061"/>
                    </a:cubicBezTo>
                    <a:cubicBezTo>
                      <a:pt x="119125" y="349489"/>
                      <a:pt x="129126" y="344488"/>
                      <a:pt x="138413" y="348060"/>
                    </a:cubicBezTo>
                    <a:close/>
                    <a:moveTo>
                      <a:pt x="305297" y="30163"/>
                    </a:moveTo>
                    <a:cubicBezTo>
                      <a:pt x="298128" y="30163"/>
                      <a:pt x="290242" y="31589"/>
                      <a:pt x="283789" y="34440"/>
                    </a:cubicBezTo>
                    <a:cubicBezTo>
                      <a:pt x="268734" y="39429"/>
                      <a:pt x="256546" y="50833"/>
                      <a:pt x="250093" y="65088"/>
                    </a:cubicBezTo>
                    <a:cubicBezTo>
                      <a:pt x="250093" y="65088"/>
                      <a:pt x="250093" y="65088"/>
                      <a:pt x="361218" y="65088"/>
                    </a:cubicBezTo>
                    <a:cubicBezTo>
                      <a:pt x="354049" y="50833"/>
                      <a:pt x="341861" y="39429"/>
                      <a:pt x="327522" y="34440"/>
                    </a:cubicBezTo>
                    <a:cubicBezTo>
                      <a:pt x="320353" y="31589"/>
                      <a:pt x="313184" y="30163"/>
                      <a:pt x="305297" y="30163"/>
                    </a:cubicBezTo>
                    <a:close/>
                    <a:moveTo>
                      <a:pt x="305656" y="0"/>
                    </a:moveTo>
                    <a:cubicBezTo>
                      <a:pt x="335545" y="0"/>
                      <a:pt x="361164" y="13529"/>
                      <a:pt x="378243" y="35602"/>
                    </a:cubicBezTo>
                    <a:cubicBezTo>
                      <a:pt x="385359" y="44147"/>
                      <a:pt x="391052" y="54827"/>
                      <a:pt x="394610" y="66220"/>
                    </a:cubicBezTo>
                    <a:cubicBezTo>
                      <a:pt x="394610" y="66220"/>
                      <a:pt x="394610" y="66220"/>
                      <a:pt x="443713" y="66220"/>
                    </a:cubicBezTo>
                    <a:cubicBezTo>
                      <a:pt x="447272" y="66220"/>
                      <a:pt x="450118" y="69068"/>
                      <a:pt x="450118" y="73340"/>
                    </a:cubicBezTo>
                    <a:cubicBezTo>
                      <a:pt x="450118" y="73340"/>
                      <a:pt x="450118" y="73340"/>
                      <a:pt x="450118" y="113927"/>
                    </a:cubicBezTo>
                    <a:cubicBezTo>
                      <a:pt x="450118" y="113927"/>
                      <a:pt x="450118" y="113927"/>
                      <a:pt x="450118" y="145256"/>
                    </a:cubicBezTo>
                    <a:cubicBezTo>
                      <a:pt x="450118" y="145256"/>
                      <a:pt x="450118" y="145256"/>
                      <a:pt x="450118" y="178010"/>
                    </a:cubicBezTo>
                    <a:cubicBezTo>
                      <a:pt x="450118" y="186555"/>
                      <a:pt x="443713" y="193675"/>
                      <a:pt x="435174" y="193675"/>
                    </a:cubicBezTo>
                    <a:lnTo>
                      <a:pt x="176849" y="193675"/>
                    </a:lnTo>
                    <a:cubicBezTo>
                      <a:pt x="168310" y="193675"/>
                      <a:pt x="161193" y="186555"/>
                      <a:pt x="161193" y="178010"/>
                    </a:cubicBezTo>
                    <a:cubicBezTo>
                      <a:pt x="161193" y="178010"/>
                      <a:pt x="161193" y="178010"/>
                      <a:pt x="161193" y="145256"/>
                    </a:cubicBezTo>
                    <a:cubicBezTo>
                      <a:pt x="161193" y="145256"/>
                      <a:pt x="161193" y="145256"/>
                      <a:pt x="161193" y="113927"/>
                    </a:cubicBezTo>
                    <a:cubicBezTo>
                      <a:pt x="161193" y="113927"/>
                      <a:pt x="161193" y="113927"/>
                      <a:pt x="161193" y="73340"/>
                    </a:cubicBezTo>
                    <a:cubicBezTo>
                      <a:pt x="161193" y="69068"/>
                      <a:pt x="164751" y="66220"/>
                      <a:pt x="168310" y="66220"/>
                    </a:cubicBezTo>
                    <a:cubicBezTo>
                      <a:pt x="168310" y="66220"/>
                      <a:pt x="168310" y="66220"/>
                      <a:pt x="217413" y="66220"/>
                    </a:cubicBezTo>
                    <a:cubicBezTo>
                      <a:pt x="220971" y="54827"/>
                      <a:pt x="225952" y="44147"/>
                      <a:pt x="233069" y="35602"/>
                    </a:cubicBezTo>
                    <a:cubicBezTo>
                      <a:pt x="250148" y="13529"/>
                      <a:pt x="276479" y="0"/>
                      <a:pt x="30565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</p:grpSp>
      </p:grpSp>
      <p:grpSp>
        <p:nvGrpSpPr>
          <p:cNvPr id="77" name="bcgIcons_OpenEcosystem">
            <a:extLst>
              <a:ext uri="{FF2B5EF4-FFF2-40B4-BE49-F238E27FC236}">
                <a16:creationId xmlns:a16="http://schemas.microsoft.com/office/drawing/2014/main" id="{F2FF6AF0-D742-45BF-ABEF-0FD4B3C4752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624193" y="2279408"/>
            <a:ext cx="1318911" cy="1320134"/>
            <a:chOff x="1682" y="0"/>
            <a:chExt cx="4316" cy="4320"/>
          </a:xfrm>
        </p:grpSpPr>
        <p:sp>
          <p:nvSpPr>
            <p:cNvPr id="78" name="AutoShape 3">
              <a:extLst>
                <a:ext uri="{FF2B5EF4-FFF2-40B4-BE49-F238E27FC236}">
                  <a16:creationId xmlns:a16="http://schemas.microsoft.com/office/drawing/2014/main" id="{87E49B27-FF95-49CE-8030-C95C28E8F3F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82" y="0"/>
              <a:ext cx="431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79" name="Freeform 5">
              <a:extLst>
                <a:ext uri="{FF2B5EF4-FFF2-40B4-BE49-F238E27FC236}">
                  <a16:creationId xmlns:a16="http://schemas.microsoft.com/office/drawing/2014/main" id="{93CF52B8-5D70-44C4-ABF8-FDD9467A96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50" y="351"/>
              <a:ext cx="3177" cy="3615"/>
            </a:xfrm>
            <a:custGeom>
              <a:avLst/>
              <a:gdLst>
                <a:gd name="T0" fmla="*/ 1394 w 1696"/>
                <a:gd name="T1" fmla="*/ 1637 h 1928"/>
                <a:gd name="T2" fmla="*/ 924 w 1696"/>
                <a:gd name="T3" fmla="*/ 1891 h 1928"/>
                <a:gd name="T4" fmla="*/ 908 w 1696"/>
                <a:gd name="T5" fmla="*/ 1928 h 1928"/>
                <a:gd name="T6" fmla="*/ 796 w 1696"/>
                <a:gd name="T7" fmla="*/ 1823 h 1928"/>
                <a:gd name="T8" fmla="*/ 895 w 1696"/>
                <a:gd name="T9" fmla="*/ 1695 h 1928"/>
                <a:gd name="T10" fmla="*/ 926 w 1696"/>
                <a:gd name="T11" fmla="*/ 1726 h 1928"/>
                <a:gd name="T12" fmla="*/ 1650 w 1696"/>
                <a:gd name="T13" fmla="*/ 1143 h 1928"/>
                <a:gd name="T14" fmla="*/ 1693 w 1696"/>
                <a:gd name="T15" fmla="*/ 1152 h 1928"/>
                <a:gd name="T16" fmla="*/ 804 w 1696"/>
                <a:gd name="T17" fmla="*/ 8 h 1928"/>
                <a:gd name="T18" fmla="*/ 772 w 1696"/>
                <a:gd name="T19" fmla="*/ 39 h 1928"/>
                <a:gd name="T20" fmla="*/ 302 w 1696"/>
                <a:gd name="T21" fmla="*/ 293 h 1928"/>
                <a:gd name="T22" fmla="*/ 19 w 1696"/>
                <a:gd name="T23" fmla="*/ 804 h 1928"/>
                <a:gd name="T24" fmla="*/ 46 w 1696"/>
                <a:gd name="T25" fmla="*/ 787 h 1928"/>
                <a:gd name="T26" fmla="*/ 770 w 1696"/>
                <a:gd name="T27" fmla="*/ 204 h 1928"/>
                <a:gd name="T28" fmla="*/ 786 w 1696"/>
                <a:gd name="T29" fmla="*/ 241 h 1928"/>
                <a:gd name="T30" fmla="*/ 900 w 1696"/>
                <a:gd name="T31" fmla="*/ 139 h 1928"/>
                <a:gd name="T32" fmla="*/ 1031 w 1696"/>
                <a:gd name="T33" fmla="*/ 1376 h 1928"/>
                <a:gd name="T34" fmla="*/ 945 w 1696"/>
                <a:gd name="T35" fmla="*/ 1282 h 1928"/>
                <a:gd name="T36" fmla="*/ 1397 w 1696"/>
                <a:gd name="T37" fmla="*/ 1268 h 1928"/>
                <a:gd name="T38" fmla="*/ 1419 w 1696"/>
                <a:gd name="T39" fmla="*/ 636 h 1928"/>
                <a:gd name="T40" fmla="*/ 303 w 1696"/>
                <a:gd name="T41" fmla="*/ 614 h 1928"/>
                <a:gd name="T42" fmla="*/ 281 w 1696"/>
                <a:gd name="T43" fmla="*/ 1246 h 1928"/>
                <a:gd name="T44" fmla="*/ 754 w 1696"/>
                <a:gd name="T45" fmla="*/ 1268 h 1928"/>
                <a:gd name="T46" fmla="*/ 675 w 1696"/>
                <a:gd name="T47" fmla="*/ 1352 h 1928"/>
                <a:gd name="T48" fmla="*/ 689 w 1696"/>
                <a:gd name="T49" fmla="*/ 1390 h 1928"/>
                <a:gd name="T50" fmla="*/ 1031 w 1696"/>
                <a:gd name="T51" fmla="*/ 1376 h 1928"/>
                <a:gd name="T52" fmla="*/ 798 w 1696"/>
                <a:gd name="T53" fmla="*/ 1293 h 1928"/>
                <a:gd name="T54" fmla="*/ 776 w 1696"/>
                <a:gd name="T55" fmla="*/ 1224 h 1928"/>
                <a:gd name="T56" fmla="*/ 325 w 1696"/>
                <a:gd name="T57" fmla="*/ 658 h 1928"/>
                <a:gd name="T58" fmla="*/ 1375 w 1696"/>
                <a:gd name="T59" fmla="*/ 1224 h 1928"/>
                <a:gd name="T60" fmla="*/ 901 w 1696"/>
                <a:gd name="T61" fmla="*/ 1246 h 1928"/>
                <a:gd name="T62" fmla="*/ 909 w 1696"/>
                <a:gd name="T63" fmla="*/ 1309 h 1928"/>
                <a:gd name="T64" fmla="*/ 748 w 1696"/>
                <a:gd name="T65" fmla="*/ 1346 h 1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96" h="1928">
                  <a:moveTo>
                    <a:pt x="1693" y="1152"/>
                  </a:moveTo>
                  <a:cubicBezTo>
                    <a:pt x="1652" y="1342"/>
                    <a:pt x="1545" y="1514"/>
                    <a:pt x="1394" y="1637"/>
                  </a:cubicBezTo>
                  <a:cubicBezTo>
                    <a:pt x="1245" y="1759"/>
                    <a:pt x="1057" y="1827"/>
                    <a:pt x="865" y="1831"/>
                  </a:cubicBezTo>
                  <a:cubicBezTo>
                    <a:pt x="924" y="1891"/>
                    <a:pt x="924" y="1891"/>
                    <a:pt x="924" y="1891"/>
                  </a:cubicBezTo>
                  <a:cubicBezTo>
                    <a:pt x="932" y="1900"/>
                    <a:pt x="932" y="1914"/>
                    <a:pt x="923" y="1922"/>
                  </a:cubicBezTo>
                  <a:cubicBezTo>
                    <a:pt x="919" y="1926"/>
                    <a:pt x="913" y="1928"/>
                    <a:pt x="908" y="1928"/>
                  </a:cubicBezTo>
                  <a:cubicBezTo>
                    <a:pt x="902" y="1928"/>
                    <a:pt x="896" y="1926"/>
                    <a:pt x="892" y="1922"/>
                  </a:cubicBezTo>
                  <a:cubicBezTo>
                    <a:pt x="796" y="1823"/>
                    <a:pt x="796" y="1823"/>
                    <a:pt x="796" y="1823"/>
                  </a:cubicBezTo>
                  <a:cubicBezTo>
                    <a:pt x="787" y="1814"/>
                    <a:pt x="787" y="1800"/>
                    <a:pt x="796" y="1791"/>
                  </a:cubicBezTo>
                  <a:cubicBezTo>
                    <a:pt x="895" y="1695"/>
                    <a:pt x="895" y="1695"/>
                    <a:pt x="895" y="1695"/>
                  </a:cubicBezTo>
                  <a:cubicBezTo>
                    <a:pt x="904" y="1686"/>
                    <a:pt x="918" y="1687"/>
                    <a:pt x="926" y="1695"/>
                  </a:cubicBezTo>
                  <a:cubicBezTo>
                    <a:pt x="935" y="1704"/>
                    <a:pt x="934" y="1718"/>
                    <a:pt x="926" y="1726"/>
                  </a:cubicBezTo>
                  <a:cubicBezTo>
                    <a:pt x="864" y="1787"/>
                    <a:pt x="864" y="1787"/>
                    <a:pt x="864" y="1787"/>
                  </a:cubicBezTo>
                  <a:cubicBezTo>
                    <a:pt x="1240" y="1779"/>
                    <a:pt x="1569" y="1511"/>
                    <a:pt x="1650" y="1143"/>
                  </a:cubicBezTo>
                  <a:cubicBezTo>
                    <a:pt x="1653" y="1131"/>
                    <a:pt x="1665" y="1124"/>
                    <a:pt x="1677" y="1126"/>
                  </a:cubicBezTo>
                  <a:cubicBezTo>
                    <a:pt x="1689" y="1129"/>
                    <a:pt x="1696" y="1141"/>
                    <a:pt x="1693" y="1152"/>
                  </a:cubicBezTo>
                  <a:close/>
                  <a:moveTo>
                    <a:pt x="900" y="107"/>
                  </a:moveTo>
                  <a:cubicBezTo>
                    <a:pt x="804" y="8"/>
                    <a:pt x="804" y="8"/>
                    <a:pt x="804" y="8"/>
                  </a:cubicBezTo>
                  <a:cubicBezTo>
                    <a:pt x="795" y="0"/>
                    <a:pt x="782" y="0"/>
                    <a:pt x="773" y="8"/>
                  </a:cubicBezTo>
                  <a:cubicBezTo>
                    <a:pt x="764" y="16"/>
                    <a:pt x="764" y="30"/>
                    <a:pt x="772" y="39"/>
                  </a:cubicBezTo>
                  <a:cubicBezTo>
                    <a:pt x="831" y="99"/>
                    <a:pt x="831" y="99"/>
                    <a:pt x="831" y="99"/>
                  </a:cubicBezTo>
                  <a:cubicBezTo>
                    <a:pt x="639" y="103"/>
                    <a:pt x="451" y="172"/>
                    <a:pt x="302" y="293"/>
                  </a:cubicBezTo>
                  <a:cubicBezTo>
                    <a:pt x="151" y="416"/>
                    <a:pt x="44" y="588"/>
                    <a:pt x="3" y="778"/>
                  </a:cubicBezTo>
                  <a:cubicBezTo>
                    <a:pt x="0" y="789"/>
                    <a:pt x="7" y="801"/>
                    <a:pt x="19" y="804"/>
                  </a:cubicBezTo>
                  <a:cubicBezTo>
                    <a:pt x="21" y="804"/>
                    <a:pt x="23" y="804"/>
                    <a:pt x="24" y="804"/>
                  </a:cubicBezTo>
                  <a:cubicBezTo>
                    <a:pt x="34" y="804"/>
                    <a:pt x="43" y="797"/>
                    <a:pt x="46" y="787"/>
                  </a:cubicBezTo>
                  <a:cubicBezTo>
                    <a:pt x="127" y="419"/>
                    <a:pt x="456" y="151"/>
                    <a:pt x="832" y="143"/>
                  </a:cubicBezTo>
                  <a:cubicBezTo>
                    <a:pt x="770" y="204"/>
                    <a:pt x="770" y="204"/>
                    <a:pt x="770" y="204"/>
                  </a:cubicBezTo>
                  <a:cubicBezTo>
                    <a:pt x="762" y="212"/>
                    <a:pt x="761" y="226"/>
                    <a:pt x="770" y="235"/>
                  </a:cubicBezTo>
                  <a:cubicBezTo>
                    <a:pt x="774" y="239"/>
                    <a:pt x="780" y="241"/>
                    <a:pt x="786" y="241"/>
                  </a:cubicBezTo>
                  <a:cubicBezTo>
                    <a:pt x="791" y="241"/>
                    <a:pt x="797" y="239"/>
                    <a:pt x="801" y="235"/>
                  </a:cubicBezTo>
                  <a:cubicBezTo>
                    <a:pt x="900" y="139"/>
                    <a:pt x="900" y="139"/>
                    <a:pt x="900" y="139"/>
                  </a:cubicBezTo>
                  <a:cubicBezTo>
                    <a:pt x="909" y="130"/>
                    <a:pt x="909" y="116"/>
                    <a:pt x="900" y="107"/>
                  </a:cubicBezTo>
                  <a:close/>
                  <a:moveTo>
                    <a:pt x="1031" y="1376"/>
                  </a:moveTo>
                  <a:cubicBezTo>
                    <a:pt x="1034" y="1367"/>
                    <a:pt x="1032" y="1358"/>
                    <a:pt x="1025" y="1352"/>
                  </a:cubicBezTo>
                  <a:cubicBezTo>
                    <a:pt x="945" y="1282"/>
                    <a:pt x="945" y="1282"/>
                    <a:pt x="945" y="1282"/>
                  </a:cubicBezTo>
                  <a:cubicBezTo>
                    <a:pt x="945" y="1268"/>
                    <a:pt x="945" y="1268"/>
                    <a:pt x="945" y="1268"/>
                  </a:cubicBezTo>
                  <a:cubicBezTo>
                    <a:pt x="1397" y="1268"/>
                    <a:pt x="1397" y="1268"/>
                    <a:pt x="1397" y="1268"/>
                  </a:cubicBezTo>
                  <a:cubicBezTo>
                    <a:pt x="1409" y="1268"/>
                    <a:pt x="1419" y="1258"/>
                    <a:pt x="1419" y="1246"/>
                  </a:cubicBezTo>
                  <a:cubicBezTo>
                    <a:pt x="1419" y="636"/>
                    <a:pt x="1419" y="636"/>
                    <a:pt x="1419" y="636"/>
                  </a:cubicBezTo>
                  <a:cubicBezTo>
                    <a:pt x="1419" y="624"/>
                    <a:pt x="1409" y="614"/>
                    <a:pt x="1397" y="614"/>
                  </a:cubicBezTo>
                  <a:cubicBezTo>
                    <a:pt x="303" y="614"/>
                    <a:pt x="303" y="614"/>
                    <a:pt x="303" y="614"/>
                  </a:cubicBezTo>
                  <a:cubicBezTo>
                    <a:pt x="291" y="614"/>
                    <a:pt x="281" y="624"/>
                    <a:pt x="281" y="636"/>
                  </a:cubicBezTo>
                  <a:cubicBezTo>
                    <a:pt x="281" y="1246"/>
                    <a:pt x="281" y="1246"/>
                    <a:pt x="281" y="1246"/>
                  </a:cubicBezTo>
                  <a:cubicBezTo>
                    <a:pt x="281" y="1258"/>
                    <a:pt x="291" y="1268"/>
                    <a:pt x="303" y="1268"/>
                  </a:cubicBezTo>
                  <a:cubicBezTo>
                    <a:pt x="754" y="1268"/>
                    <a:pt x="754" y="1268"/>
                    <a:pt x="754" y="1268"/>
                  </a:cubicBezTo>
                  <a:cubicBezTo>
                    <a:pt x="754" y="1282"/>
                    <a:pt x="754" y="1282"/>
                    <a:pt x="754" y="1282"/>
                  </a:cubicBezTo>
                  <a:cubicBezTo>
                    <a:pt x="675" y="1352"/>
                    <a:pt x="675" y="1352"/>
                    <a:pt x="675" y="1352"/>
                  </a:cubicBezTo>
                  <a:cubicBezTo>
                    <a:pt x="668" y="1358"/>
                    <a:pt x="666" y="1367"/>
                    <a:pt x="669" y="1376"/>
                  </a:cubicBezTo>
                  <a:cubicBezTo>
                    <a:pt x="672" y="1384"/>
                    <a:pt x="680" y="1390"/>
                    <a:pt x="689" y="1390"/>
                  </a:cubicBezTo>
                  <a:cubicBezTo>
                    <a:pt x="1010" y="1390"/>
                    <a:pt x="1010" y="1390"/>
                    <a:pt x="1010" y="1390"/>
                  </a:cubicBezTo>
                  <a:cubicBezTo>
                    <a:pt x="1020" y="1390"/>
                    <a:pt x="1028" y="1384"/>
                    <a:pt x="1031" y="1376"/>
                  </a:cubicBezTo>
                  <a:close/>
                  <a:moveTo>
                    <a:pt x="791" y="1309"/>
                  </a:moveTo>
                  <a:cubicBezTo>
                    <a:pt x="796" y="1305"/>
                    <a:pt x="798" y="1299"/>
                    <a:pt x="798" y="1293"/>
                  </a:cubicBezTo>
                  <a:cubicBezTo>
                    <a:pt x="798" y="1246"/>
                    <a:pt x="798" y="1246"/>
                    <a:pt x="798" y="1246"/>
                  </a:cubicBezTo>
                  <a:cubicBezTo>
                    <a:pt x="798" y="1234"/>
                    <a:pt x="789" y="1224"/>
                    <a:pt x="776" y="1224"/>
                  </a:cubicBezTo>
                  <a:cubicBezTo>
                    <a:pt x="325" y="1224"/>
                    <a:pt x="325" y="1224"/>
                    <a:pt x="325" y="1224"/>
                  </a:cubicBezTo>
                  <a:cubicBezTo>
                    <a:pt x="325" y="658"/>
                    <a:pt x="325" y="658"/>
                    <a:pt x="325" y="658"/>
                  </a:cubicBezTo>
                  <a:cubicBezTo>
                    <a:pt x="1375" y="658"/>
                    <a:pt x="1375" y="658"/>
                    <a:pt x="1375" y="658"/>
                  </a:cubicBezTo>
                  <a:cubicBezTo>
                    <a:pt x="1375" y="1224"/>
                    <a:pt x="1375" y="1224"/>
                    <a:pt x="1375" y="1224"/>
                  </a:cubicBezTo>
                  <a:cubicBezTo>
                    <a:pt x="923" y="1224"/>
                    <a:pt x="923" y="1224"/>
                    <a:pt x="923" y="1224"/>
                  </a:cubicBezTo>
                  <a:cubicBezTo>
                    <a:pt x="911" y="1224"/>
                    <a:pt x="901" y="1234"/>
                    <a:pt x="901" y="1246"/>
                  </a:cubicBezTo>
                  <a:cubicBezTo>
                    <a:pt x="901" y="1293"/>
                    <a:pt x="901" y="1293"/>
                    <a:pt x="901" y="1293"/>
                  </a:cubicBezTo>
                  <a:cubicBezTo>
                    <a:pt x="901" y="1299"/>
                    <a:pt x="904" y="1305"/>
                    <a:pt x="909" y="1309"/>
                  </a:cubicBezTo>
                  <a:cubicBezTo>
                    <a:pt x="951" y="1346"/>
                    <a:pt x="951" y="1346"/>
                    <a:pt x="951" y="1346"/>
                  </a:cubicBezTo>
                  <a:cubicBezTo>
                    <a:pt x="748" y="1346"/>
                    <a:pt x="748" y="1346"/>
                    <a:pt x="748" y="1346"/>
                  </a:cubicBezTo>
                  <a:lnTo>
                    <a:pt x="791" y="130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80" name="Freeform 6">
              <a:extLst>
                <a:ext uri="{FF2B5EF4-FFF2-40B4-BE49-F238E27FC236}">
                  <a16:creationId xmlns:a16="http://schemas.microsoft.com/office/drawing/2014/main" id="{537445C3-C214-4551-A971-BBB7D1D478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30" y="570"/>
              <a:ext cx="3616" cy="3176"/>
            </a:xfrm>
            <a:custGeom>
              <a:avLst/>
              <a:gdLst>
                <a:gd name="T0" fmla="*/ 1922 w 1930"/>
                <a:gd name="T1" fmla="*/ 804 h 1694"/>
                <a:gd name="T2" fmla="*/ 1823 w 1930"/>
                <a:gd name="T3" fmla="*/ 900 h 1694"/>
                <a:gd name="T4" fmla="*/ 1807 w 1930"/>
                <a:gd name="T5" fmla="*/ 907 h 1694"/>
                <a:gd name="T6" fmla="*/ 1791 w 1930"/>
                <a:gd name="T7" fmla="*/ 900 h 1694"/>
                <a:gd name="T8" fmla="*/ 1695 w 1930"/>
                <a:gd name="T9" fmla="*/ 801 h 1694"/>
                <a:gd name="T10" fmla="*/ 1695 w 1930"/>
                <a:gd name="T11" fmla="*/ 770 h 1694"/>
                <a:gd name="T12" fmla="*/ 1726 w 1930"/>
                <a:gd name="T13" fmla="*/ 770 h 1694"/>
                <a:gd name="T14" fmla="*/ 1787 w 1930"/>
                <a:gd name="T15" fmla="*/ 832 h 1694"/>
                <a:gd name="T16" fmla="*/ 1143 w 1930"/>
                <a:gd name="T17" fmla="*/ 46 h 1694"/>
                <a:gd name="T18" fmla="*/ 1126 w 1930"/>
                <a:gd name="T19" fmla="*/ 19 h 1694"/>
                <a:gd name="T20" fmla="*/ 1152 w 1930"/>
                <a:gd name="T21" fmla="*/ 3 h 1694"/>
                <a:gd name="T22" fmla="*/ 1637 w 1930"/>
                <a:gd name="T23" fmla="*/ 302 h 1694"/>
                <a:gd name="T24" fmla="*/ 1831 w 1930"/>
                <a:gd name="T25" fmla="*/ 831 h 1694"/>
                <a:gd name="T26" fmla="*/ 1891 w 1930"/>
                <a:gd name="T27" fmla="*/ 772 h 1694"/>
                <a:gd name="T28" fmla="*/ 1922 w 1930"/>
                <a:gd name="T29" fmla="*/ 773 h 1694"/>
                <a:gd name="T30" fmla="*/ 1922 w 1930"/>
                <a:gd name="T31" fmla="*/ 804 h 1694"/>
                <a:gd name="T32" fmla="*/ 787 w 1930"/>
                <a:gd name="T33" fmla="*/ 1651 h 1694"/>
                <a:gd name="T34" fmla="*/ 143 w 1930"/>
                <a:gd name="T35" fmla="*/ 864 h 1694"/>
                <a:gd name="T36" fmla="*/ 204 w 1930"/>
                <a:gd name="T37" fmla="*/ 926 h 1694"/>
                <a:gd name="T38" fmla="*/ 219 w 1930"/>
                <a:gd name="T39" fmla="*/ 932 h 1694"/>
                <a:gd name="T40" fmla="*/ 235 w 1930"/>
                <a:gd name="T41" fmla="*/ 926 h 1694"/>
                <a:gd name="T42" fmla="*/ 235 w 1930"/>
                <a:gd name="T43" fmla="*/ 895 h 1694"/>
                <a:gd name="T44" fmla="*/ 139 w 1930"/>
                <a:gd name="T45" fmla="*/ 796 h 1694"/>
                <a:gd name="T46" fmla="*/ 107 w 1930"/>
                <a:gd name="T47" fmla="*/ 796 h 1694"/>
                <a:gd name="T48" fmla="*/ 8 w 1930"/>
                <a:gd name="T49" fmla="*/ 892 h 1694"/>
                <a:gd name="T50" fmla="*/ 8 w 1930"/>
                <a:gd name="T51" fmla="*/ 923 h 1694"/>
                <a:gd name="T52" fmla="*/ 39 w 1930"/>
                <a:gd name="T53" fmla="*/ 924 h 1694"/>
                <a:gd name="T54" fmla="*/ 99 w 1930"/>
                <a:gd name="T55" fmla="*/ 865 h 1694"/>
                <a:gd name="T56" fmla="*/ 293 w 1930"/>
                <a:gd name="T57" fmla="*/ 1394 h 1694"/>
                <a:gd name="T58" fmla="*/ 778 w 1930"/>
                <a:gd name="T59" fmla="*/ 1693 h 1694"/>
                <a:gd name="T60" fmla="*/ 782 w 1930"/>
                <a:gd name="T61" fmla="*/ 1694 h 1694"/>
                <a:gd name="T62" fmla="*/ 804 w 1930"/>
                <a:gd name="T63" fmla="*/ 1677 h 1694"/>
                <a:gd name="T64" fmla="*/ 787 w 1930"/>
                <a:gd name="T65" fmla="*/ 1651 h 1694"/>
                <a:gd name="T66" fmla="*/ 906 w 1930"/>
                <a:gd name="T67" fmla="*/ 1062 h 1694"/>
                <a:gd name="T68" fmla="*/ 1027 w 1930"/>
                <a:gd name="T69" fmla="*/ 1062 h 1694"/>
                <a:gd name="T70" fmla="*/ 1437 w 1930"/>
                <a:gd name="T71" fmla="*/ 1062 h 1694"/>
                <a:gd name="T72" fmla="*/ 1446 w 1930"/>
                <a:gd name="T73" fmla="*/ 1052 h 1694"/>
                <a:gd name="T74" fmla="*/ 1446 w 1930"/>
                <a:gd name="T75" fmla="*/ 596 h 1694"/>
                <a:gd name="T76" fmla="*/ 1437 w 1930"/>
                <a:gd name="T77" fmla="*/ 586 h 1694"/>
                <a:gd name="T78" fmla="*/ 496 w 1930"/>
                <a:gd name="T79" fmla="*/ 586 h 1694"/>
                <a:gd name="T80" fmla="*/ 486 w 1930"/>
                <a:gd name="T81" fmla="*/ 596 h 1694"/>
                <a:gd name="T82" fmla="*/ 486 w 1930"/>
                <a:gd name="T83" fmla="*/ 1052 h 1694"/>
                <a:gd name="T84" fmla="*/ 496 w 1930"/>
                <a:gd name="T85" fmla="*/ 1062 h 1694"/>
                <a:gd name="T86" fmla="*/ 906 w 1930"/>
                <a:gd name="T87" fmla="*/ 1062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930" h="1694">
                  <a:moveTo>
                    <a:pt x="1922" y="804"/>
                  </a:moveTo>
                  <a:cubicBezTo>
                    <a:pt x="1823" y="900"/>
                    <a:pt x="1823" y="900"/>
                    <a:pt x="1823" y="900"/>
                  </a:cubicBezTo>
                  <a:cubicBezTo>
                    <a:pt x="1818" y="905"/>
                    <a:pt x="1813" y="907"/>
                    <a:pt x="1807" y="907"/>
                  </a:cubicBezTo>
                  <a:cubicBezTo>
                    <a:pt x="1801" y="907"/>
                    <a:pt x="1796" y="904"/>
                    <a:pt x="1791" y="900"/>
                  </a:cubicBezTo>
                  <a:cubicBezTo>
                    <a:pt x="1695" y="801"/>
                    <a:pt x="1695" y="801"/>
                    <a:pt x="1695" y="801"/>
                  </a:cubicBezTo>
                  <a:cubicBezTo>
                    <a:pt x="1686" y="792"/>
                    <a:pt x="1687" y="778"/>
                    <a:pt x="1695" y="770"/>
                  </a:cubicBezTo>
                  <a:cubicBezTo>
                    <a:pt x="1704" y="761"/>
                    <a:pt x="1718" y="762"/>
                    <a:pt x="1726" y="770"/>
                  </a:cubicBezTo>
                  <a:cubicBezTo>
                    <a:pt x="1787" y="832"/>
                    <a:pt x="1787" y="832"/>
                    <a:pt x="1787" y="832"/>
                  </a:cubicBezTo>
                  <a:cubicBezTo>
                    <a:pt x="1779" y="456"/>
                    <a:pt x="1511" y="127"/>
                    <a:pt x="1143" y="46"/>
                  </a:cubicBezTo>
                  <a:cubicBezTo>
                    <a:pt x="1131" y="43"/>
                    <a:pt x="1124" y="31"/>
                    <a:pt x="1126" y="19"/>
                  </a:cubicBezTo>
                  <a:cubicBezTo>
                    <a:pt x="1129" y="8"/>
                    <a:pt x="1141" y="0"/>
                    <a:pt x="1152" y="3"/>
                  </a:cubicBezTo>
                  <a:cubicBezTo>
                    <a:pt x="1342" y="44"/>
                    <a:pt x="1514" y="151"/>
                    <a:pt x="1637" y="302"/>
                  </a:cubicBezTo>
                  <a:cubicBezTo>
                    <a:pt x="1759" y="451"/>
                    <a:pt x="1827" y="639"/>
                    <a:pt x="1831" y="831"/>
                  </a:cubicBezTo>
                  <a:cubicBezTo>
                    <a:pt x="1891" y="772"/>
                    <a:pt x="1891" y="772"/>
                    <a:pt x="1891" y="772"/>
                  </a:cubicBezTo>
                  <a:cubicBezTo>
                    <a:pt x="1900" y="764"/>
                    <a:pt x="1914" y="764"/>
                    <a:pt x="1922" y="773"/>
                  </a:cubicBezTo>
                  <a:cubicBezTo>
                    <a:pt x="1930" y="781"/>
                    <a:pt x="1930" y="795"/>
                    <a:pt x="1922" y="804"/>
                  </a:cubicBezTo>
                  <a:close/>
                  <a:moveTo>
                    <a:pt x="787" y="1651"/>
                  </a:moveTo>
                  <a:cubicBezTo>
                    <a:pt x="419" y="1569"/>
                    <a:pt x="151" y="1240"/>
                    <a:pt x="143" y="864"/>
                  </a:cubicBezTo>
                  <a:cubicBezTo>
                    <a:pt x="204" y="926"/>
                    <a:pt x="204" y="926"/>
                    <a:pt x="204" y="926"/>
                  </a:cubicBezTo>
                  <a:cubicBezTo>
                    <a:pt x="208" y="930"/>
                    <a:pt x="214" y="932"/>
                    <a:pt x="219" y="932"/>
                  </a:cubicBezTo>
                  <a:cubicBezTo>
                    <a:pt x="225" y="932"/>
                    <a:pt x="230" y="930"/>
                    <a:pt x="235" y="926"/>
                  </a:cubicBezTo>
                  <a:cubicBezTo>
                    <a:pt x="243" y="918"/>
                    <a:pt x="244" y="904"/>
                    <a:pt x="235" y="895"/>
                  </a:cubicBezTo>
                  <a:cubicBezTo>
                    <a:pt x="139" y="796"/>
                    <a:pt x="139" y="796"/>
                    <a:pt x="139" y="796"/>
                  </a:cubicBezTo>
                  <a:cubicBezTo>
                    <a:pt x="130" y="787"/>
                    <a:pt x="116" y="787"/>
                    <a:pt x="107" y="796"/>
                  </a:cubicBezTo>
                  <a:cubicBezTo>
                    <a:pt x="8" y="892"/>
                    <a:pt x="8" y="892"/>
                    <a:pt x="8" y="892"/>
                  </a:cubicBezTo>
                  <a:cubicBezTo>
                    <a:pt x="0" y="901"/>
                    <a:pt x="0" y="915"/>
                    <a:pt x="8" y="923"/>
                  </a:cubicBezTo>
                  <a:cubicBezTo>
                    <a:pt x="16" y="932"/>
                    <a:pt x="30" y="932"/>
                    <a:pt x="39" y="924"/>
                  </a:cubicBezTo>
                  <a:cubicBezTo>
                    <a:pt x="99" y="865"/>
                    <a:pt x="99" y="865"/>
                    <a:pt x="99" y="865"/>
                  </a:cubicBezTo>
                  <a:cubicBezTo>
                    <a:pt x="103" y="1057"/>
                    <a:pt x="172" y="1245"/>
                    <a:pt x="293" y="1394"/>
                  </a:cubicBezTo>
                  <a:cubicBezTo>
                    <a:pt x="416" y="1545"/>
                    <a:pt x="588" y="1652"/>
                    <a:pt x="778" y="1693"/>
                  </a:cubicBezTo>
                  <a:cubicBezTo>
                    <a:pt x="779" y="1694"/>
                    <a:pt x="781" y="1694"/>
                    <a:pt x="782" y="1694"/>
                  </a:cubicBezTo>
                  <a:cubicBezTo>
                    <a:pt x="792" y="1694"/>
                    <a:pt x="802" y="1687"/>
                    <a:pt x="804" y="1677"/>
                  </a:cubicBezTo>
                  <a:cubicBezTo>
                    <a:pt x="806" y="1665"/>
                    <a:pt x="799" y="1653"/>
                    <a:pt x="787" y="1651"/>
                  </a:cubicBezTo>
                  <a:close/>
                  <a:moveTo>
                    <a:pt x="906" y="1062"/>
                  </a:moveTo>
                  <a:cubicBezTo>
                    <a:pt x="937" y="1062"/>
                    <a:pt x="996" y="1062"/>
                    <a:pt x="1027" y="1062"/>
                  </a:cubicBezTo>
                  <a:cubicBezTo>
                    <a:pt x="1437" y="1062"/>
                    <a:pt x="1437" y="1062"/>
                    <a:pt x="1437" y="1062"/>
                  </a:cubicBezTo>
                  <a:cubicBezTo>
                    <a:pt x="1442" y="1062"/>
                    <a:pt x="1446" y="1058"/>
                    <a:pt x="1446" y="1052"/>
                  </a:cubicBezTo>
                  <a:cubicBezTo>
                    <a:pt x="1446" y="596"/>
                    <a:pt x="1446" y="596"/>
                    <a:pt x="1446" y="596"/>
                  </a:cubicBezTo>
                  <a:cubicBezTo>
                    <a:pt x="1446" y="590"/>
                    <a:pt x="1442" y="586"/>
                    <a:pt x="1437" y="586"/>
                  </a:cubicBezTo>
                  <a:cubicBezTo>
                    <a:pt x="496" y="586"/>
                    <a:pt x="496" y="586"/>
                    <a:pt x="496" y="586"/>
                  </a:cubicBezTo>
                  <a:cubicBezTo>
                    <a:pt x="491" y="586"/>
                    <a:pt x="486" y="590"/>
                    <a:pt x="486" y="596"/>
                  </a:cubicBezTo>
                  <a:cubicBezTo>
                    <a:pt x="486" y="1052"/>
                    <a:pt x="486" y="1052"/>
                    <a:pt x="486" y="1052"/>
                  </a:cubicBezTo>
                  <a:cubicBezTo>
                    <a:pt x="486" y="1058"/>
                    <a:pt x="491" y="1062"/>
                    <a:pt x="496" y="1062"/>
                  </a:cubicBezTo>
                  <a:lnTo>
                    <a:pt x="906" y="106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533245" y="1437254"/>
            <a:ext cx="428872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-295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C2F75">
                  <a:lumMod val="100000"/>
                </a:srgbClr>
              </a:buClr>
              <a:buSzPct val="100000"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Potential categories to consider:</a:t>
            </a:r>
          </a:p>
        </p:txBody>
      </p:sp>
    </p:spTree>
    <p:extLst>
      <p:ext uri="{BB962C8B-B14F-4D97-AF65-F5344CB8AC3E}">
        <p14:creationId xmlns:p14="http://schemas.microsoft.com/office/powerpoint/2010/main" val="909500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7" name="Object 12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think-cell Slide" r:id="rId7" imgW="353" imgH="357" progId="TCLayout.ActiveDocument.1">
                  <p:embed/>
                </p:oleObj>
              </mc:Choice>
              <mc:Fallback>
                <p:oleObj name="think-cell Slide" r:id="rId7" imgW="353" imgH="357" progId="TCLayout.ActiveDocument.1">
                  <p:embed/>
                  <p:pic>
                    <p:nvPicPr>
                      <p:cNvPr id="127" name="Object 126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65 Bold" panose="020B0800000000000000" pitchFamily="34" charset="0"/>
              <a:ea typeface="+mn-ea"/>
              <a:cs typeface="+mn-cs"/>
              <a:sym typeface="Univers 65 Bold" panose="020B0800000000000000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22800"/>
            <a:ext cx="10934700" cy="66479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002395"/>
                </a:solidFill>
                <a:latin typeface="Univers 65 Bold" pitchFamily="2" charset="0"/>
              </a:rPr>
              <a:t>1b. Initiatives – Choosing what to start on (1/3)</a:t>
            </a:r>
            <a:br>
              <a:rPr lang="en-US" dirty="0">
                <a:solidFill>
                  <a:srgbClr val="002395"/>
                </a:solidFill>
                <a:latin typeface="Univers 65 Bold" pitchFamily="2" charset="0"/>
              </a:rPr>
            </a:br>
            <a:endParaRPr lang="en-US" dirty="0">
              <a:solidFill>
                <a:srgbClr val="002395"/>
              </a:solidFill>
              <a:latin typeface="Univers 65 Bold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458829" y="2079820"/>
            <a:ext cx="2294107" cy="3327573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 cap="rnd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Univers 55" panose="02010603020202030204" pitchFamily="2" charset="0"/>
              <a:buChar char="​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95959">
                    <a:lumMod val="100000"/>
                  </a:srgb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Dimensions that we are scoring low in currently are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Univers 55" panose="02010603020202030204" pitchFamily="2" charset="0"/>
              <a:buChar char="​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595959">
                  <a:lumMod val="100000"/>
                </a:srgbClr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[Dimension X]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[Dimension Y]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[Dimension Z]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979C9F">
                  <a:lumMod val="100000"/>
                </a:srgbClr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  <p:grpSp>
        <p:nvGrpSpPr>
          <p:cNvPr id="145" name="Group 144"/>
          <p:cNvGrpSpPr/>
          <p:nvPr/>
        </p:nvGrpSpPr>
        <p:grpSpPr>
          <a:xfrm>
            <a:off x="1855979" y="5674324"/>
            <a:ext cx="6620911" cy="347288"/>
            <a:chOff x="2564172" y="6050642"/>
            <a:chExt cx="6620911" cy="347288"/>
          </a:xfrm>
        </p:grpSpPr>
        <p:sp>
          <p:nvSpPr>
            <p:cNvPr id="146" name="Rectangle 145"/>
            <p:cNvSpPr/>
            <p:nvPr/>
          </p:nvSpPr>
          <p:spPr>
            <a:xfrm>
              <a:off x="2564172" y="6224963"/>
              <a:ext cx="243657" cy="169277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 anchorCtr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65A5C">
                      <a:lumMod val="75000"/>
                    </a:srgbClr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DAI</a:t>
              </a:r>
            </a:p>
          </p:txBody>
        </p:sp>
        <p:sp>
          <p:nvSpPr>
            <p:cNvPr id="147" name="BoxHeader"/>
            <p:cNvSpPr>
              <a:spLocks noChangeArrowheads="1"/>
            </p:cNvSpPr>
            <p:nvPr/>
          </p:nvSpPr>
          <p:spPr bwMode="gray">
            <a:xfrm>
              <a:off x="8732616" y="6242154"/>
              <a:ext cx="452467" cy="155775"/>
            </a:xfrm>
            <a:prstGeom prst="rect">
              <a:avLst/>
            </a:prstGeom>
            <a:noFill/>
            <a:ln w="9525" algn="ctr">
              <a:solidFill>
                <a:schemeClr val="tx1">
                  <a:lumMod val="40000"/>
                  <a:lumOff val="60000"/>
                </a:schemeClr>
              </a:solidFill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75757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N/A</a:t>
              </a:r>
            </a:p>
          </p:txBody>
        </p:sp>
        <p:sp>
          <p:nvSpPr>
            <p:cNvPr id="148" name="BoxHeader"/>
            <p:cNvSpPr>
              <a:spLocks noChangeArrowheads="1"/>
            </p:cNvSpPr>
            <p:nvPr/>
          </p:nvSpPr>
          <p:spPr bwMode="gray">
            <a:xfrm>
              <a:off x="2866068" y="6242154"/>
              <a:ext cx="467878" cy="155776"/>
            </a:xfrm>
            <a:prstGeom prst="rect">
              <a:avLst/>
            </a:prstGeom>
            <a:solidFill>
              <a:srgbClr val="960E00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0-8</a:t>
              </a:r>
            </a:p>
          </p:txBody>
        </p:sp>
        <p:sp>
          <p:nvSpPr>
            <p:cNvPr id="149" name="BoxHeader"/>
            <p:cNvSpPr>
              <a:spLocks noChangeArrowheads="1"/>
            </p:cNvSpPr>
            <p:nvPr/>
          </p:nvSpPr>
          <p:spPr bwMode="gray">
            <a:xfrm>
              <a:off x="3349355" y="6242154"/>
              <a:ext cx="467878" cy="155776"/>
            </a:xfrm>
            <a:prstGeom prst="rect">
              <a:avLst/>
            </a:prstGeom>
            <a:solidFill>
              <a:srgbClr val="CA2808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9-17</a:t>
              </a:r>
            </a:p>
          </p:txBody>
        </p:sp>
        <p:sp>
          <p:nvSpPr>
            <p:cNvPr id="150" name="BoxHeader"/>
            <p:cNvSpPr>
              <a:spLocks noChangeArrowheads="1"/>
            </p:cNvSpPr>
            <p:nvPr/>
          </p:nvSpPr>
          <p:spPr bwMode="gray">
            <a:xfrm>
              <a:off x="3832642" y="6242154"/>
              <a:ext cx="467878" cy="155776"/>
            </a:xfrm>
            <a:prstGeom prst="rect">
              <a:avLst/>
            </a:prstGeom>
            <a:solidFill>
              <a:srgbClr val="D25D2E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18-24</a:t>
              </a:r>
            </a:p>
          </p:txBody>
        </p:sp>
        <p:sp>
          <p:nvSpPr>
            <p:cNvPr id="151" name="BoxHeader"/>
            <p:cNvSpPr>
              <a:spLocks noChangeArrowheads="1"/>
            </p:cNvSpPr>
            <p:nvPr/>
          </p:nvSpPr>
          <p:spPr bwMode="gray">
            <a:xfrm>
              <a:off x="2866068" y="6050642"/>
              <a:ext cx="1434452" cy="15724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65A5C">
                      <a:lumMod val="75000"/>
                    </a:srgbClr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Digital starter</a:t>
              </a:r>
            </a:p>
          </p:txBody>
        </p:sp>
        <p:sp>
          <p:nvSpPr>
            <p:cNvPr id="152" name="BoxHeader"/>
            <p:cNvSpPr>
              <a:spLocks noChangeArrowheads="1"/>
            </p:cNvSpPr>
            <p:nvPr/>
          </p:nvSpPr>
          <p:spPr bwMode="gray">
            <a:xfrm>
              <a:off x="6276308" y="6242154"/>
              <a:ext cx="467878" cy="155776"/>
            </a:xfrm>
            <a:prstGeom prst="rect">
              <a:avLst/>
            </a:prstGeom>
            <a:solidFill>
              <a:srgbClr val="E8EB5F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58-65</a:t>
              </a:r>
            </a:p>
          </p:txBody>
        </p:sp>
        <p:sp>
          <p:nvSpPr>
            <p:cNvPr id="153" name="BoxHeader"/>
            <p:cNvSpPr>
              <a:spLocks noChangeArrowheads="1"/>
            </p:cNvSpPr>
            <p:nvPr/>
          </p:nvSpPr>
          <p:spPr bwMode="gray">
            <a:xfrm>
              <a:off x="5793021" y="6242154"/>
              <a:ext cx="467878" cy="155776"/>
            </a:xfrm>
            <a:prstGeom prst="rect">
              <a:avLst/>
            </a:prstGeom>
            <a:solidFill>
              <a:srgbClr val="F6E8A0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50-57</a:t>
              </a:r>
            </a:p>
          </p:txBody>
        </p:sp>
        <p:sp>
          <p:nvSpPr>
            <p:cNvPr id="154" name="BoxHeader"/>
            <p:cNvSpPr>
              <a:spLocks noChangeArrowheads="1"/>
            </p:cNvSpPr>
            <p:nvPr/>
          </p:nvSpPr>
          <p:spPr bwMode="gray">
            <a:xfrm>
              <a:off x="6759595" y="6242154"/>
              <a:ext cx="467878" cy="155776"/>
            </a:xfrm>
            <a:prstGeom prst="rect">
              <a:avLst/>
            </a:prstGeom>
            <a:solidFill>
              <a:srgbClr val="D0D422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66-74</a:t>
              </a:r>
            </a:p>
          </p:txBody>
        </p:sp>
        <p:sp>
          <p:nvSpPr>
            <p:cNvPr id="155" name="BoxHeader"/>
            <p:cNvSpPr>
              <a:spLocks noChangeArrowheads="1"/>
            </p:cNvSpPr>
            <p:nvPr/>
          </p:nvSpPr>
          <p:spPr bwMode="gray">
            <a:xfrm>
              <a:off x="5793021" y="6050642"/>
              <a:ext cx="1434452" cy="15724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65A5C">
                      <a:lumMod val="75000"/>
                    </a:srgbClr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Digital performer</a:t>
              </a:r>
            </a:p>
          </p:txBody>
        </p:sp>
        <p:sp>
          <p:nvSpPr>
            <p:cNvPr id="156" name="BoxHeader"/>
            <p:cNvSpPr>
              <a:spLocks noChangeArrowheads="1"/>
            </p:cNvSpPr>
            <p:nvPr/>
          </p:nvSpPr>
          <p:spPr bwMode="gray">
            <a:xfrm>
              <a:off x="7256498" y="6242154"/>
              <a:ext cx="467878" cy="155776"/>
            </a:xfrm>
            <a:prstGeom prst="rect">
              <a:avLst/>
            </a:prstGeom>
            <a:solidFill>
              <a:srgbClr val="9ACEA3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75-82</a:t>
              </a:r>
            </a:p>
          </p:txBody>
        </p:sp>
        <p:sp>
          <p:nvSpPr>
            <p:cNvPr id="157" name="BoxHeader"/>
            <p:cNvSpPr>
              <a:spLocks noChangeArrowheads="1"/>
            </p:cNvSpPr>
            <p:nvPr/>
          </p:nvSpPr>
          <p:spPr bwMode="gray">
            <a:xfrm>
              <a:off x="7739785" y="6242154"/>
              <a:ext cx="467878" cy="155776"/>
            </a:xfrm>
            <a:prstGeom prst="rect">
              <a:avLst/>
            </a:prstGeom>
            <a:solidFill>
              <a:srgbClr val="66B27F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83-91</a:t>
              </a:r>
            </a:p>
          </p:txBody>
        </p:sp>
        <p:sp>
          <p:nvSpPr>
            <p:cNvPr id="159" name="BoxHeader"/>
            <p:cNvSpPr>
              <a:spLocks noChangeArrowheads="1"/>
            </p:cNvSpPr>
            <p:nvPr/>
          </p:nvSpPr>
          <p:spPr bwMode="gray">
            <a:xfrm>
              <a:off x="8223075" y="6242154"/>
              <a:ext cx="494131" cy="155776"/>
            </a:xfrm>
            <a:prstGeom prst="rect">
              <a:avLst/>
            </a:prstGeom>
            <a:solidFill>
              <a:srgbClr val="3B7557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92-100</a:t>
              </a:r>
            </a:p>
          </p:txBody>
        </p:sp>
        <p:sp>
          <p:nvSpPr>
            <p:cNvPr id="172" name="BoxHeader"/>
            <p:cNvSpPr>
              <a:spLocks noChangeArrowheads="1"/>
            </p:cNvSpPr>
            <p:nvPr/>
          </p:nvSpPr>
          <p:spPr bwMode="gray">
            <a:xfrm>
              <a:off x="7256498" y="6050642"/>
              <a:ext cx="1434455" cy="15724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65A5C">
                      <a:lumMod val="75000"/>
                    </a:srgbClr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Digital leader</a:t>
              </a:r>
            </a:p>
          </p:txBody>
        </p:sp>
        <p:sp>
          <p:nvSpPr>
            <p:cNvPr id="173" name="BoxHeader"/>
            <p:cNvSpPr>
              <a:spLocks noChangeArrowheads="1"/>
            </p:cNvSpPr>
            <p:nvPr/>
          </p:nvSpPr>
          <p:spPr bwMode="gray">
            <a:xfrm>
              <a:off x="4329545" y="6242154"/>
              <a:ext cx="467878" cy="155776"/>
            </a:xfrm>
            <a:prstGeom prst="rect">
              <a:avLst/>
            </a:prstGeom>
            <a:solidFill>
              <a:srgbClr val="F2A76E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25-33</a:t>
              </a:r>
            </a:p>
          </p:txBody>
        </p:sp>
        <p:sp>
          <p:nvSpPr>
            <p:cNvPr id="174" name="BoxHeader"/>
            <p:cNvSpPr>
              <a:spLocks noChangeArrowheads="1"/>
            </p:cNvSpPr>
            <p:nvPr/>
          </p:nvSpPr>
          <p:spPr bwMode="gray">
            <a:xfrm>
              <a:off x="4812832" y="6242154"/>
              <a:ext cx="467878" cy="155776"/>
            </a:xfrm>
            <a:prstGeom prst="rect">
              <a:avLst/>
            </a:prstGeom>
            <a:solidFill>
              <a:srgbClr val="F5C77B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34-41</a:t>
              </a:r>
            </a:p>
          </p:txBody>
        </p:sp>
        <p:sp>
          <p:nvSpPr>
            <p:cNvPr id="175" name="BoxHeader"/>
            <p:cNvSpPr>
              <a:spLocks noChangeArrowheads="1"/>
            </p:cNvSpPr>
            <p:nvPr/>
          </p:nvSpPr>
          <p:spPr bwMode="gray">
            <a:xfrm>
              <a:off x="5296119" y="6242154"/>
              <a:ext cx="467878" cy="155776"/>
            </a:xfrm>
            <a:prstGeom prst="rect">
              <a:avLst/>
            </a:prstGeom>
            <a:solidFill>
              <a:srgbClr val="F9D5AD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42-49</a:t>
              </a:r>
            </a:p>
          </p:txBody>
        </p:sp>
        <p:sp>
          <p:nvSpPr>
            <p:cNvPr id="176" name="BoxHeader"/>
            <p:cNvSpPr>
              <a:spLocks noChangeArrowheads="1"/>
            </p:cNvSpPr>
            <p:nvPr/>
          </p:nvSpPr>
          <p:spPr bwMode="gray">
            <a:xfrm>
              <a:off x="4329545" y="6050644"/>
              <a:ext cx="1434452" cy="15723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65A5C">
                      <a:lumMod val="75000"/>
                    </a:srgbClr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Digital literate</a:t>
              </a:r>
            </a:p>
          </p:txBody>
        </p:sp>
      </p:grpSp>
      <p:sp>
        <p:nvSpPr>
          <p:cNvPr id="294" name="TextBox 293"/>
          <p:cNvSpPr txBox="1"/>
          <p:nvPr/>
        </p:nvSpPr>
        <p:spPr>
          <a:xfrm rot="16200000">
            <a:off x="438460" y="1790971"/>
            <a:ext cx="677385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WHY</a:t>
            </a:r>
          </a:p>
        </p:txBody>
      </p:sp>
      <p:sp>
        <p:nvSpPr>
          <p:cNvPr id="295" name="TextBox 294"/>
          <p:cNvSpPr txBox="1"/>
          <p:nvPr/>
        </p:nvSpPr>
        <p:spPr>
          <a:xfrm rot="16200000">
            <a:off x="323307" y="2885740"/>
            <a:ext cx="90769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WHAT</a:t>
            </a:r>
          </a:p>
        </p:txBody>
      </p:sp>
      <p:sp>
        <p:nvSpPr>
          <p:cNvPr id="296" name="TextBox 295"/>
          <p:cNvSpPr txBox="1"/>
          <p:nvPr/>
        </p:nvSpPr>
        <p:spPr>
          <a:xfrm rot="16200000">
            <a:off x="323307" y="4491876"/>
            <a:ext cx="90769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HOW</a:t>
            </a:r>
          </a:p>
        </p:txBody>
      </p:sp>
      <p:sp>
        <p:nvSpPr>
          <p:cNvPr id="177" name="v_cyb_cl_c_s"/>
          <p:cNvSpPr>
            <a:spLocks noChangeArrowheads="1"/>
          </p:cNvSpPr>
          <p:nvPr/>
        </p:nvSpPr>
        <p:spPr bwMode="gray">
          <a:xfrm>
            <a:off x="5443167" y="4887712"/>
            <a:ext cx="1718953" cy="202329"/>
          </a:xfrm>
          <a:prstGeom prst="rect">
            <a:avLst/>
          </a:prstGeom>
          <a:solidFill>
            <a:srgbClr val="FFFFFF"/>
          </a:solidFill>
          <a:ln w="13335" cap="flat" cmpd="sng" algn="ctr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x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Cybersecurity</a:t>
            </a:r>
          </a:p>
        </p:txBody>
      </p:sp>
      <p:sp>
        <p:nvSpPr>
          <p:cNvPr id="178" name="v_ddp_cl_c_s"/>
          <p:cNvSpPr>
            <a:spLocks noChangeArrowheads="1"/>
          </p:cNvSpPr>
          <p:nvPr/>
        </p:nvSpPr>
        <p:spPr bwMode="gray">
          <a:xfrm>
            <a:off x="3364987" y="4887712"/>
            <a:ext cx="1718953" cy="202329"/>
          </a:xfrm>
          <a:prstGeom prst="rect">
            <a:avLst/>
          </a:prstGeom>
          <a:solidFill>
            <a:srgbClr val="FFFFFF"/>
          </a:solidFill>
          <a:ln w="13335" cap="flat" cmpd="sng" algn="ctr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x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Digital &amp; data platforms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2407710" y="1721813"/>
            <a:ext cx="6656624" cy="371825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lIns="182784" tIns="45696" rIns="56669" bIns="56669" rtlCol="0" anchor="ctr"/>
          <a:lstStyle/>
          <a:p>
            <a:pPr marL="0" marR="0" lvl="0" indent="0" algn="l" defTabSz="7787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800" b="1" i="0" u="none" strike="noStrike" kern="1200" cap="all" spc="0" normalizeH="0" baseline="0" noProof="0" dirty="0">
                <a:ln>
                  <a:noFill/>
                </a:ln>
                <a:solidFill>
                  <a:srgbClr val="9A9A9A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Business strategy </a:t>
            </a:r>
          </a:p>
          <a:p>
            <a:pPr marL="0" marR="0" lvl="0" indent="0" algn="l" defTabSz="7787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800" b="1" i="0" u="none" strike="noStrike" kern="1200" cap="all" spc="0" normalizeH="0" baseline="0" noProof="0" dirty="0">
                <a:ln>
                  <a:noFill/>
                </a:ln>
                <a:solidFill>
                  <a:srgbClr val="9A9A9A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Driven by digital 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2411999" y="1727922"/>
            <a:ext cx="55515" cy="365716"/>
          </a:xfrm>
          <a:prstGeom prst="rect">
            <a:avLst/>
          </a:prstGeom>
          <a:solidFill>
            <a:srgbClr val="9A9A9A"/>
          </a:solidFill>
          <a:ln w="9525" cap="rnd">
            <a:noFill/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86" name="v_pa_cl_c_s"/>
          <p:cNvSpPr>
            <a:spLocks noChangeArrowheads="1"/>
          </p:cNvSpPr>
          <p:nvPr/>
        </p:nvSpPr>
        <p:spPr bwMode="gray">
          <a:xfrm>
            <a:off x="6375464" y="1817109"/>
            <a:ext cx="1299731" cy="199481"/>
          </a:xfrm>
          <a:prstGeom prst="rect">
            <a:avLst/>
          </a:prstGeom>
          <a:solidFill>
            <a:srgbClr val="3B7557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Priorities &amp; alignment</a:t>
            </a:r>
          </a:p>
        </p:txBody>
      </p:sp>
      <p:sp>
        <p:nvSpPr>
          <p:cNvPr id="187" name="v_vis_cl_c_s"/>
          <p:cNvSpPr>
            <a:spLocks noChangeArrowheads="1"/>
          </p:cNvSpPr>
          <p:nvPr/>
        </p:nvSpPr>
        <p:spPr bwMode="gray">
          <a:xfrm>
            <a:off x="3728853" y="1817109"/>
            <a:ext cx="1272154" cy="199481"/>
          </a:xfrm>
          <a:prstGeom prst="rect">
            <a:avLst/>
          </a:prstGeom>
          <a:solidFill>
            <a:srgbClr val="3B7557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Vision</a:t>
            </a:r>
          </a:p>
        </p:txBody>
      </p:sp>
      <p:sp>
        <p:nvSpPr>
          <p:cNvPr id="188" name="v_amb_cl_c_s"/>
          <p:cNvSpPr>
            <a:spLocks noChangeArrowheads="1"/>
          </p:cNvSpPr>
          <p:nvPr/>
        </p:nvSpPr>
        <p:spPr bwMode="gray">
          <a:xfrm>
            <a:off x="5052158" y="1817109"/>
            <a:ext cx="1272154" cy="199481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Ambition</a:t>
            </a:r>
          </a:p>
        </p:txBody>
      </p:sp>
      <p:sp>
        <p:nvSpPr>
          <p:cNvPr id="189" name="v_rdm_cl_c_s"/>
          <p:cNvSpPr>
            <a:spLocks noChangeArrowheads="1"/>
          </p:cNvSpPr>
          <p:nvPr/>
        </p:nvSpPr>
        <p:spPr bwMode="gray">
          <a:xfrm>
            <a:off x="7726346" y="1817109"/>
            <a:ext cx="1272154" cy="199481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Roadmap</a:t>
            </a:r>
          </a:p>
        </p:txBody>
      </p:sp>
      <p:sp>
        <p:nvSpPr>
          <p:cNvPr id="190" name="16_SC"/>
          <p:cNvSpPr/>
          <p:nvPr/>
        </p:nvSpPr>
        <p:spPr>
          <a:xfrm>
            <a:off x="4817528" y="1913444"/>
            <a:ext cx="168737" cy="84876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100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91" name="16_SC"/>
          <p:cNvSpPr/>
          <p:nvPr/>
        </p:nvSpPr>
        <p:spPr>
          <a:xfrm>
            <a:off x="6140834" y="1913444"/>
            <a:ext cx="168737" cy="84876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92" name="16_SC"/>
          <p:cNvSpPr/>
          <p:nvPr/>
        </p:nvSpPr>
        <p:spPr>
          <a:xfrm>
            <a:off x="7506456" y="1913444"/>
            <a:ext cx="168737" cy="84876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100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93" name="16_SC"/>
          <p:cNvSpPr/>
          <p:nvPr/>
        </p:nvSpPr>
        <p:spPr>
          <a:xfrm>
            <a:off x="8815021" y="1913444"/>
            <a:ext cx="168737" cy="84876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1059127" y="2158814"/>
            <a:ext cx="6293307" cy="173006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29BA74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lIns="182784" tIns="91392" rIns="56669" bIns="56669" rtlCol="0" anchor="t"/>
          <a:lstStyle/>
          <a:p>
            <a:pPr marL="0" marR="0" lvl="0" indent="0" algn="l" defTabSz="778765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all" spc="0" normalizeH="0" baseline="0" noProof="0" dirty="0">
                <a:ln>
                  <a:noFill/>
                </a:ln>
                <a:solidFill>
                  <a:srgbClr val="39AD75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Digitize the core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7446818" y="2158813"/>
            <a:ext cx="1617514" cy="173006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30C1D7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lIns="182784" tIns="91392" rIns="56669" bIns="56669" rtlCol="0" anchor="t"/>
          <a:lstStyle/>
          <a:p>
            <a:pPr marL="0" marR="0" lvl="0" indent="0" algn="l" defTabSz="778765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all" spc="0" normalizeH="0" baseline="0" noProof="0" dirty="0">
                <a:ln>
                  <a:noFill/>
                </a:ln>
                <a:solidFill>
                  <a:srgbClr val="30C1D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New Digital Growth</a:t>
            </a:r>
          </a:p>
        </p:txBody>
      </p:sp>
      <p:sp>
        <p:nvSpPr>
          <p:cNvPr id="196" name="v_nds_cl_c_s"/>
          <p:cNvSpPr>
            <a:spLocks noChangeArrowheads="1"/>
          </p:cNvSpPr>
          <p:nvPr/>
        </p:nvSpPr>
        <p:spPr bwMode="gray">
          <a:xfrm>
            <a:off x="7548738" y="2427262"/>
            <a:ext cx="1413677" cy="262371"/>
          </a:xfrm>
          <a:prstGeom prst="rect">
            <a:avLst/>
          </a:prstGeom>
          <a:solidFill>
            <a:srgbClr val="F1A76E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New digital services/</a:t>
            </a:r>
            <a:b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</a:b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products</a:t>
            </a:r>
          </a:p>
        </p:txBody>
      </p:sp>
      <p:sp>
        <p:nvSpPr>
          <p:cNvPr id="197" name="v_lp_cl_c_s"/>
          <p:cNvSpPr>
            <a:spLocks noChangeArrowheads="1"/>
          </p:cNvSpPr>
          <p:nvPr/>
        </p:nvSpPr>
        <p:spPr bwMode="gray">
          <a:xfrm>
            <a:off x="7548738" y="3108012"/>
            <a:ext cx="1413677" cy="262371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Lighthouses &amp; prototyping</a:t>
            </a:r>
          </a:p>
        </p:txBody>
      </p:sp>
      <p:sp>
        <p:nvSpPr>
          <p:cNvPr id="198" name="v_si_cl_c_s"/>
          <p:cNvSpPr>
            <a:spLocks noChangeArrowheads="1"/>
          </p:cNvSpPr>
          <p:nvPr/>
        </p:nvSpPr>
        <p:spPr bwMode="gray">
          <a:xfrm>
            <a:off x="7548738" y="3448387"/>
            <a:ext cx="1413677" cy="262371"/>
          </a:xfrm>
          <a:prstGeom prst="rect">
            <a:avLst/>
          </a:prstGeom>
          <a:solidFill>
            <a:srgbClr val="3B7557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Start-up incubation,</a:t>
            </a:r>
            <a:b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</a:b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VC, M&amp;A 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1060118" y="2158814"/>
            <a:ext cx="52973" cy="1730062"/>
          </a:xfrm>
          <a:prstGeom prst="rect">
            <a:avLst/>
          </a:prstGeom>
          <a:solidFill>
            <a:srgbClr val="29BA74"/>
          </a:solidFill>
          <a:ln w="9525" cap="rnd">
            <a:noFill/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00" name="Rectangle 199"/>
          <p:cNvSpPr/>
          <p:nvPr/>
        </p:nvSpPr>
        <p:spPr>
          <a:xfrm>
            <a:off x="1144610" y="2427262"/>
            <a:ext cx="2004702" cy="1378185"/>
          </a:xfrm>
          <a:prstGeom prst="rect">
            <a:avLst/>
          </a:prstGeom>
          <a:noFill/>
          <a:ln w="13335" cap="flat" cmpd="sng" algn="ctr">
            <a:solidFill>
              <a:srgbClr val="5BAD82"/>
            </a:solidFill>
            <a:prstDash val="solid"/>
            <a:miter lim="800000"/>
          </a:ln>
          <a:effectLst/>
        </p:spPr>
        <p:txBody>
          <a:bodyPr lIns="0" tIns="37780" rIns="0" bIns="37780" rtlCol="0" anchor="t"/>
          <a:lstStyle/>
          <a:p>
            <a:pPr marL="0" marR="0" lvl="0" indent="0" algn="ctr" defTabSz="778765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Customer offer &amp; Go-to-market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5300069" y="2427262"/>
            <a:ext cx="2004702" cy="1378185"/>
          </a:xfrm>
          <a:prstGeom prst="rect">
            <a:avLst/>
          </a:prstGeom>
          <a:noFill/>
          <a:ln w="13335" cap="flat" cmpd="sng" algn="ctr">
            <a:solidFill>
              <a:srgbClr val="5BAD82"/>
            </a:solidFill>
            <a:prstDash val="solid"/>
            <a:miter lim="800000"/>
          </a:ln>
          <a:effectLst/>
        </p:spPr>
        <p:txBody>
          <a:bodyPr lIns="37780" tIns="37780" rIns="37780" bIns="37780" rtlCol="0" anchor="t"/>
          <a:lstStyle/>
          <a:p>
            <a:pPr marL="0" marR="0" lvl="0" indent="0" algn="ctr" defTabSz="778765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Support functions</a:t>
            </a:r>
          </a:p>
        </p:txBody>
      </p:sp>
      <p:sp>
        <p:nvSpPr>
          <p:cNvPr id="202" name="v_cs_cl_c_s"/>
          <p:cNvSpPr>
            <a:spLocks noChangeArrowheads="1"/>
          </p:cNvSpPr>
          <p:nvPr/>
        </p:nvSpPr>
        <p:spPr bwMode="gray">
          <a:xfrm>
            <a:off x="5442715" y="3407215"/>
            <a:ext cx="1719405" cy="303543"/>
          </a:xfrm>
          <a:prstGeom prst="rect">
            <a:avLst/>
          </a:prstGeom>
          <a:solidFill>
            <a:srgbClr val="F1A76E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Customer services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03" name="v_cc_cl_c_s"/>
          <p:cNvSpPr>
            <a:spLocks noChangeArrowheads="1"/>
          </p:cNvSpPr>
          <p:nvPr/>
        </p:nvSpPr>
        <p:spPr bwMode="gray">
          <a:xfrm>
            <a:off x="5442715" y="2640475"/>
            <a:ext cx="1719405" cy="303543"/>
          </a:xfrm>
          <a:prstGeom prst="rect">
            <a:avLst/>
          </a:prstGeom>
          <a:solidFill>
            <a:srgbClr val="F1A76E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Corporate center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3222339" y="2427262"/>
            <a:ext cx="2004702" cy="1378185"/>
          </a:xfrm>
          <a:prstGeom prst="rect">
            <a:avLst/>
          </a:prstGeom>
          <a:noFill/>
          <a:ln w="13335" cap="flat" cmpd="sng" algn="ctr">
            <a:solidFill>
              <a:srgbClr val="5BAD82"/>
            </a:solidFill>
            <a:prstDash val="solid"/>
            <a:miter lim="800000"/>
          </a:ln>
          <a:effectLst/>
        </p:spPr>
        <p:txBody>
          <a:bodyPr lIns="37780" tIns="37780" rIns="37780" bIns="37780" rtlCol="0" anchor="t"/>
          <a:lstStyle/>
          <a:p>
            <a:pPr marL="0" marR="0" lvl="0" indent="0" algn="ctr" defTabSz="778765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Operations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7446819" y="2158813"/>
            <a:ext cx="52973" cy="1730062"/>
          </a:xfrm>
          <a:prstGeom prst="rect">
            <a:avLst/>
          </a:prstGeom>
          <a:solidFill>
            <a:srgbClr val="30C1D7"/>
          </a:solidFill>
          <a:ln w="9525" cap="rnd">
            <a:noFill/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06" name="Rectangle 205"/>
          <p:cNvSpPr/>
          <p:nvPr/>
        </p:nvSpPr>
        <p:spPr>
          <a:xfrm flipV="1">
            <a:off x="7446818" y="3953597"/>
            <a:ext cx="1617514" cy="1397617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295E7E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lIns="0" tIns="63973" rIns="0" bIns="63973" rtlCol="0" anchor="ctr"/>
          <a:lstStyle/>
          <a:p>
            <a:pPr marL="0" marR="0" lvl="0" indent="0" algn="ctr" defTabSz="778765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7446819" y="3953599"/>
            <a:ext cx="52973" cy="1397614"/>
          </a:xfrm>
          <a:prstGeom prst="rect">
            <a:avLst/>
          </a:prstGeom>
          <a:solidFill>
            <a:srgbClr val="295E7E"/>
          </a:solidFill>
          <a:ln w="9525" cap="rnd">
            <a:noFill/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08" name="v_degtm_cl_c_s"/>
          <p:cNvSpPr>
            <a:spLocks noChangeArrowheads="1"/>
          </p:cNvSpPr>
          <p:nvPr/>
        </p:nvSpPr>
        <p:spPr bwMode="gray">
          <a:xfrm>
            <a:off x="7548738" y="4082707"/>
            <a:ext cx="1413678" cy="394196"/>
          </a:xfrm>
          <a:prstGeom prst="rect">
            <a:avLst/>
          </a:prstGeom>
          <a:solidFill>
            <a:srgbClr val="F1A76E"/>
          </a:solidFill>
          <a:ln w="13335" algn="ctr">
            <a:noFill/>
            <a:miter lim="800000"/>
            <a:headEnd/>
            <a:tailEnd/>
          </a:ln>
        </p:spPr>
        <p:txBody>
          <a:bodyPr lIns="35910" tIns="0" rIns="3591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Digital ecosystem</a:t>
            </a:r>
            <a:b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</a:b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go to market</a:t>
            </a:r>
          </a:p>
        </p:txBody>
      </p:sp>
      <p:sp>
        <p:nvSpPr>
          <p:cNvPr id="209" name="v_deom_cl_c_s"/>
          <p:cNvSpPr>
            <a:spLocks noChangeArrowheads="1"/>
          </p:cNvSpPr>
          <p:nvPr/>
        </p:nvSpPr>
        <p:spPr bwMode="gray">
          <a:xfrm>
            <a:off x="7548738" y="4538710"/>
            <a:ext cx="1413678" cy="394196"/>
          </a:xfrm>
          <a:prstGeom prst="rect">
            <a:avLst/>
          </a:prstGeom>
          <a:solidFill>
            <a:srgbClr val="F1A76E"/>
          </a:solidFill>
          <a:ln w="13335" algn="ctr">
            <a:noFill/>
            <a:miter lim="800000"/>
            <a:headEnd/>
            <a:tailEnd/>
          </a:ln>
        </p:spPr>
        <p:txBody>
          <a:bodyPr lIns="35910" tIns="0" rIns="3591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Digital ecosystem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operating model</a:t>
            </a:r>
          </a:p>
        </p:txBody>
      </p:sp>
      <p:sp>
        <p:nvSpPr>
          <p:cNvPr id="210" name="16_SC"/>
          <p:cNvSpPr/>
          <p:nvPr/>
        </p:nvSpPr>
        <p:spPr>
          <a:xfrm>
            <a:off x="8777606" y="4395416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11" name="Rectangle 210"/>
          <p:cNvSpPr/>
          <p:nvPr/>
        </p:nvSpPr>
        <p:spPr>
          <a:xfrm flipV="1">
            <a:off x="2969360" y="3953597"/>
            <a:ext cx="4394151" cy="1397617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295E7E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lIns="0" tIns="63973" rIns="0" bIns="63973" rtlCol="0" anchor="ctr"/>
          <a:lstStyle/>
          <a:p>
            <a:pPr marL="0" marR="0" lvl="0" indent="0" algn="ctr" defTabSz="778765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2969360" y="3953599"/>
            <a:ext cx="52973" cy="1397614"/>
          </a:xfrm>
          <a:prstGeom prst="rect">
            <a:avLst/>
          </a:prstGeom>
          <a:solidFill>
            <a:srgbClr val="295E7E"/>
          </a:solidFill>
          <a:ln w="9525" cap="rnd">
            <a:noFill/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13" name="Rectangle 212"/>
          <p:cNvSpPr/>
          <p:nvPr/>
        </p:nvSpPr>
        <p:spPr>
          <a:xfrm flipV="1">
            <a:off x="1059127" y="3953596"/>
            <a:ext cx="1826137" cy="1397617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295E7E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lIns="0" tIns="63973" rIns="0" bIns="63973" rtlCol="0" anchor="ctr"/>
          <a:lstStyle/>
          <a:p>
            <a:pPr marL="0" marR="0" lvl="0" indent="0" algn="ctr" defTabSz="778765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14" name="Rectangle 213"/>
          <p:cNvSpPr/>
          <p:nvPr/>
        </p:nvSpPr>
        <p:spPr>
          <a:xfrm>
            <a:off x="1060118" y="3953599"/>
            <a:ext cx="52973" cy="1397614"/>
          </a:xfrm>
          <a:prstGeom prst="rect">
            <a:avLst/>
          </a:prstGeom>
          <a:solidFill>
            <a:srgbClr val="295E7E"/>
          </a:solidFill>
          <a:ln w="9525" cap="rnd">
            <a:noFill/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15" name="v_org_cl_c_s"/>
          <p:cNvSpPr>
            <a:spLocks noChangeArrowheads="1"/>
          </p:cNvSpPr>
          <p:nvPr/>
        </p:nvSpPr>
        <p:spPr bwMode="gray">
          <a:xfrm>
            <a:off x="1190071" y="4287367"/>
            <a:ext cx="1582264" cy="169648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Organization &amp; governance</a:t>
            </a:r>
          </a:p>
        </p:txBody>
      </p:sp>
      <p:sp>
        <p:nvSpPr>
          <p:cNvPr id="216" name="v_lc_cl_c_s"/>
          <p:cNvSpPr>
            <a:spLocks noChangeArrowheads="1"/>
          </p:cNvSpPr>
          <p:nvPr/>
        </p:nvSpPr>
        <p:spPr bwMode="gray">
          <a:xfrm>
            <a:off x="1190071" y="4082707"/>
            <a:ext cx="1582264" cy="169648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Leadership &amp; culture</a:t>
            </a:r>
          </a:p>
        </p:txBody>
      </p:sp>
      <p:sp>
        <p:nvSpPr>
          <p:cNvPr id="217" name="v_skp_cl_c_s"/>
          <p:cNvSpPr>
            <a:spLocks noChangeArrowheads="1"/>
          </p:cNvSpPr>
          <p:nvPr/>
        </p:nvSpPr>
        <p:spPr bwMode="gray">
          <a:xfrm>
            <a:off x="1190071" y="4492026"/>
            <a:ext cx="1582264" cy="169648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Skills &amp; people</a:t>
            </a:r>
          </a:p>
        </p:txBody>
      </p:sp>
      <p:sp>
        <p:nvSpPr>
          <p:cNvPr id="218" name="v_asc_cl_c_s"/>
          <p:cNvSpPr>
            <a:spLocks noChangeArrowheads="1"/>
          </p:cNvSpPr>
          <p:nvPr/>
        </p:nvSpPr>
        <p:spPr bwMode="gray">
          <a:xfrm>
            <a:off x="1190071" y="4696684"/>
            <a:ext cx="1582262" cy="169648"/>
          </a:xfrm>
          <a:prstGeom prst="rect">
            <a:avLst/>
          </a:prstGeom>
          <a:solidFill>
            <a:srgbClr val="F1A76E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Agile@Scale</a:t>
            </a:r>
          </a:p>
        </p:txBody>
      </p:sp>
      <p:sp>
        <p:nvSpPr>
          <p:cNvPr id="220" name="v_dsc_cl_c_s"/>
          <p:cNvSpPr>
            <a:spLocks noChangeArrowheads="1"/>
          </p:cNvSpPr>
          <p:nvPr/>
        </p:nvSpPr>
        <p:spPr bwMode="gray">
          <a:xfrm>
            <a:off x="3364988" y="2640475"/>
            <a:ext cx="1719405" cy="303543"/>
          </a:xfrm>
          <a:prstGeom prst="rect">
            <a:avLst/>
          </a:prstGeom>
          <a:solidFill>
            <a:srgbClr val="F1A76E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Digital supply chain</a:t>
            </a:r>
          </a:p>
        </p:txBody>
      </p:sp>
      <p:sp>
        <p:nvSpPr>
          <p:cNvPr id="221" name="v_pro_cl_c_s"/>
          <p:cNvSpPr>
            <a:spLocks noChangeArrowheads="1"/>
          </p:cNvSpPr>
          <p:nvPr/>
        </p:nvSpPr>
        <p:spPr bwMode="gray">
          <a:xfrm>
            <a:off x="3364988" y="3023845"/>
            <a:ext cx="1719405" cy="303543"/>
          </a:xfrm>
          <a:prstGeom prst="rect">
            <a:avLst/>
          </a:prstGeom>
          <a:solidFill>
            <a:srgbClr val="F1A76E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Procurement</a:t>
            </a:r>
          </a:p>
        </p:txBody>
      </p:sp>
      <p:sp>
        <p:nvSpPr>
          <p:cNvPr id="222" name="16_SC"/>
          <p:cNvSpPr/>
          <p:nvPr/>
        </p:nvSpPr>
        <p:spPr>
          <a:xfrm>
            <a:off x="8777606" y="2585783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23" name="16_SC"/>
          <p:cNvSpPr/>
          <p:nvPr/>
        </p:nvSpPr>
        <p:spPr>
          <a:xfrm>
            <a:off x="8777606" y="2926158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24" name="16_SC"/>
          <p:cNvSpPr/>
          <p:nvPr/>
        </p:nvSpPr>
        <p:spPr>
          <a:xfrm>
            <a:off x="8777606" y="3266533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25" name="16_SC"/>
          <p:cNvSpPr/>
          <p:nvPr/>
        </p:nvSpPr>
        <p:spPr>
          <a:xfrm>
            <a:off x="8792348" y="3606907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100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26" name="16_SC"/>
          <p:cNvSpPr/>
          <p:nvPr/>
        </p:nvSpPr>
        <p:spPr>
          <a:xfrm>
            <a:off x="8777606" y="4836618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27" name="16_SC"/>
          <p:cNvSpPr/>
          <p:nvPr/>
        </p:nvSpPr>
        <p:spPr>
          <a:xfrm>
            <a:off x="6977312" y="2840167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28" name="16_SC"/>
          <p:cNvSpPr/>
          <p:nvPr/>
        </p:nvSpPr>
        <p:spPr>
          <a:xfrm>
            <a:off x="6977312" y="3606907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29" name="16_SC"/>
          <p:cNvSpPr/>
          <p:nvPr/>
        </p:nvSpPr>
        <p:spPr>
          <a:xfrm>
            <a:off x="4899584" y="2859323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30" name="16_SC"/>
          <p:cNvSpPr/>
          <p:nvPr/>
        </p:nvSpPr>
        <p:spPr>
          <a:xfrm>
            <a:off x="4899584" y="3241807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grpSp>
        <p:nvGrpSpPr>
          <p:cNvPr id="231" name="Group 230"/>
          <p:cNvGrpSpPr/>
          <p:nvPr/>
        </p:nvGrpSpPr>
        <p:grpSpPr>
          <a:xfrm>
            <a:off x="1287259" y="3196586"/>
            <a:ext cx="1719405" cy="169648"/>
            <a:chOff x="955859" y="3145333"/>
            <a:chExt cx="1781769" cy="169648"/>
          </a:xfrm>
        </p:grpSpPr>
        <p:sp>
          <p:nvSpPr>
            <p:cNvPr id="232" name="v_per_cl_c_s"/>
            <p:cNvSpPr>
              <a:spLocks noChangeArrowheads="1"/>
            </p:cNvSpPr>
            <p:nvPr/>
          </p:nvSpPr>
          <p:spPr bwMode="gray">
            <a:xfrm>
              <a:off x="955859" y="3145333"/>
              <a:ext cx="1781769" cy="169648"/>
            </a:xfrm>
            <a:prstGeom prst="rect">
              <a:avLst/>
            </a:prstGeom>
            <a:solidFill>
              <a:srgbClr val="3B7557"/>
            </a:solidFill>
            <a:ln w="13335" algn="ctr">
              <a:noFill/>
              <a:miter lim="800000"/>
              <a:headEnd/>
              <a:tailEnd/>
            </a:ln>
            <a:extLst>
              <a:ext uri="{91240B29-F687-4F45-9708-019B960494DF}">
                <a14:hiddenLine xmlns:a14="http://schemas.microsoft.com/office/drawing/2010/main" w="13335" algn="ctr">
                  <a:solidFill>
                    <a:srgbClr val="B2B2B2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5892" tIns="0" rIns="35892" bIns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70000"/>
                </a:lnSpc>
                <a:spcBef>
                  <a:spcPts val="450"/>
                </a:spcBef>
                <a:spcAft>
                  <a:spcPts val="225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Personalization</a:t>
              </a:r>
            </a:p>
          </p:txBody>
        </p:sp>
        <p:sp>
          <p:nvSpPr>
            <p:cNvPr id="233" name="16_SC"/>
            <p:cNvSpPr/>
            <p:nvPr/>
          </p:nvSpPr>
          <p:spPr>
            <a:xfrm>
              <a:off x="2546117" y="3211130"/>
              <a:ext cx="176235" cy="85581"/>
            </a:xfrm>
            <a:prstGeom prst="rect">
              <a:avLst/>
            </a:prstGeom>
            <a:noFill/>
            <a:ln w="9525">
              <a:noFill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 anchorCtr="0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100</a:t>
              </a: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</p:grpSp>
      <p:grpSp>
        <p:nvGrpSpPr>
          <p:cNvPr id="234" name="Group 233"/>
          <p:cNvGrpSpPr/>
          <p:nvPr/>
        </p:nvGrpSpPr>
        <p:grpSpPr>
          <a:xfrm>
            <a:off x="1287259" y="3396118"/>
            <a:ext cx="1719405" cy="169648"/>
            <a:chOff x="955859" y="3370491"/>
            <a:chExt cx="1781769" cy="169648"/>
          </a:xfrm>
        </p:grpSpPr>
        <p:sp>
          <p:nvSpPr>
            <p:cNvPr id="235" name="v_ngs_cl_c_s"/>
            <p:cNvSpPr>
              <a:spLocks noChangeArrowheads="1"/>
            </p:cNvSpPr>
            <p:nvPr/>
          </p:nvSpPr>
          <p:spPr bwMode="gray">
            <a:xfrm>
              <a:off x="955859" y="3370491"/>
              <a:ext cx="1781769" cy="169648"/>
            </a:xfrm>
            <a:prstGeom prst="rect">
              <a:avLst/>
            </a:prstGeom>
            <a:solidFill>
              <a:srgbClr val="F1A76E"/>
            </a:solidFill>
            <a:ln w="13335" algn="ctr">
              <a:noFill/>
              <a:miter lim="800000"/>
              <a:headEnd/>
              <a:tailEnd/>
            </a:ln>
            <a:extLst>
              <a:ext uri="{91240B29-F687-4F45-9708-019B960494DF}">
                <a14:hiddenLine xmlns:a14="http://schemas.microsoft.com/office/drawing/2010/main" w="13335" algn="ctr">
                  <a:solidFill>
                    <a:srgbClr val="B2B2B2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5892" tIns="0" rIns="35892" bIns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575757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Next-generation sales</a:t>
              </a:r>
            </a:p>
          </p:txBody>
        </p:sp>
        <p:sp>
          <p:nvSpPr>
            <p:cNvPr id="236" name="16_SC"/>
            <p:cNvSpPr/>
            <p:nvPr/>
          </p:nvSpPr>
          <p:spPr>
            <a:xfrm>
              <a:off x="2546117" y="3436289"/>
              <a:ext cx="176235" cy="85581"/>
            </a:xfrm>
            <a:prstGeom prst="rect">
              <a:avLst/>
            </a:prstGeom>
            <a:noFill/>
            <a:ln w="9525">
              <a:noFill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 anchorCtr="0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575757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33</a:t>
              </a: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</p:grpSp>
      <p:sp>
        <p:nvSpPr>
          <p:cNvPr id="237" name="16_SC"/>
          <p:cNvSpPr/>
          <p:nvPr/>
        </p:nvSpPr>
        <p:spPr>
          <a:xfrm>
            <a:off x="2587526" y="4148504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38" name="16_SC"/>
          <p:cNvSpPr/>
          <p:nvPr/>
        </p:nvSpPr>
        <p:spPr>
          <a:xfrm>
            <a:off x="2587526" y="4353164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39" name="16_SC"/>
          <p:cNvSpPr/>
          <p:nvPr/>
        </p:nvSpPr>
        <p:spPr>
          <a:xfrm>
            <a:off x="2587526" y="4557823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40" name="16_SC"/>
          <p:cNvSpPr/>
          <p:nvPr/>
        </p:nvSpPr>
        <p:spPr>
          <a:xfrm>
            <a:off x="2587525" y="4762484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41" name="16_SC"/>
          <p:cNvSpPr/>
          <p:nvPr/>
        </p:nvSpPr>
        <p:spPr>
          <a:xfrm>
            <a:off x="2587525" y="4967142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42" name="v_dg_cl_c_s"/>
          <p:cNvSpPr>
            <a:spLocks noChangeArrowheads="1"/>
          </p:cNvSpPr>
          <p:nvPr/>
        </p:nvSpPr>
        <p:spPr bwMode="gray">
          <a:xfrm>
            <a:off x="3364987" y="4344692"/>
            <a:ext cx="1718953" cy="202329"/>
          </a:xfrm>
          <a:prstGeom prst="rect">
            <a:avLst/>
          </a:prstGeom>
          <a:solidFill>
            <a:srgbClr val="F1A76E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Data governance</a:t>
            </a:r>
          </a:p>
        </p:txBody>
      </p:sp>
      <p:sp>
        <p:nvSpPr>
          <p:cNvPr id="243" name="16_SC"/>
          <p:cNvSpPr/>
          <p:nvPr/>
        </p:nvSpPr>
        <p:spPr>
          <a:xfrm>
            <a:off x="4899130" y="4443172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45" name="v_iot_cl_c_s"/>
          <p:cNvSpPr>
            <a:spLocks noChangeArrowheads="1"/>
          </p:cNvSpPr>
          <p:nvPr/>
        </p:nvSpPr>
        <p:spPr bwMode="gray">
          <a:xfrm>
            <a:off x="5443167" y="4606676"/>
            <a:ext cx="1718953" cy="202329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Internet of Things</a:t>
            </a:r>
          </a:p>
        </p:txBody>
      </p:sp>
      <p:sp>
        <p:nvSpPr>
          <p:cNvPr id="246" name="16_SC"/>
          <p:cNvSpPr/>
          <p:nvPr/>
        </p:nvSpPr>
        <p:spPr>
          <a:xfrm>
            <a:off x="6977312" y="4705155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47" name="v_ai_cl_c_s"/>
          <p:cNvSpPr>
            <a:spLocks noChangeArrowheads="1"/>
          </p:cNvSpPr>
          <p:nvPr/>
        </p:nvSpPr>
        <p:spPr bwMode="gray">
          <a:xfrm>
            <a:off x="3364987" y="4606676"/>
            <a:ext cx="1718953" cy="202329"/>
          </a:xfrm>
          <a:prstGeom prst="rect">
            <a:avLst/>
          </a:prstGeom>
          <a:solidFill>
            <a:srgbClr val="F1A76E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Artificial intelligence</a:t>
            </a:r>
            <a:endParaRPr kumimoji="0" lang="en-US" sz="800" b="0" i="0" u="none" strike="noStrike" kern="1200" cap="none" spc="0" normalizeH="0" baseline="3000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48" name="16_SC"/>
          <p:cNvSpPr/>
          <p:nvPr/>
        </p:nvSpPr>
        <p:spPr>
          <a:xfrm>
            <a:off x="4899130" y="4705155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49" name="v_ngt_cl_c_s"/>
          <p:cNvSpPr>
            <a:spLocks noChangeArrowheads="1"/>
          </p:cNvSpPr>
          <p:nvPr/>
        </p:nvSpPr>
        <p:spPr bwMode="gray">
          <a:xfrm>
            <a:off x="5443167" y="4082707"/>
            <a:ext cx="1718953" cy="202329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World Class Tech Function</a:t>
            </a:r>
            <a:endParaRPr kumimoji="0" lang="en-US" sz="800" b="0" i="0" u="none" strike="noStrike" kern="1200" cap="none" spc="0" normalizeH="0" baseline="3000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50" name="16_SC"/>
          <p:cNvSpPr/>
          <p:nvPr/>
        </p:nvSpPr>
        <p:spPr>
          <a:xfrm>
            <a:off x="6977312" y="4181186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51" name="v_dev_cl_c_s"/>
          <p:cNvSpPr>
            <a:spLocks noChangeArrowheads="1"/>
          </p:cNvSpPr>
          <p:nvPr/>
        </p:nvSpPr>
        <p:spPr bwMode="gray">
          <a:xfrm>
            <a:off x="5443167" y="4344692"/>
            <a:ext cx="1718953" cy="202329"/>
          </a:xfrm>
          <a:prstGeom prst="rect">
            <a:avLst/>
          </a:prstGeom>
          <a:solidFill>
            <a:srgbClr val="F1A76E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Digital delivery (DevOps)</a:t>
            </a:r>
          </a:p>
        </p:txBody>
      </p:sp>
      <p:sp>
        <p:nvSpPr>
          <p:cNvPr id="252" name="16_SC"/>
          <p:cNvSpPr/>
          <p:nvPr/>
        </p:nvSpPr>
        <p:spPr>
          <a:xfrm>
            <a:off x="6977312" y="4443172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grpSp>
        <p:nvGrpSpPr>
          <p:cNvPr id="254" name="Group 253"/>
          <p:cNvGrpSpPr/>
          <p:nvPr/>
        </p:nvGrpSpPr>
        <p:grpSpPr>
          <a:xfrm>
            <a:off x="1287258" y="2797522"/>
            <a:ext cx="1719405" cy="169648"/>
            <a:chOff x="955858" y="2695016"/>
            <a:chExt cx="1781769" cy="169648"/>
          </a:xfrm>
        </p:grpSpPr>
        <p:sp>
          <p:nvSpPr>
            <p:cNvPr id="255" name="v_rpd_cl_c_s"/>
            <p:cNvSpPr>
              <a:spLocks noChangeArrowheads="1"/>
            </p:cNvSpPr>
            <p:nvPr/>
          </p:nvSpPr>
          <p:spPr bwMode="gray">
            <a:xfrm>
              <a:off x="955858" y="2695016"/>
              <a:ext cx="1781769" cy="169648"/>
            </a:xfrm>
            <a:prstGeom prst="rect">
              <a:avLst/>
            </a:prstGeom>
            <a:solidFill>
              <a:srgbClr val="F1A76E"/>
            </a:solidFill>
            <a:ln w="13335" algn="ctr">
              <a:noFill/>
              <a:miter lim="800000"/>
              <a:headEnd/>
              <a:tailEnd/>
            </a:ln>
            <a:extLst>
              <a:ext uri="{91240B29-F687-4F45-9708-019B960494DF}">
                <a14:hiddenLine xmlns:a14="http://schemas.microsoft.com/office/drawing/2010/main" w="13335" algn="ctr">
                  <a:solidFill>
                    <a:srgbClr val="B2B2B2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5892" tIns="0" rIns="35892" bIns="0" anchor="ctr"/>
            <a:lstStyle/>
            <a:p>
              <a:pPr marL="0" marR="0" lvl="0" indent="0" algn="ctr" defTabSz="9144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-20" normalizeH="0" baseline="0" noProof="0" dirty="0">
                  <a:ln>
                    <a:noFill/>
                  </a:ln>
                  <a:solidFill>
                    <a:srgbClr val="575757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Research and product development</a:t>
              </a:r>
            </a:p>
          </p:txBody>
        </p:sp>
        <p:sp>
          <p:nvSpPr>
            <p:cNvPr id="256" name="16_SC"/>
            <p:cNvSpPr/>
            <p:nvPr/>
          </p:nvSpPr>
          <p:spPr>
            <a:xfrm>
              <a:off x="2546116" y="2760813"/>
              <a:ext cx="176235" cy="85581"/>
            </a:xfrm>
            <a:prstGeom prst="rect">
              <a:avLst/>
            </a:prstGeom>
            <a:noFill/>
            <a:ln w="9525">
              <a:noFill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 anchorCtr="0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575757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33</a:t>
              </a: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</p:grpSp>
      <p:sp>
        <p:nvSpPr>
          <p:cNvPr id="257" name="v_dst_cl_c_s"/>
          <p:cNvSpPr>
            <a:spLocks noChangeArrowheads="1"/>
          </p:cNvSpPr>
          <p:nvPr/>
        </p:nvSpPr>
        <p:spPr bwMode="gray">
          <a:xfrm>
            <a:off x="3364987" y="4082707"/>
            <a:ext cx="1718953" cy="202329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Data strategy</a:t>
            </a:r>
          </a:p>
        </p:txBody>
      </p:sp>
      <p:sp>
        <p:nvSpPr>
          <p:cNvPr id="258" name="16_SC"/>
          <p:cNvSpPr/>
          <p:nvPr/>
        </p:nvSpPr>
        <p:spPr>
          <a:xfrm>
            <a:off x="4899130" y="4181186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1060118" y="1713253"/>
            <a:ext cx="822212" cy="383207"/>
          </a:xfrm>
          <a:prstGeom prst="rect">
            <a:avLst/>
          </a:prstGeom>
          <a:gradFill flip="none" rotWithShape="1">
            <a:gsLst>
              <a:gs pos="50000">
                <a:srgbClr val="3EAD92"/>
              </a:gs>
              <a:gs pos="50000">
                <a:srgbClr val="2FC77E"/>
              </a:gs>
              <a:gs pos="100000">
                <a:srgbClr val="D4DF33"/>
              </a:gs>
            </a:gsLst>
            <a:path path="circle">
              <a:fillToRect l="100000" t="100000"/>
            </a:path>
            <a:tileRect r="-100000" b="-100000"/>
          </a:gra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9A9A9A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35982" tIns="35982" rIns="35982" bIns="35982" rtlCol="0" anchor="ctr" anchorCtr="0"/>
          <a:lstStyle/>
          <a:p>
            <a:pPr marL="0" marR="0" lvl="0" indent="0" algn="ctr" defTabSz="6851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SME</a:t>
            </a:r>
          </a:p>
        </p:txBody>
      </p:sp>
      <p:sp>
        <p:nvSpPr>
          <p:cNvPr id="260" name="Round Same Side Corner Rectangle 259"/>
          <p:cNvSpPr/>
          <p:nvPr/>
        </p:nvSpPr>
        <p:spPr>
          <a:xfrm>
            <a:off x="1059127" y="1271433"/>
            <a:ext cx="8005206" cy="397164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PH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2020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61" name="v_cl_dai_c_s"/>
          <p:cNvSpPr/>
          <p:nvPr/>
        </p:nvSpPr>
        <p:spPr>
          <a:xfrm>
            <a:off x="1949384" y="1713253"/>
            <a:ext cx="395559" cy="383207"/>
          </a:xfrm>
          <a:prstGeom prst="rect">
            <a:avLst/>
          </a:prstGeom>
          <a:solidFill>
            <a:srgbClr val="F9D5AD"/>
          </a:solidFill>
          <a:ln w="9525" cap="flat" cmpd="sng" algn="ctr">
            <a:noFill/>
            <a:prstDash val="solid"/>
          </a:ln>
          <a:effectLst/>
        </p:spPr>
        <p:txBody>
          <a:bodyPr wrap="square" lIns="0" tIns="0" rIns="0" bIns="0" rtlCol="0" anchor="ctr" anchorCtr="0"/>
          <a:lstStyle/>
          <a:p>
            <a:pPr marL="0" marR="0" lvl="0" indent="0" algn="ctr" defTabSz="685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49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62" name="16_SC"/>
          <p:cNvSpPr/>
          <p:nvPr/>
        </p:nvSpPr>
        <p:spPr>
          <a:xfrm>
            <a:off x="6977312" y="3223538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63" name="16_SC"/>
          <p:cNvSpPr/>
          <p:nvPr/>
        </p:nvSpPr>
        <p:spPr>
          <a:xfrm>
            <a:off x="4899584" y="3606907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grpSp>
        <p:nvGrpSpPr>
          <p:cNvPr id="264" name="Group 263"/>
          <p:cNvGrpSpPr/>
          <p:nvPr/>
        </p:nvGrpSpPr>
        <p:grpSpPr>
          <a:xfrm>
            <a:off x="1287258" y="3595650"/>
            <a:ext cx="1719405" cy="169648"/>
            <a:chOff x="955858" y="3595650"/>
            <a:chExt cx="1781769" cy="169648"/>
          </a:xfrm>
        </p:grpSpPr>
        <p:sp>
          <p:nvSpPr>
            <p:cNvPr id="265" name="16_SC"/>
            <p:cNvSpPr/>
            <p:nvPr/>
          </p:nvSpPr>
          <p:spPr>
            <a:xfrm>
              <a:off x="2546116" y="3661448"/>
              <a:ext cx="176235" cy="85581"/>
            </a:xfrm>
            <a:prstGeom prst="rect">
              <a:avLst/>
            </a:prstGeom>
            <a:noFill/>
            <a:ln w="9525">
              <a:noFill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 anchorCtr="0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0</a:t>
              </a: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66" name="v_pri_cl_c_s"/>
            <p:cNvSpPr>
              <a:spLocks noChangeArrowheads="1"/>
            </p:cNvSpPr>
            <p:nvPr/>
          </p:nvSpPr>
          <p:spPr bwMode="gray">
            <a:xfrm>
              <a:off x="955858" y="3595650"/>
              <a:ext cx="1781769" cy="169648"/>
            </a:xfrm>
            <a:prstGeom prst="rect">
              <a:avLst/>
            </a:prstGeom>
            <a:solidFill>
              <a:srgbClr val="960E00"/>
            </a:solidFill>
            <a:ln w="13335" algn="ctr">
              <a:noFill/>
              <a:miter lim="800000"/>
              <a:headEnd/>
              <a:tailEnd/>
            </a:ln>
            <a:extLst>
              <a:ext uri="{91240B29-F687-4F45-9708-019B960494DF}">
                <a14:hiddenLine xmlns:a14="http://schemas.microsoft.com/office/drawing/2010/main" w="13335" algn="ctr">
                  <a:solidFill>
                    <a:srgbClr val="B2B2B2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5892" tIns="0" rIns="35892" bIns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Digitally driven pricing</a:t>
              </a:r>
            </a:p>
          </p:txBody>
        </p:sp>
        <p:sp>
          <p:nvSpPr>
            <p:cNvPr id="267" name="16_SC"/>
            <p:cNvSpPr/>
            <p:nvPr/>
          </p:nvSpPr>
          <p:spPr>
            <a:xfrm>
              <a:off x="2546117" y="3671398"/>
              <a:ext cx="176235" cy="85581"/>
            </a:xfrm>
            <a:prstGeom prst="rect">
              <a:avLst/>
            </a:prstGeom>
            <a:noFill/>
            <a:ln w="9525">
              <a:noFill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 anchorCtr="0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0</a:t>
              </a: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</p:grpSp>
      <p:grpSp>
        <p:nvGrpSpPr>
          <p:cNvPr id="268" name="Group 267"/>
          <p:cNvGrpSpPr/>
          <p:nvPr/>
        </p:nvGrpSpPr>
        <p:grpSpPr>
          <a:xfrm>
            <a:off x="1287259" y="2997054"/>
            <a:ext cx="1719405" cy="169648"/>
            <a:chOff x="955859" y="2920175"/>
            <a:chExt cx="1781769" cy="169648"/>
          </a:xfrm>
        </p:grpSpPr>
        <p:sp>
          <p:nvSpPr>
            <p:cNvPr id="269" name="16_SC"/>
            <p:cNvSpPr/>
            <p:nvPr/>
          </p:nvSpPr>
          <p:spPr>
            <a:xfrm>
              <a:off x="2561393" y="3004241"/>
              <a:ext cx="176235" cy="85581"/>
            </a:xfrm>
            <a:prstGeom prst="rect">
              <a:avLst/>
            </a:prstGeom>
            <a:noFill/>
            <a:ln w="9525">
              <a:noFill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 anchorCtr="0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70" name="v_dm_cl_c_s"/>
            <p:cNvSpPr>
              <a:spLocks noChangeArrowheads="1"/>
            </p:cNvSpPr>
            <p:nvPr/>
          </p:nvSpPr>
          <p:spPr bwMode="gray">
            <a:xfrm>
              <a:off x="955859" y="2920175"/>
              <a:ext cx="1781769" cy="169648"/>
            </a:xfrm>
            <a:prstGeom prst="rect">
              <a:avLst/>
            </a:prstGeom>
            <a:solidFill>
              <a:srgbClr val="FFFFFF"/>
            </a:solidFill>
            <a:ln w="13335" cap="flat" cmpd="sng" algn="ctr">
              <a:solidFill>
                <a:srgbClr val="9A9A9A"/>
              </a:solidFill>
              <a:prstDash val="solid"/>
              <a:miter lim="800000"/>
              <a:headEnd type="none" w="med" len="med"/>
              <a:tailEnd type="none" w="med" len="med"/>
            </a:ln>
            <a:extLst/>
          </p:spPr>
          <p:txBody>
            <a:bodyPr lIns="35892" tIns="0" rIns="35892" bIns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575757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Digital marketing</a:t>
              </a:r>
            </a:p>
          </p:txBody>
        </p:sp>
      </p:grpSp>
      <p:sp>
        <p:nvSpPr>
          <p:cNvPr id="271" name="v_ddd_cl_c_s"/>
          <p:cNvSpPr>
            <a:spLocks noChangeArrowheads="1"/>
          </p:cNvSpPr>
          <p:nvPr/>
        </p:nvSpPr>
        <p:spPr bwMode="gray">
          <a:xfrm>
            <a:off x="7548738" y="2767638"/>
            <a:ext cx="1413677" cy="262371"/>
          </a:xfrm>
          <a:prstGeom prst="rect">
            <a:avLst/>
          </a:prstGeom>
          <a:solidFill>
            <a:srgbClr val="960E00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Degree of digital disruption</a:t>
            </a:r>
          </a:p>
        </p:txBody>
      </p:sp>
      <p:sp>
        <p:nvSpPr>
          <p:cNvPr id="272" name="v_ss_cl_c_s"/>
          <p:cNvSpPr>
            <a:spLocks noChangeArrowheads="1"/>
          </p:cNvSpPr>
          <p:nvPr/>
        </p:nvSpPr>
        <p:spPr bwMode="gray">
          <a:xfrm>
            <a:off x="5442715" y="3023845"/>
            <a:ext cx="1719405" cy="303543"/>
          </a:xfrm>
          <a:prstGeom prst="rect">
            <a:avLst/>
          </a:prstGeom>
          <a:solidFill>
            <a:srgbClr val="960E00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Shared services &amp;</a:t>
            </a:r>
          </a:p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centers of excellence</a:t>
            </a:r>
            <a:endParaRPr kumimoji="0" lang="en-US" sz="800" b="0" i="0" u="none" strike="noStrike" kern="120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73" name="v_so_cl_c_s"/>
          <p:cNvSpPr>
            <a:spLocks noChangeArrowheads="1"/>
          </p:cNvSpPr>
          <p:nvPr/>
        </p:nvSpPr>
        <p:spPr bwMode="gray">
          <a:xfrm>
            <a:off x="3364988" y="3407215"/>
            <a:ext cx="1719405" cy="303543"/>
          </a:xfrm>
          <a:prstGeom prst="rect">
            <a:avLst/>
          </a:prstGeom>
          <a:solidFill>
            <a:srgbClr val="960E00"/>
          </a:solidFill>
          <a:ln w="13335" cap="flat" cmpd="sng" algn="ctr">
            <a:noFill/>
            <a:prstDash val="solid"/>
            <a:miter lim="800000"/>
            <a:headEnd type="none" w="med" len="med"/>
            <a:tailEnd type="none" w="med" len="med"/>
          </a:ln>
          <a:extLst>
            <a:ext uri="{91240B29-F687-4F45-9708-019B960494DF}">
              <a14:hiddenLine xmlns:a14="http://schemas.microsoft.com/office/drawing/2010/main" w="13335" cap="flat" cmpd="sng" algn="ctr">
                <a:solidFill>
                  <a:srgbClr val="FFFFFF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35892" tIns="0" rIns="35892" bIns="0" anchor="ctr"/>
          <a:lstStyle/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Service operations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7446818" y="2158363"/>
            <a:ext cx="1638108" cy="1710958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50000"/>
                    <a:alpha val="6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grpSp>
        <p:nvGrpSpPr>
          <p:cNvPr id="288" name="Group 287"/>
          <p:cNvGrpSpPr/>
          <p:nvPr/>
        </p:nvGrpSpPr>
        <p:grpSpPr>
          <a:xfrm>
            <a:off x="1287099" y="2597990"/>
            <a:ext cx="1719405" cy="169648"/>
            <a:chOff x="955693" y="2597990"/>
            <a:chExt cx="1781769" cy="169648"/>
          </a:xfrm>
        </p:grpSpPr>
        <p:sp>
          <p:nvSpPr>
            <p:cNvPr id="289" name="v_cj_cl_c_s"/>
            <p:cNvSpPr>
              <a:spLocks noChangeArrowheads="1"/>
            </p:cNvSpPr>
            <p:nvPr/>
          </p:nvSpPr>
          <p:spPr bwMode="gray">
            <a:xfrm>
              <a:off x="955693" y="2597990"/>
              <a:ext cx="1781769" cy="169648"/>
            </a:xfrm>
            <a:prstGeom prst="rect">
              <a:avLst/>
            </a:prstGeom>
            <a:solidFill>
              <a:srgbClr val="960E00"/>
            </a:solidFill>
            <a:ln w="13335" algn="ctr">
              <a:noFill/>
              <a:miter lim="800000"/>
              <a:headEnd/>
              <a:tailEnd/>
            </a:ln>
            <a:extLst/>
          </p:spPr>
          <p:txBody>
            <a:bodyPr lIns="35892" tIns="0" rIns="35892" bIns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E2E customer journeys</a:t>
              </a:r>
            </a:p>
          </p:txBody>
        </p:sp>
        <p:sp>
          <p:nvSpPr>
            <p:cNvPr id="290" name="16_SC"/>
            <p:cNvSpPr/>
            <p:nvPr/>
          </p:nvSpPr>
          <p:spPr>
            <a:xfrm>
              <a:off x="2546115" y="2682057"/>
              <a:ext cx="176235" cy="85581"/>
            </a:xfrm>
            <a:prstGeom prst="rect">
              <a:avLst/>
            </a:prstGeom>
            <a:noFill/>
            <a:ln w="9525">
              <a:noFill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 anchorCtr="0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0</a:t>
              </a: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</p:grpSp>
      <p:sp>
        <p:nvSpPr>
          <p:cNvPr id="291" name="16_SC"/>
          <p:cNvSpPr/>
          <p:nvPr/>
        </p:nvSpPr>
        <p:spPr>
          <a:xfrm>
            <a:off x="4899584" y="3622059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0</a:t>
            </a:r>
          </a:p>
        </p:txBody>
      </p:sp>
      <p:sp>
        <p:nvSpPr>
          <p:cNvPr id="292" name="16_SC"/>
          <p:cNvSpPr/>
          <p:nvPr/>
        </p:nvSpPr>
        <p:spPr>
          <a:xfrm>
            <a:off x="6977312" y="3224682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0</a:t>
            </a:r>
          </a:p>
        </p:txBody>
      </p:sp>
      <p:sp>
        <p:nvSpPr>
          <p:cNvPr id="293" name="16_SC"/>
          <p:cNvSpPr/>
          <p:nvPr/>
        </p:nvSpPr>
        <p:spPr>
          <a:xfrm>
            <a:off x="8777606" y="2941364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0</a:t>
            </a:r>
          </a:p>
        </p:txBody>
      </p:sp>
      <p:grpSp>
        <p:nvGrpSpPr>
          <p:cNvPr id="314" name="Group 313"/>
          <p:cNvGrpSpPr/>
          <p:nvPr/>
        </p:nvGrpSpPr>
        <p:grpSpPr>
          <a:xfrm>
            <a:off x="8856113" y="3350158"/>
            <a:ext cx="393449" cy="393449"/>
            <a:chOff x="8156791" y="3241890"/>
            <a:chExt cx="576048" cy="576048"/>
          </a:xfrm>
        </p:grpSpPr>
        <p:sp>
          <p:nvSpPr>
            <p:cNvPr id="315" name="Oval 50"/>
            <p:cNvSpPr>
              <a:spLocks noChangeArrowheads="1"/>
            </p:cNvSpPr>
            <p:nvPr/>
          </p:nvSpPr>
          <p:spPr bwMode="auto">
            <a:xfrm>
              <a:off x="8156791" y="3241890"/>
              <a:ext cx="576048" cy="57604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316" name="Freeform 51"/>
            <p:cNvSpPr>
              <a:spLocks/>
            </p:cNvSpPr>
            <p:nvPr/>
          </p:nvSpPr>
          <p:spPr bwMode="auto">
            <a:xfrm>
              <a:off x="8370269" y="3343546"/>
              <a:ext cx="206699" cy="372737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</p:grpSp>
      <p:sp>
        <p:nvSpPr>
          <p:cNvPr id="278" name="Rectangle 277"/>
          <p:cNvSpPr/>
          <p:nvPr/>
        </p:nvSpPr>
        <p:spPr>
          <a:xfrm>
            <a:off x="7467167" y="5196324"/>
            <a:ext cx="1582164" cy="98745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/>
          <a:p>
            <a:pPr marL="0" marR="0" lvl="0" indent="0" algn="ctr" defTabSz="778765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all" spc="0" normalizeH="0" baseline="0" noProof="0" dirty="0">
                <a:ln>
                  <a:noFill/>
                </a:ln>
                <a:solidFill>
                  <a:srgbClr val="295E7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</a:rPr>
              <a:t>Integrating ecosystems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3808078" y="5196324"/>
            <a:ext cx="2895023" cy="98745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/>
          <a:p>
            <a:pPr marL="0" marR="0" lvl="0" indent="0" algn="ctr" defTabSz="778765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all" spc="0" normalizeH="0" baseline="0" noProof="0" dirty="0">
                <a:ln>
                  <a:noFill/>
                </a:ln>
                <a:solidFill>
                  <a:srgbClr val="295E7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</a:rPr>
              <a:t>Leveraging the power of data &amp; technology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1150780" y="5196325"/>
            <a:ext cx="1753685" cy="98745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/>
          <a:p>
            <a:pPr marL="0" marR="0" lvl="0" indent="0" algn="l" defTabSz="778765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all" spc="0" normalizeH="0" baseline="0" noProof="0" dirty="0">
                <a:ln>
                  <a:noFill/>
                </a:ln>
                <a:solidFill>
                  <a:srgbClr val="295E7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</a:rPr>
              <a:t>Changing ways of working</a:t>
            </a:r>
          </a:p>
        </p:txBody>
      </p:sp>
      <p:sp>
        <p:nvSpPr>
          <p:cNvPr id="302" name="v_dta_cl_c_s"/>
          <p:cNvSpPr>
            <a:spLocks noChangeArrowheads="1"/>
          </p:cNvSpPr>
          <p:nvPr/>
        </p:nvSpPr>
        <p:spPr bwMode="gray">
          <a:xfrm>
            <a:off x="1190071" y="4901343"/>
            <a:ext cx="1582262" cy="169648"/>
          </a:xfrm>
          <a:prstGeom prst="rect">
            <a:avLst/>
          </a:prstGeom>
          <a:solidFill>
            <a:srgbClr val="F5C77B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0" tIns="0" rIns="0" bIns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6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Digital transformation</a:t>
            </a:r>
            <a:b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</a:b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accelerator</a:t>
            </a:r>
          </a:p>
        </p:txBody>
      </p:sp>
      <p:sp>
        <p:nvSpPr>
          <p:cNvPr id="158" name="Textfeld 1"/>
          <p:cNvSpPr txBox="1"/>
          <p:nvPr>
            <p:custDataLst>
              <p:tags r:id="rId4"/>
            </p:custDataLst>
          </p:nvPr>
        </p:nvSpPr>
        <p:spPr>
          <a:xfrm rot="600000">
            <a:off x="9374400" y="433668"/>
            <a:ext cx="2516400" cy="295466"/>
          </a:xfrm>
          <a:prstGeom prst="rect">
            <a:avLst/>
          </a:prstGeom>
          <a:solidFill>
            <a:schemeClr val="accent4"/>
          </a:solidFill>
          <a:ln w="9525" cap="rnd">
            <a:noFill/>
            <a:prstDash val="solid"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575757"/>
                </a:solidFill>
                <a:prstDash val="solid"/>
              </a14:hiddenLine>
            </a:ext>
          </a:extLst>
        </p:spPr>
        <p:txBody>
          <a:bodyPr vert="horz" wrap="square" lIns="36576" tIns="36576" rIns="36576" bIns="36576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Template</a:t>
            </a:r>
          </a:p>
        </p:txBody>
      </p:sp>
      <p:sp>
        <p:nvSpPr>
          <p:cNvPr id="162" name="v_cyb_cl_c_s"/>
          <p:cNvSpPr>
            <a:spLocks noChangeArrowheads="1"/>
          </p:cNvSpPr>
          <p:nvPr/>
        </p:nvSpPr>
        <p:spPr bwMode="gray">
          <a:xfrm>
            <a:off x="5443166" y="4873930"/>
            <a:ext cx="1718954" cy="202329"/>
          </a:xfrm>
          <a:prstGeom prst="rect">
            <a:avLst/>
          </a:prstGeom>
          <a:solidFill>
            <a:srgbClr val="FFFFFF"/>
          </a:solidFill>
          <a:ln w="1333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x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Cybersecurity</a:t>
            </a:r>
          </a:p>
        </p:txBody>
      </p:sp>
      <p:sp>
        <p:nvSpPr>
          <p:cNvPr id="163" name="v_ddp_cl_c_s"/>
          <p:cNvSpPr>
            <a:spLocks noChangeArrowheads="1"/>
          </p:cNvSpPr>
          <p:nvPr/>
        </p:nvSpPr>
        <p:spPr bwMode="gray">
          <a:xfrm>
            <a:off x="3364985" y="4873930"/>
            <a:ext cx="1718954" cy="202329"/>
          </a:xfrm>
          <a:prstGeom prst="rect">
            <a:avLst/>
          </a:prstGeom>
          <a:solidFill>
            <a:srgbClr val="FFFFFF"/>
          </a:solidFill>
          <a:ln w="1333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x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Digital &amp; data platforms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955589" y="3897357"/>
            <a:ext cx="8135076" cy="1497162"/>
          </a:xfrm>
          <a:prstGeom prst="rect">
            <a:avLst/>
          </a:prstGeom>
          <a:solidFill>
            <a:schemeClr val="bg1">
              <a:lumMod val="50000"/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955589" y="1697324"/>
            <a:ext cx="8135076" cy="466520"/>
          </a:xfrm>
          <a:prstGeom prst="rect">
            <a:avLst/>
          </a:prstGeom>
          <a:solidFill>
            <a:schemeClr val="bg1">
              <a:lumMod val="50000"/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35783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" name="Object 1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think-cell Slide" r:id="rId8" imgW="353" imgH="357" progId="TCLayout.ActiveDocument.1">
                  <p:embed/>
                </p:oleObj>
              </mc:Choice>
              <mc:Fallback>
                <p:oleObj name="think-cell Slide" r:id="rId8" imgW="353" imgH="357" progId="TCLayout.ActiveDocument.1">
                  <p:embed/>
                  <p:pic>
                    <p:nvPicPr>
                      <p:cNvPr id="126" name="Object 125" hidden="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65 Bold" panose="020B0800000000000000" pitchFamily="34" charset="0"/>
              <a:ea typeface="+mn-ea"/>
              <a:cs typeface="+mn-cs"/>
              <a:sym typeface="Univers 65 Bold" panose="020B0800000000000000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22800"/>
            <a:ext cx="10934700" cy="332399"/>
          </a:xfrm>
        </p:spPr>
        <p:txBody>
          <a:bodyPr/>
          <a:lstStyle/>
          <a:p>
            <a:r>
              <a:rPr lang="en-US" dirty="0">
                <a:solidFill>
                  <a:srgbClr val="002395"/>
                </a:solidFill>
                <a:latin typeface="Univers 65 Bold" pitchFamily="2" charset="0"/>
              </a:rPr>
              <a:t>1b. Initiatives – Choosing what to start on (2/3)</a:t>
            </a:r>
          </a:p>
        </p:txBody>
      </p:sp>
      <p:sp>
        <p:nvSpPr>
          <p:cNvPr id="216" name="Textfeld 1"/>
          <p:cNvSpPr txBox="1"/>
          <p:nvPr>
            <p:custDataLst>
              <p:tags r:id="rId4"/>
            </p:custDataLst>
          </p:nvPr>
        </p:nvSpPr>
        <p:spPr>
          <a:xfrm rot="600000">
            <a:off x="9374400" y="433667"/>
            <a:ext cx="2516400" cy="295466"/>
          </a:xfrm>
          <a:prstGeom prst="rect">
            <a:avLst/>
          </a:prstGeom>
          <a:pattFill>
            <a:fgClr>
              <a:srgbClr val="C41300"/>
            </a:fgClr>
            <a:bgClr>
              <a:srgbClr val="C41300"/>
            </a:bgClr>
          </a:pattFill>
          <a:ln w="9525" cap="rnd">
            <a:solidFill>
              <a:srgbClr val="575757"/>
            </a:solidFill>
            <a:prstDash val="solid"/>
          </a:ln>
        </p:spPr>
        <p:txBody>
          <a:bodyPr vert="horz" wrap="square" lIns="36576" tIns="36576" rIns="36576" bIns="36576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1b: Initiatives – "What"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1059127" y="2158814"/>
            <a:ext cx="6293307" cy="1730062"/>
          </a:xfrm>
          <a:prstGeom prst="rect">
            <a:avLst/>
          </a:prstGeom>
          <a:solidFill>
            <a:schemeClr val="bg1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182784" tIns="91392" rIns="56669" bIns="56669" rtlCol="0" anchor="t"/>
          <a:lstStyle/>
          <a:p>
            <a:pPr marL="0" marR="0" lvl="0" indent="0" algn="l" defTabSz="778765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all" spc="0" normalizeH="0" baseline="0" noProof="0" dirty="0">
                <a:ln>
                  <a:noFill/>
                </a:ln>
                <a:solidFill>
                  <a:srgbClr val="39AD75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Digitize the core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1144610" y="2427262"/>
            <a:ext cx="2004702" cy="1378185"/>
          </a:xfrm>
          <a:prstGeom prst="rect">
            <a:avLst/>
          </a:prstGeom>
          <a:noFill/>
          <a:ln w="13335" cap="flat" cmpd="sng" algn="ctr">
            <a:solidFill>
              <a:srgbClr val="5BAD82"/>
            </a:solidFill>
            <a:prstDash val="solid"/>
            <a:miter lim="800000"/>
          </a:ln>
          <a:effectLst/>
        </p:spPr>
        <p:txBody>
          <a:bodyPr lIns="0" tIns="37780" rIns="0" bIns="37780" rtlCol="0" anchor="t"/>
          <a:lstStyle/>
          <a:p>
            <a:pPr marL="0" marR="0" lvl="0" indent="0" algn="ctr" defTabSz="778765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Customer offer &amp; Go-to-market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5300068" y="2427262"/>
            <a:ext cx="2004702" cy="1378185"/>
          </a:xfrm>
          <a:prstGeom prst="rect">
            <a:avLst/>
          </a:prstGeom>
          <a:noFill/>
          <a:ln w="13335" cap="flat" cmpd="sng" algn="ctr">
            <a:solidFill>
              <a:srgbClr val="5BAD82"/>
            </a:solidFill>
            <a:prstDash val="solid"/>
            <a:miter lim="800000"/>
          </a:ln>
          <a:effectLst/>
        </p:spPr>
        <p:txBody>
          <a:bodyPr lIns="37780" tIns="37780" rIns="37780" bIns="37780" rtlCol="0" anchor="t"/>
          <a:lstStyle/>
          <a:p>
            <a:pPr marL="0" marR="0" lvl="0" indent="0" algn="ctr" defTabSz="778765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Support functions</a:t>
            </a:r>
          </a:p>
        </p:txBody>
      </p:sp>
      <p:sp>
        <p:nvSpPr>
          <p:cNvPr id="230" name="Rectangle 229"/>
          <p:cNvSpPr/>
          <p:nvPr/>
        </p:nvSpPr>
        <p:spPr>
          <a:xfrm>
            <a:off x="3222338" y="2427262"/>
            <a:ext cx="2004702" cy="1378185"/>
          </a:xfrm>
          <a:prstGeom prst="rect">
            <a:avLst/>
          </a:prstGeom>
          <a:noFill/>
          <a:ln w="13335" cap="flat" cmpd="sng" algn="ctr">
            <a:solidFill>
              <a:srgbClr val="5BAD82"/>
            </a:solidFill>
            <a:prstDash val="solid"/>
            <a:miter lim="800000"/>
          </a:ln>
          <a:effectLst/>
        </p:spPr>
        <p:txBody>
          <a:bodyPr lIns="37780" tIns="37780" rIns="37780" bIns="37780" rtlCol="0" anchor="t"/>
          <a:lstStyle/>
          <a:p>
            <a:pPr marL="0" marR="0" lvl="0" indent="0" algn="ctr" defTabSz="778765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Operations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7446818" y="2158814"/>
            <a:ext cx="1617514" cy="17300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30C1D7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lIns="182784" tIns="91392" rIns="56669" bIns="56669" rtlCol="0" anchor="t"/>
          <a:lstStyle/>
          <a:p>
            <a:pPr marL="0" marR="0" lvl="0" indent="0" algn="l" defTabSz="778765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all" spc="0" normalizeH="0" baseline="0" noProof="0" dirty="0">
                <a:ln>
                  <a:noFill/>
                </a:ln>
                <a:solidFill>
                  <a:srgbClr val="30C1D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</a:rPr>
              <a:t>New Digital Growth</a:t>
            </a:r>
          </a:p>
        </p:txBody>
      </p:sp>
      <p:sp>
        <p:nvSpPr>
          <p:cNvPr id="138" name="v_ddd_cl_c_s"/>
          <p:cNvSpPr>
            <a:spLocks noChangeArrowheads="1"/>
          </p:cNvSpPr>
          <p:nvPr/>
        </p:nvSpPr>
        <p:spPr bwMode="gray">
          <a:xfrm>
            <a:off x="7548735" y="2767639"/>
            <a:ext cx="1413677" cy="262370"/>
          </a:xfrm>
          <a:prstGeom prst="rect">
            <a:avLst/>
          </a:prstGeom>
          <a:solidFill>
            <a:srgbClr val="F6E8A0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Degree of digital disruption</a:t>
            </a:r>
          </a:p>
        </p:txBody>
      </p:sp>
      <p:sp>
        <p:nvSpPr>
          <p:cNvPr id="139" name="v_nds_cl_c_s"/>
          <p:cNvSpPr>
            <a:spLocks noChangeArrowheads="1"/>
          </p:cNvSpPr>
          <p:nvPr/>
        </p:nvSpPr>
        <p:spPr bwMode="gray">
          <a:xfrm>
            <a:off x="7548735" y="2427263"/>
            <a:ext cx="1413677" cy="262370"/>
          </a:xfrm>
          <a:prstGeom prst="rect">
            <a:avLst/>
          </a:prstGeom>
          <a:solidFill>
            <a:srgbClr val="F9D5AD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New digital services/products</a:t>
            </a:r>
          </a:p>
        </p:txBody>
      </p:sp>
      <p:sp>
        <p:nvSpPr>
          <p:cNvPr id="140" name="v_lp_cl_c_s"/>
          <p:cNvSpPr>
            <a:spLocks noChangeArrowheads="1"/>
          </p:cNvSpPr>
          <p:nvPr/>
        </p:nvSpPr>
        <p:spPr bwMode="gray">
          <a:xfrm>
            <a:off x="7548735" y="3108013"/>
            <a:ext cx="1413677" cy="262370"/>
          </a:xfrm>
          <a:prstGeom prst="rect">
            <a:avLst/>
          </a:prstGeom>
          <a:solidFill>
            <a:srgbClr val="9ACEA3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Lighthouses &amp; prototyping</a:t>
            </a:r>
          </a:p>
        </p:txBody>
      </p:sp>
      <p:sp>
        <p:nvSpPr>
          <p:cNvPr id="141" name="v_si_cl_c_s"/>
          <p:cNvSpPr>
            <a:spLocks noChangeArrowheads="1"/>
          </p:cNvSpPr>
          <p:nvPr/>
        </p:nvSpPr>
        <p:spPr bwMode="gray">
          <a:xfrm>
            <a:off x="7548735" y="3448388"/>
            <a:ext cx="1413677" cy="262370"/>
          </a:xfrm>
          <a:prstGeom prst="rect">
            <a:avLst/>
          </a:prstGeom>
          <a:solidFill>
            <a:srgbClr val="3B7557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Start-up incubation, VC, M&amp;A 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1060117" y="2158815"/>
            <a:ext cx="52972" cy="1730061"/>
          </a:xfrm>
          <a:prstGeom prst="rect">
            <a:avLst/>
          </a:prstGeom>
          <a:solidFill>
            <a:srgbClr val="29BA74"/>
          </a:solidFill>
          <a:ln w="9525" cap="rnd">
            <a:noFill/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7446819" y="2158813"/>
            <a:ext cx="52972" cy="1730061"/>
          </a:xfrm>
          <a:prstGeom prst="rect">
            <a:avLst/>
          </a:prstGeom>
          <a:solidFill>
            <a:srgbClr val="30C1D7"/>
          </a:solidFill>
          <a:ln w="9525" cap="rnd">
            <a:noFill/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</a:endParaRPr>
          </a:p>
        </p:txBody>
      </p:sp>
      <p:sp>
        <p:nvSpPr>
          <p:cNvPr id="171" name="16_SC"/>
          <p:cNvSpPr/>
          <p:nvPr/>
        </p:nvSpPr>
        <p:spPr>
          <a:xfrm>
            <a:off x="8792348" y="2604052"/>
            <a:ext cx="170068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Arial" pitchFamily="34" charset="0"/>
              </a:rPr>
              <a:t>42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Arial" pitchFamily="34" charset="0"/>
            </a:endParaRPr>
          </a:p>
        </p:txBody>
      </p:sp>
      <p:sp>
        <p:nvSpPr>
          <p:cNvPr id="172" name="16_SC"/>
          <p:cNvSpPr/>
          <p:nvPr/>
        </p:nvSpPr>
        <p:spPr>
          <a:xfrm>
            <a:off x="8792348" y="2944426"/>
            <a:ext cx="170068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Arial" pitchFamily="34" charset="0"/>
              </a:rPr>
              <a:t>57</a:t>
            </a:r>
          </a:p>
        </p:txBody>
      </p:sp>
      <p:sp>
        <p:nvSpPr>
          <p:cNvPr id="173" name="16_SC"/>
          <p:cNvSpPr/>
          <p:nvPr/>
        </p:nvSpPr>
        <p:spPr>
          <a:xfrm>
            <a:off x="8792348" y="3284800"/>
            <a:ext cx="170068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Arial" pitchFamily="34" charset="0"/>
              </a:rPr>
              <a:t>76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Arial" pitchFamily="34" charset="0"/>
            </a:endParaRPr>
          </a:p>
        </p:txBody>
      </p:sp>
      <p:sp>
        <p:nvSpPr>
          <p:cNvPr id="174" name="16_SC"/>
          <p:cNvSpPr/>
          <p:nvPr/>
        </p:nvSpPr>
        <p:spPr>
          <a:xfrm>
            <a:off x="8792348" y="3625176"/>
            <a:ext cx="170068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Arial" pitchFamily="34" charset="0"/>
              </a:rPr>
              <a:t>100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Arial" pitchFamily="34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2407707" y="1721813"/>
            <a:ext cx="6656625" cy="371826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lIns="182784" tIns="45696" rIns="56669" bIns="56669" rtlCol="0" anchor="ctr"/>
          <a:lstStyle/>
          <a:p>
            <a:pPr marL="0" marR="0" lvl="0" indent="0" algn="l" defTabSz="7787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800" b="1" i="0" u="none" strike="noStrike" kern="1200" cap="all" spc="0" normalizeH="0" baseline="0" noProof="0" dirty="0">
                <a:ln>
                  <a:noFill/>
                </a:ln>
                <a:solidFill>
                  <a:srgbClr val="9A9A9A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Business strategy </a:t>
            </a:r>
          </a:p>
          <a:p>
            <a:pPr marL="0" marR="0" lvl="0" indent="0" algn="l" defTabSz="7787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Trebuchet MS" panose="020B0603020202020204" pitchFamily="34" charset="0"/>
              <a:buChar char="​"/>
              <a:tabLst/>
              <a:defRPr/>
            </a:pPr>
            <a:r>
              <a:rPr kumimoji="0" lang="en-US" sz="800" b="1" i="0" u="none" strike="noStrike" kern="1200" cap="all" spc="0" normalizeH="0" baseline="0" noProof="0" dirty="0">
                <a:ln>
                  <a:noFill/>
                </a:ln>
                <a:solidFill>
                  <a:srgbClr val="9A9A9A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Driven by digital 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2412000" y="1727922"/>
            <a:ext cx="55515" cy="365716"/>
          </a:xfrm>
          <a:prstGeom prst="rect">
            <a:avLst/>
          </a:prstGeom>
          <a:solidFill>
            <a:srgbClr val="9A9A9A"/>
          </a:solidFill>
          <a:ln w="9525" cap="rnd">
            <a:noFill/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</a:endParaRPr>
          </a:p>
        </p:txBody>
      </p:sp>
      <p:sp>
        <p:nvSpPr>
          <p:cNvPr id="127" name="v_pa_cl_c_s"/>
          <p:cNvSpPr>
            <a:spLocks noChangeArrowheads="1"/>
          </p:cNvSpPr>
          <p:nvPr/>
        </p:nvSpPr>
        <p:spPr bwMode="gray">
          <a:xfrm>
            <a:off x="6375463" y="1817109"/>
            <a:ext cx="1299730" cy="199481"/>
          </a:xfrm>
          <a:prstGeom prst="rect">
            <a:avLst/>
          </a:prstGeom>
          <a:solidFill>
            <a:srgbClr val="3B7557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Priorities &amp; alignment</a:t>
            </a:r>
          </a:p>
        </p:txBody>
      </p:sp>
      <p:sp>
        <p:nvSpPr>
          <p:cNvPr id="129" name="v_vis_cl_c_s"/>
          <p:cNvSpPr>
            <a:spLocks noChangeArrowheads="1"/>
          </p:cNvSpPr>
          <p:nvPr/>
        </p:nvSpPr>
        <p:spPr bwMode="gray">
          <a:xfrm>
            <a:off x="3728853" y="1817109"/>
            <a:ext cx="1272154" cy="199481"/>
          </a:xfrm>
          <a:prstGeom prst="rect">
            <a:avLst/>
          </a:prstGeom>
          <a:solidFill>
            <a:srgbClr val="3B7557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Vision</a:t>
            </a:r>
          </a:p>
        </p:txBody>
      </p:sp>
      <p:sp>
        <p:nvSpPr>
          <p:cNvPr id="130" name="v_amb_cl_c_s"/>
          <p:cNvSpPr>
            <a:spLocks noChangeArrowheads="1"/>
          </p:cNvSpPr>
          <p:nvPr/>
        </p:nvSpPr>
        <p:spPr bwMode="gray">
          <a:xfrm>
            <a:off x="5052157" y="1817109"/>
            <a:ext cx="1272154" cy="199481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Ambition</a:t>
            </a:r>
          </a:p>
        </p:txBody>
      </p:sp>
      <p:sp>
        <p:nvSpPr>
          <p:cNvPr id="131" name="v_rdm_cl_c_s"/>
          <p:cNvSpPr>
            <a:spLocks noChangeArrowheads="1"/>
          </p:cNvSpPr>
          <p:nvPr/>
        </p:nvSpPr>
        <p:spPr bwMode="gray">
          <a:xfrm>
            <a:off x="7726345" y="1817109"/>
            <a:ext cx="1272154" cy="199481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Roadmap</a:t>
            </a:r>
          </a:p>
        </p:txBody>
      </p:sp>
      <p:sp>
        <p:nvSpPr>
          <p:cNvPr id="206" name="Rectangle 205"/>
          <p:cNvSpPr/>
          <p:nvPr/>
        </p:nvSpPr>
        <p:spPr bwMode="auto">
          <a:xfrm>
            <a:off x="1060117" y="1713253"/>
            <a:ext cx="822212" cy="383207"/>
          </a:xfrm>
          <a:prstGeom prst="rect">
            <a:avLst/>
          </a:prstGeom>
          <a:gradFill flip="none" rotWithShape="1">
            <a:gsLst>
              <a:gs pos="50000">
                <a:srgbClr val="3EAD92"/>
              </a:gs>
              <a:gs pos="50000">
                <a:srgbClr val="2FC77E"/>
              </a:gs>
              <a:gs pos="100000">
                <a:srgbClr val="D4DF33"/>
              </a:gs>
            </a:gsLst>
            <a:path path="circle">
              <a:fillToRect l="100000" t="100000"/>
            </a:path>
            <a:tileRect r="-100000" b="-100000"/>
          </a:gra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9A9A9A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35982" tIns="35982" rIns="35982" bIns="35982" rtlCol="0" anchor="ctr" anchorCtr="0"/>
          <a:lstStyle/>
          <a:p>
            <a:pPr marL="0" marR="0" lvl="0" indent="0" algn="ctr" defTabSz="6851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Henderson BCG Sans"/>
              </a:rPr>
              <a:t>SME</a:t>
            </a:r>
          </a:p>
        </p:txBody>
      </p:sp>
      <p:sp>
        <p:nvSpPr>
          <p:cNvPr id="214" name="v_cl_dai_c_s"/>
          <p:cNvSpPr/>
          <p:nvPr/>
        </p:nvSpPr>
        <p:spPr>
          <a:xfrm>
            <a:off x="1949382" y="1713253"/>
            <a:ext cx="395559" cy="383207"/>
          </a:xfrm>
          <a:prstGeom prst="rect">
            <a:avLst/>
          </a:prstGeom>
          <a:solidFill>
            <a:srgbClr val="66B27F"/>
          </a:solidFill>
          <a:ln w="9525" cap="flat" cmpd="sng" algn="ctr">
            <a:noFill/>
            <a:prstDash val="solid"/>
          </a:ln>
          <a:effectLst/>
        </p:spPr>
        <p:txBody>
          <a:bodyPr wrap="square" lIns="0" tIns="0" rIns="0" bIns="0" rtlCol="0" anchor="ctr" anchorCtr="0"/>
          <a:lstStyle/>
          <a:p>
            <a:pPr marL="0" marR="0" lvl="0" indent="0" algn="ctr" defTabSz="685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</a:rPr>
              <a:t>80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</a:endParaRPr>
          </a:p>
        </p:txBody>
      </p:sp>
      <p:sp>
        <p:nvSpPr>
          <p:cNvPr id="149" name="Rectangle 148"/>
          <p:cNvSpPr/>
          <p:nvPr/>
        </p:nvSpPr>
        <p:spPr>
          <a:xfrm flipV="1">
            <a:off x="7446818" y="3953599"/>
            <a:ext cx="1617514" cy="139761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295E7E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lIns="0" tIns="63973" rIns="0" bIns="63973" rtlCol="0" anchor="ctr"/>
          <a:lstStyle/>
          <a:p>
            <a:pPr marL="0" marR="0" lvl="0" indent="0" algn="ctr" defTabSz="77876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7446819" y="3953599"/>
            <a:ext cx="52972" cy="1397614"/>
          </a:xfrm>
          <a:prstGeom prst="rect">
            <a:avLst/>
          </a:prstGeom>
          <a:solidFill>
            <a:srgbClr val="295E7E"/>
          </a:solidFill>
          <a:ln w="9525" cap="rnd">
            <a:noFill/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</a:endParaRPr>
          </a:p>
        </p:txBody>
      </p:sp>
      <p:sp>
        <p:nvSpPr>
          <p:cNvPr id="153" name="Rectangle 152"/>
          <p:cNvSpPr/>
          <p:nvPr/>
        </p:nvSpPr>
        <p:spPr>
          <a:xfrm flipV="1">
            <a:off x="2969359" y="3953599"/>
            <a:ext cx="4394150" cy="139761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295E7E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lIns="0" tIns="63973" rIns="0" bIns="63973" rtlCol="0" anchor="ctr"/>
          <a:lstStyle/>
          <a:p>
            <a:pPr marL="0" marR="0" lvl="0" indent="0" algn="ctr" defTabSz="77876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2969359" y="3953599"/>
            <a:ext cx="52972" cy="1397614"/>
          </a:xfrm>
          <a:prstGeom prst="rect">
            <a:avLst/>
          </a:prstGeom>
          <a:solidFill>
            <a:srgbClr val="295E7E"/>
          </a:solidFill>
          <a:ln w="9525" cap="rnd">
            <a:noFill/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</a:endParaRPr>
          </a:p>
        </p:txBody>
      </p:sp>
      <p:sp>
        <p:nvSpPr>
          <p:cNvPr id="156" name="Rectangle 155"/>
          <p:cNvSpPr/>
          <p:nvPr/>
        </p:nvSpPr>
        <p:spPr>
          <a:xfrm flipV="1">
            <a:off x="1059127" y="3953598"/>
            <a:ext cx="1826137" cy="139761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295E7E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lIns="0" tIns="63973" rIns="0" bIns="63973" rtlCol="0" anchor="ctr"/>
          <a:lstStyle/>
          <a:p>
            <a:pPr marL="0" marR="0" lvl="0" indent="0" algn="ctr" defTabSz="77876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1060116" y="3953600"/>
            <a:ext cx="52972" cy="1397614"/>
          </a:xfrm>
          <a:prstGeom prst="rect">
            <a:avLst/>
          </a:prstGeom>
          <a:solidFill>
            <a:srgbClr val="295E7E"/>
          </a:solidFill>
          <a:ln w="9525" cap="rnd">
            <a:noFill/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</a:endParaRPr>
          </a:p>
        </p:txBody>
      </p:sp>
      <p:sp>
        <p:nvSpPr>
          <p:cNvPr id="191" name="v_cyb_cl_c_s"/>
          <p:cNvSpPr>
            <a:spLocks noChangeArrowheads="1"/>
          </p:cNvSpPr>
          <p:nvPr/>
        </p:nvSpPr>
        <p:spPr bwMode="gray">
          <a:xfrm>
            <a:off x="5443166" y="4891520"/>
            <a:ext cx="1718954" cy="202329"/>
          </a:xfrm>
          <a:prstGeom prst="rect">
            <a:avLst/>
          </a:prstGeom>
          <a:solidFill>
            <a:srgbClr val="FFFFFF"/>
          </a:solidFill>
          <a:ln w="1333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x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Cybersecurity</a:t>
            </a:r>
          </a:p>
        </p:txBody>
      </p:sp>
      <p:sp>
        <p:nvSpPr>
          <p:cNvPr id="201" name="v_ddp_cl_c_s"/>
          <p:cNvSpPr>
            <a:spLocks noChangeArrowheads="1"/>
          </p:cNvSpPr>
          <p:nvPr/>
        </p:nvSpPr>
        <p:spPr bwMode="gray">
          <a:xfrm>
            <a:off x="3364985" y="4891520"/>
            <a:ext cx="1718954" cy="202329"/>
          </a:xfrm>
          <a:prstGeom prst="rect">
            <a:avLst/>
          </a:prstGeom>
          <a:solidFill>
            <a:srgbClr val="FFFFFF"/>
          </a:solidFill>
          <a:ln w="1333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x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Digital &amp; data platforms</a:t>
            </a:r>
          </a:p>
        </p:txBody>
      </p:sp>
      <p:sp>
        <p:nvSpPr>
          <p:cNvPr id="225" name="Round Same Side Corner Rectangle 224"/>
          <p:cNvSpPr/>
          <p:nvPr/>
        </p:nvSpPr>
        <p:spPr>
          <a:xfrm>
            <a:off x="1059127" y="1271433"/>
            <a:ext cx="8005206" cy="397164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6"/>
          </a:solidFill>
          <a:ln w="12700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PH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</a:rPr>
              <a:t>TARGET STATE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</a:endParaRPr>
          </a:p>
        </p:txBody>
      </p:sp>
      <p:sp>
        <p:nvSpPr>
          <p:cNvPr id="233" name="v_per_cl_c_s"/>
          <p:cNvSpPr>
            <a:spLocks noChangeArrowheads="1"/>
          </p:cNvSpPr>
          <p:nvPr/>
        </p:nvSpPr>
        <p:spPr bwMode="gray">
          <a:xfrm>
            <a:off x="1287259" y="3196586"/>
            <a:ext cx="1719405" cy="169648"/>
          </a:xfrm>
          <a:prstGeom prst="rect">
            <a:avLst/>
          </a:prstGeom>
          <a:solidFill>
            <a:srgbClr val="3B7557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Personalization</a:t>
            </a:r>
          </a:p>
        </p:txBody>
      </p:sp>
      <p:sp>
        <p:nvSpPr>
          <p:cNvPr id="234" name="16_SC"/>
          <p:cNvSpPr/>
          <p:nvPr/>
        </p:nvSpPr>
        <p:spPr>
          <a:xfrm>
            <a:off x="2821856" y="3262383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100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36" name="v_ngs_cl_c_s"/>
          <p:cNvSpPr>
            <a:spLocks noChangeArrowheads="1"/>
          </p:cNvSpPr>
          <p:nvPr/>
        </p:nvSpPr>
        <p:spPr bwMode="gray">
          <a:xfrm>
            <a:off x="1287259" y="3396118"/>
            <a:ext cx="1719405" cy="169648"/>
          </a:xfrm>
          <a:prstGeom prst="rect">
            <a:avLst/>
          </a:prstGeom>
          <a:solidFill>
            <a:srgbClr val="F6E8A0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Next-generation sales</a:t>
            </a:r>
          </a:p>
        </p:txBody>
      </p:sp>
      <p:sp>
        <p:nvSpPr>
          <p:cNvPr id="237" name="16_SC"/>
          <p:cNvSpPr/>
          <p:nvPr/>
        </p:nvSpPr>
        <p:spPr>
          <a:xfrm>
            <a:off x="2821856" y="3461916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53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39" name="v_rpd_cl_c_s"/>
          <p:cNvSpPr>
            <a:spLocks noChangeArrowheads="1"/>
          </p:cNvSpPr>
          <p:nvPr/>
        </p:nvSpPr>
        <p:spPr bwMode="gray">
          <a:xfrm>
            <a:off x="1287258" y="2797522"/>
            <a:ext cx="1719405" cy="169648"/>
          </a:xfrm>
          <a:prstGeom prst="rect">
            <a:avLst/>
          </a:prstGeom>
          <a:solidFill>
            <a:srgbClr val="F6E8A0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/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2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Research &amp; product development</a:t>
            </a:r>
          </a:p>
        </p:txBody>
      </p:sp>
      <p:sp>
        <p:nvSpPr>
          <p:cNvPr id="240" name="16_SC"/>
          <p:cNvSpPr/>
          <p:nvPr/>
        </p:nvSpPr>
        <p:spPr>
          <a:xfrm>
            <a:off x="2821855" y="2863319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42" name="v_pri_cl_c_s"/>
          <p:cNvSpPr>
            <a:spLocks noChangeArrowheads="1"/>
          </p:cNvSpPr>
          <p:nvPr/>
        </p:nvSpPr>
        <p:spPr bwMode="gray">
          <a:xfrm>
            <a:off x="1287258" y="3595650"/>
            <a:ext cx="1719405" cy="169648"/>
          </a:xfrm>
          <a:prstGeom prst="rect">
            <a:avLst/>
          </a:prstGeom>
          <a:solidFill>
            <a:srgbClr val="F5C77B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  <a:sym typeface="+mn-lt"/>
              </a:rPr>
              <a:t>Digitally driven pricing</a:t>
            </a:r>
          </a:p>
        </p:txBody>
      </p:sp>
      <p:sp>
        <p:nvSpPr>
          <p:cNvPr id="243" name="16_SC"/>
          <p:cNvSpPr/>
          <p:nvPr/>
        </p:nvSpPr>
        <p:spPr>
          <a:xfrm>
            <a:off x="2821856" y="3671398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35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45" name="16_SC"/>
          <p:cNvSpPr/>
          <p:nvPr/>
        </p:nvSpPr>
        <p:spPr>
          <a:xfrm>
            <a:off x="2836597" y="3081120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95959">
                  <a:lumMod val="50000"/>
                </a:srgbClr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46" name="v_dm_cl_c_s"/>
          <p:cNvSpPr>
            <a:spLocks noChangeArrowheads="1"/>
          </p:cNvSpPr>
          <p:nvPr/>
        </p:nvSpPr>
        <p:spPr bwMode="gray">
          <a:xfrm>
            <a:off x="1287259" y="2997054"/>
            <a:ext cx="1719405" cy="169648"/>
          </a:xfrm>
          <a:prstGeom prst="rect">
            <a:avLst/>
          </a:prstGeom>
          <a:solidFill>
            <a:srgbClr val="FFFFFF"/>
          </a:solidFill>
          <a:ln w="13335" cap="flat" cmpd="sng" algn="ctr">
            <a:noFill/>
            <a:prstDash val="solid"/>
            <a:miter lim="800000"/>
            <a:headEnd type="none" w="med" len="med"/>
            <a:tailEnd type="none" w="med" len="med"/>
          </a:ln>
          <a:extLst/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Digital marketing</a:t>
            </a:r>
          </a:p>
        </p:txBody>
      </p:sp>
      <p:sp>
        <p:nvSpPr>
          <p:cNvPr id="249" name="v_cj_cl_c_s"/>
          <p:cNvSpPr>
            <a:spLocks noChangeArrowheads="1"/>
          </p:cNvSpPr>
          <p:nvPr/>
        </p:nvSpPr>
        <p:spPr bwMode="gray">
          <a:xfrm>
            <a:off x="1287258" y="2597990"/>
            <a:ext cx="1719405" cy="169648"/>
          </a:xfrm>
          <a:prstGeom prst="rect">
            <a:avLst/>
          </a:prstGeom>
          <a:solidFill>
            <a:srgbClr val="3B7557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E2E customer journeys</a:t>
            </a:r>
          </a:p>
        </p:txBody>
      </p:sp>
      <p:sp>
        <p:nvSpPr>
          <p:cNvPr id="248" name="16_SC"/>
          <p:cNvSpPr/>
          <p:nvPr/>
        </p:nvSpPr>
        <p:spPr>
          <a:xfrm>
            <a:off x="2836596" y="2682057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100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52" name="v_dsc_cl_c_s"/>
          <p:cNvSpPr>
            <a:spLocks noChangeArrowheads="1"/>
          </p:cNvSpPr>
          <p:nvPr/>
        </p:nvSpPr>
        <p:spPr bwMode="gray">
          <a:xfrm>
            <a:off x="3364988" y="2640475"/>
            <a:ext cx="1719405" cy="303543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Digital supply chain</a:t>
            </a:r>
          </a:p>
        </p:txBody>
      </p:sp>
      <p:sp>
        <p:nvSpPr>
          <p:cNvPr id="253" name="16_SC"/>
          <p:cNvSpPr/>
          <p:nvPr/>
        </p:nvSpPr>
        <p:spPr>
          <a:xfrm>
            <a:off x="4958274" y="2858139"/>
            <a:ext cx="111376" cy="86177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55" name="v_pro_cl_c_s"/>
          <p:cNvSpPr>
            <a:spLocks noChangeArrowheads="1"/>
          </p:cNvSpPr>
          <p:nvPr/>
        </p:nvSpPr>
        <p:spPr bwMode="gray">
          <a:xfrm>
            <a:off x="3364988" y="3023845"/>
            <a:ext cx="1719405" cy="303543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Procurement</a:t>
            </a:r>
          </a:p>
        </p:txBody>
      </p:sp>
      <p:sp>
        <p:nvSpPr>
          <p:cNvPr id="256" name="16_SC"/>
          <p:cNvSpPr/>
          <p:nvPr/>
        </p:nvSpPr>
        <p:spPr>
          <a:xfrm>
            <a:off x="4899584" y="3241211"/>
            <a:ext cx="170067" cy="86177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>
            <a:sp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57" name="v_so_cl_c_s"/>
          <p:cNvSpPr>
            <a:spLocks noChangeArrowheads="1"/>
          </p:cNvSpPr>
          <p:nvPr/>
        </p:nvSpPr>
        <p:spPr bwMode="gray">
          <a:xfrm>
            <a:off x="3364988" y="3407215"/>
            <a:ext cx="1719405" cy="303543"/>
          </a:xfrm>
          <a:prstGeom prst="rect">
            <a:avLst/>
          </a:prstGeom>
          <a:solidFill>
            <a:srgbClr val="3B7557"/>
          </a:solidFill>
          <a:ln w="13335" cap="flat" cmpd="sng" algn="ctr">
            <a:noFill/>
            <a:prstDash val="solid"/>
            <a:miter lim="800000"/>
            <a:headEnd type="none" w="med" len="med"/>
            <a:tailEnd type="none" w="med" len="med"/>
          </a:ln>
          <a:extLst/>
        </p:spPr>
        <p:txBody>
          <a:bodyPr lIns="35892" tIns="0" rIns="35892" bIns="0" anchor="ctr"/>
          <a:lstStyle/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Service operations</a:t>
            </a:r>
          </a:p>
        </p:txBody>
      </p:sp>
      <p:sp>
        <p:nvSpPr>
          <p:cNvPr id="213" name="16_SC"/>
          <p:cNvSpPr/>
          <p:nvPr/>
        </p:nvSpPr>
        <p:spPr>
          <a:xfrm>
            <a:off x="4899583" y="3557630"/>
            <a:ext cx="170068" cy="153126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Arial" pitchFamily="34" charset="0"/>
              </a:rPr>
              <a:t>100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Arial" pitchFamily="34" charset="0"/>
            </a:endParaRPr>
          </a:p>
        </p:txBody>
      </p:sp>
      <p:sp>
        <p:nvSpPr>
          <p:cNvPr id="258" name="v_cs_cl_c_s"/>
          <p:cNvSpPr>
            <a:spLocks noChangeArrowheads="1"/>
          </p:cNvSpPr>
          <p:nvPr/>
        </p:nvSpPr>
        <p:spPr bwMode="gray">
          <a:xfrm>
            <a:off x="5442715" y="3407215"/>
            <a:ext cx="1719405" cy="303543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Customer services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59" name="v_cc_cl_c_s"/>
          <p:cNvSpPr>
            <a:spLocks noChangeArrowheads="1"/>
          </p:cNvSpPr>
          <p:nvPr/>
        </p:nvSpPr>
        <p:spPr bwMode="gray">
          <a:xfrm>
            <a:off x="5442715" y="2640475"/>
            <a:ext cx="1719405" cy="303543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Corporate center</a:t>
            </a:r>
          </a:p>
        </p:txBody>
      </p:sp>
      <p:sp>
        <p:nvSpPr>
          <p:cNvPr id="260" name="v_ss_cl_c_s"/>
          <p:cNvSpPr>
            <a:spLocks noChangeArrowheads="1"/>
          </p:cNvSpPr>
          <p:nvPr/>
        </p:nvSpPr>
        <p:spPr bwMode="gray">
          <a:xfrm>
            <a:off x="5442715" y="3023845"/>
            <a:ext cx="1719405" cy="303543"/>
          </a:xfrm>
          <a:prstGeom prst="rect">
            <a:avLst/>
          </a:prstGeom>
          <a:solidFill>
            <a:srgbClr val="3B7557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Shared services &amp;</a:t>
            </a:r>
          </a:p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centers of excellence</a:t>
            </a:r>
            <a:endParaRPr kumimoji="0" lang="en-US" sz="800" b="0" i="0" u="none" strike="noStrike" kern="120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76" name="16_SC"/>
          <p:cNvSpPr/>
          <p:nvPr/>
        </p:nvSpPr>
        <p:spPr>
          <a:xfrm>
            <a:off x="6959882" y="2858735"/>
            <a:ext cx="170068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</a:rPr>
              <a:t>63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</a:endParaRPr>
          </a:p>
        </p:txBody>
      </p:sp>
      <p:sp>
        <p:nvSpPr>
          <p:cNvPr id="177" name="16_SC"/>
          <p:cNvSpPr/>
          <p:nvPr/>
        </p:nvSpPr>
        <p:spPr>
          <a:xfrm>
            <a:off x="6959882" y="3625175"/>
            <a:ext cx="170068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</a:rPr>
              <a:t>63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</a:endParaRPr>
          </a:p>
        </p:txBody>
      </p:sp>
      <p:sp>
        <p:nvSpPr>
          <p:cNvPr id="211" name="16_SC"/>
          <p:cNvSpPr/>
          <p:nvPr/>
        </p:nvSpPr>
        <p:spPr>
          <a:xfrm>
            <a:off x="6959882" y="3241807"/>
            <a:ext cx="170068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Arial" pitchFamily="34" charset="0"/>
              </a:rPr>
              <a:t>100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Arial" pitchFamily="34" charset="0"/>
            </a:endParaRPr>
          </a:p>
        </p:txBody>
      </p:sp>
      <p:sp>
        <p:nvSpPr>
          <p:cNvPr id="261" name="16_SC"/>
          <p:cNvSpPr/>
          <p:nvPr/>
        </p:nvSpPr>
        <p:spPr>
          <a:xfrm>
            <a:off x="4817527" y="1913444"/>
            <a:ext cx="168737" cy="84876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100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62" name="16_SC"/>
          <p:cNvSpPr/>
          <p:nvPr/>
        </p:nvSpPr>
        <p:spPr>
          <a:xfrm>
            <a:off x="6140833" y="1913444"/>
            <a:ext cx="168737" cy="84876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63" name="16_SC"/>
          <p:cNvSpPr/>
          <p:nvPr/>
        </p:nvSpPr>
        <p:spPr>
          <a:xfrm>
            <a:off x="7506456" y="1913444"/>
            <a:ext cx="168737" cy="84876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100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64" name="16_SC"/>
          <p:cNvSpPr/>
          <p:nvPr/>
        </p:nvSpPr>
        <p:spPr>
          <a:xfrm>
            <a:off x="8815021" y="1913444"/>
            <a:ext cx="168737" cy="84876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grpSp>
        <p:nvGrpSpPr>
          <p:cNvPr id="134" name="Group 133"/>
          <p:cNvGrpSpPr/>
          <p:nvPr/>
        </p:nvGrpSpPr>
        <p:grpSpPr>
          <a:xfrm>
            <a:off x="1855978" y="5674324"/>
            <a:ext cx="6620911" cy="347288"/>
            <a:chOff x="2564172" y="6050642"/>
            <a:chExt cx="6620911" cy="347288"/>
          </a:xfrm>
        </p:grpSpPr>
        <p:sp>
          <p:nvSpPr>
            <p:cNvPr id="135" name="Rectangle 134"/>
            <p:cNvSpPr/>
            <p:nvPr/>
          </p:nvSpPr>
          <p:spPr>
            <a:xfrm>
              <a:off x="2564172" y="6224963"/>
              <a:ext cx="243657" cy="169277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 anchorCtr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65A5C">
                      <a:lumMod val="75000"/>
                    </a:srgbClr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DAI</a:t>
              </a:r>
            </a:p>
          </p:txBody>
        </p:sp>
        <p:sp>
          <p:nvSpPr>
            <p:cNvPr id="136" name="BoxHeader"/>
            <p:cNvSpPr>
              <a:spLocks noChangeArrowheads="1"/>
            </p:cNvSpPr>
            <p:nvPr/>
          </p:nvSpPr>
          <p:spPr bwMode="gray">
            <a:xfrm>
              <a:off x="8732616" y="6242154"/>
              <a:ext cx="452467" cy="155775"/>
            </a:xfrm>
            <a:prstGeom prst="rect">
              <a:avLst/>
            </a:prstGeom>
            <a:noFill/>
            <a:ln w="9525" algn="ctr">
              <a:solidFill>
                <a:schemeClr val="tx1">
                  <a:lumMod val="40000"/>
                  <a:lumOff val="60000"/>
                </a:schemeClr>
              </a:solidFill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75757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N/A</a:t>
              </a:r>
            </a:p>
          </p:txBody>
        </p:sp>
        <p:sp>
          <p:nvSpPr>
            <p:cNvPr id="143" name="BoxHeader"/>
            <p:cNvSpPr>
              <a:spLocks noChangeArrowheads="1"/>
            </p:cNvSpPr>
            <p:nvPr/>
          </p:nvSpPr>
          <p:spPr bwMode="gray">
            <a:xfrm>
              <a:off x="2866068" y="6242154"/>
              <a:ext cx="467878" cy="155776"/>
            </a:xfrm>
            <a:prstGeom prst="rect">
              <a:avLst/>
            </a:prstGeom>
            <a:solidFill>
              <a:srgbClr val="960E00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0-8</a:t>
              </a:r>
            </a:p>
          </p:txBody>
        </p:sp>
        <p:sp>
          <p:nvSpPr>
            <p:cNvPr id="144" name="BoxHeader"/>
            <p:cNvSpPr>
              <a:spLocks noChangeArrowheads="1"/>
            </p:cNvSpPr>
            <p:nvPr/>
          </p:nvSpPr>
          <p:spPr bwMode="gray">
            <a:xfrm>
              <a:off x="3349355" y="6242154"/>
              <a:ext cx="467878" cy="155776"/>
            </a:xfrm>
            <a:prstGeom prst="rect">
              <a:avLst/>
            </a:prstGeom>
            <a:solidFill>
              <a:srgbClr val="CA2808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9-17</a:t>
              </a:r>
            </a:p>
          </p:txBody>
        </p:sp>
        <p:sp>
          <p:nvSpPr>
            <p:cNvPr id="145" name="BoxHeader"/>
            <p:cNvSpPr>
              <a:spLocks noChangeArrowheads="1"/>
            </p:cNvSpPr>
            <p:nvPr/>
          </p:nvSpPr>
          <p:spPr bwMode="gray">
            <a:xfrm>
              <a:off x="3832642" y="6242154"/>
              <a:ext cx="467878" cy="155776"/>
            </a:xfrm>
            <a:prstGeom prst="rect">
              <a:avLst/>
            </a:prstGeom>
            <a:solidFill>
              <a:srgbClr val="D25D2E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18-24</a:t>
              </a:r>
            </a:p>
          </p:txBody>
        </p:sp>
        <p:sp>
          <p:nvSpPr>
            <p:cNvPr id="146" name="BoxHeader"/>
            <p:cNvSpPr>
              <a:spLocks noChangeArrowheads="1"/>
            </p:cNvSpPr>
            <p:nvPr/>
          </p:nvSpPr>
          <p:spPr bwMode="gray">
            <a:xfrm>
              <a:off x="2866068" y="6050642"/>
              <a:ext cx="1434452" cy="15724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65A5C">
                      <a:lumMod val="75000"/>
                    </a:srgbClr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Digital starter</a:t>
              </a:r>
            </a:p>
          </p:txBody>
        </p:sp>
        <p:sp>
          <p:nvSpPr>
            <p:cNvPr id="152" name="BoxHeader"/>
            <p:cNvSpPr>
              <a:spLocks noChangeArrowheads="1"/>
            </p:cNvSpPr>
            <p:nvPr/>
          </p:nvSpPr>
          <p:spPr bwMode="gray">
            <a:xfrm>
              <a:off x="6276308" y="6242154"/>
              <a:ext cx="467878" cy="155776"/>
            </a:xfrm>
            <a:prstGeom prst="rect">
              <a:avLst/>
            </a:prstGeom>
            <a:solidFill>
              <a:srgbClr val="E8EB5F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58-65</a:t>
              </a:r>
            </a:p>
          </p:txBody>
        </p:sp>
        <p:sp>
          <p:nvSpPr>
            <p:cNvPr id="175" name="BoxHeader"/>
            <p:cNvSpPr>
              <a:spLocks noChangeArrowheads="1"/>
            </p:cNvSpPr>
            <p:nvPr/>
          </p:nvSpPr>
          <p:spPr bwMode="gray">
            <a:xfrm>
              <a:off x="5793021" y="6242154"/>
              <a:ext cx="467878" cy="155776"/>
            </a:xfrm>
            <a:prstGeom prst="rect">
              <a:avLst/>
            </a:prstGeom>
            <a:solidFill>
              <a:srgbClr val="F6E8A0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50-57</a:t>
              </a:r>
            </a:p>
          </p:txBody>
        </p:sp>
        <p:sp>
          <p:nvSpPr>
            <p:cNvPr id="178" name="BoxHeader"/>
            <p:cNvSpPr>
              <a:spLocks noChangeArrowheads="1"/>
            </p:cNvSpPr>
            <p:nvPr/>
          </p:nvSpPr>
          <p:spPr bwMode="gray">
            <a:xfrm>
              <a:off x="6759595" y="6242154"/>
              <a:ext cx="467878" cy="155776"/>
            </a:xfrm>
            <a:prstGeom prst="rect">
              <a:avLst/>
            </a:prstGeom>
            <a:solidFill>
              <a:srgbClr val="D0D422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66-74</a:t>
              </a:r>
            </a:p>
          </p:txBody>
        </p:sp>
        <p:sp>
          <p:nvSpPr>
            <p:cNvPr id="179" name="BoxHeader"/>
            <p:cNvSpPr>
              <a:spLocks noChangeArrowheads="1"/>
            </p:cNvSpPr>
            <p:nvPr/>
          </p:nvSpPr>
          <p:spPr bwMode="gray">
            <a:xfrm>
              <a:off x="5793021" y="6050642"/>
              <a:ext cx="1434452" cy="15724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65A5C">
                      <a:lumMod val="75000"/>
                    </a:srgbClr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Digital performer</a:t>
              </a:r>
            </a:p>
          </p:txBody>
        </p:sp>
        <p:sp>
          <p:nvSpPr>
            <p:cNvPr id="180" name="BoxHeader"/>
            <p:cNvSpPr>
              <a:spLocks noChangeArrowheads="1"/>
            </p:cNvSpPr>
            <p:nvPr/>
          </p:nvSpPr>
          <p:spPr bwMode="gray">
            <a:xfrm>
              <a:off x="7256498" y="6242154"/>
              <a:ext cx="467878" cy="155776"/>
            </a:xfrm>
            <a:prstGeom prst="rect">
              <a:avLst/>
            </a:prstGeom>
            <a:solidFill>
              <a:srgbClr val="9ACEA3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75-82</a:t>
              </a:r>
            </a:p>
          </p:txBody>
        </p:sp>
        <p:sp>
          <p:nvSpPr>
            <p:cNvPr id="181" name="BoxHeader"/>
            <p:cNvSpPr>
              <a:spLocks noChangeArrowheads="1"/>
            </p:cNvSpPr>
            <p:nvPr/>
          </p:nvSpPr>
          <p:spPr bwMode="gray">
            <a:xfrm>
              <a:off x="7739785" y="6242154"/>
              <a:ext cx="467878" cy="155776"/>
            </a:xfrm>
            <a:prstGeom prst="rect">
              <a:avLst/>
            </a:prstGeom>
            <a:solidFill>
              <a:srgbClr val="66B27F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83-91</a:t>
              </a:r>
            </a:p>
          </p:txBody>
        </p:sp>
        <p:sp>
          <p:nvSpPr>
            <p:cNvPr id="182" name="BoxHeader"/>
            <p:cNvSpPr>
              <a:spLocks noChangeArrowheads="1"/>
            </p:cNvSpPr>
            <p:nvPr/>
          </p:nvSpPr>
          <p:spPr bwMode="gray">
            <a:xfrm>
              <a:off x="8223075" y="6242154"/>
              <a:ext cx="494131" cy="155776"/>
            </a:xfrm>
            <a:prstGeom prst="rect">
              <a:avLst/>
            </a:prstGeom>
            <a:solidFill>
              <a:srgbClr val="3B7557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92-100</a:t>
              </a:r>
            </a:p>
          </p:txBody>
        </p:sp>
        <p:sp>
          <p:nvSpPr>
            <p:cNvPr id="183" name="BoxHeader"/>
            <p:cNvSpPr>
              <a:spLocks noChangeArrowheads="1"/>
            </p:cNvSpPr>
            <p:nvPr/>
          </p:nvSpPr>
          <p:spPr bwMode="gray">
            <a:xfrm>
              <a:off x="7256498" y="6050642"/>
              <a:ext cx="1434455" cy="15724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65A5C">
                      <a:lumMod val="75000"/>
                    </a:srgbClr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Digital leader</a:t>
              </a:r>
            </a:p>
          </p:txBody>
        </p:sp>
        <p:sp>
          <p:nvSpPr>
            <p:cNvPr id="203" name="BoxHeader"/>
            <p:cNvSpPr>
              <a:spLocks noChangeArrowheads="1"/>
            </p:cNvSpPr>
            <p:nvPr/>
          </p:nvSpPr>
          <p:spPr bwMode="gray">
            <a:xfrm>
              <a:off x="4329545" y="6242154"/>
              <a:ext cx="467878" cy="155776"/>
            </a:xfrm>
            <a:prstGeom prst="rect">
              <a:avLst/>
            </a:prstGeom>
            <a:solidFill>
              <a:srgbClr val="F2A76E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25-33</a:t>
              </a:r>
            </a:p>
          </p:txBody>
        </p:sp>
        <p:sp>
          <p:nvSpPr>
            <p:cNvPr id="207" name="BoxHeader"/>
            <p:cNvSpPr>
              <a:spLocks noChangeArrowheads="1"/>
            </p:cNvSpPr>
            <p:nvPr/>
          </p:nvSpPr>
          <p:spPr bwMode="gray">
            <a:xfrm>
              <a:off x="4812832" y="6242154"/>
              <a:ext cx="467878" cy="155776"/>
            </a:xfrm>
            <a:prstGeom prst="rect">
              <a:avLst/>
            </a:prstGeom>
            <a:solidFill>
              <a:srgbClr val="F5C77B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34-41</a:t>
              </a:r>
            </a:p>
          </p:txBody>
        </p:sp>
        <p:sp>
          <p:nvSpPr>
            <p:cNvPr id="208" name="BoxHeader"/>
            <p:cNvSpPr>
              <a:spLocks noChangeArrowheads="1"/>
            </p:cNvSpPr>
            <p:nvPr/>
          </p:nvSpPr>
          <p:spPr bwMode="gray">
            <a:xfrm>
              <a:off x="5296119" y="6242154"/>
              <a:ext cx="467878" cy="155776"/>
            </a:xfrm>
            <a:prstGeom prst="rect">
              <a:avLst/>
            </a:prstGeom>
            <a:solidFill>
              <a:srgbClr val="F9D5AD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42-49</a:t>
              </a:r>
            </a:p>
          </p:txBody>
        </p:sp>
        <p:sp>
          <p:nvSpPr>
            <p:cNvPr id="209" name="BoxHeader"/>
            <p:cNvSpPr>
              <a:spLocks noChangeArrowheads="1"/>
            </p:cNvSpPr>
            <p:nvPr/>
          </p:nvSpPr>
          <p:spPr bwMode="gray">
            <a:xfrm>
              <a:off x="4329545" y="6050644"/>
              <a:ext cx="1434452" cy="15723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wrap="square" lIns="47988" tIns="47988" rIns="47988" bIns="47988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565A5C">
                      <a:lumMod val="75000"/>
                    </a:srgbClr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Digital literate</a:t>
              </a:r>
            </a:p>
          </p:txBody>
        </p:sp>
      </p:grpSp>
      <p:sp>
        <p:nvSpPr>
          <p:cNvPr id="219" name="v_org_cl_c_s"/>
          <p:cNvSpPr>
            <a:spLocks noChangeArrowheads="1"/>
          </p:cNvSpPr>
          <p:nvPr/>
        </p:nvSpPr>
        <p:spPr bwMode="gray">
          <a:xfrm>
            <a:off x="1190071" y="4287367"/>
            <a:ext cx="1582264" cy="169648"/>
          </a:xfrm>
          <a:prstGeom prst="rect">
            <a:avLst/>
          </a:prstGeom>
          <a:solidFill>
            <a:srgbClr val="9ACEA3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Organization &amp; governance</a:t>
            </a:r>
          </a:p>
        </p:txBody>
      </p:sp>
      <p:sp>
        <p:nvSpPr>
          <p:cNvPr id="220" name="v_lc_cl_c_s"/>
          <p:cNvSpPr>
            <a:spLocks noChangeArrowheads="1"/>
          </p:cNvSpPr>
          <p:nvPr/>
        </p:nvSpPr>
        <p:spPr bwMode="gray">
          <a:xfrm>
            <a:off x="1190071" y="4082707"/>
            <a:ext cx="1582264" cy="169648"/>
          </a:xfrm>
          <a:prstGeom prst="rect">
            <a:avLst/>
          </a:prstGeom>
          <a:solidFill>
            <a:srgbClr val="9ACEA3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Leadership &amp; culture</a:t>
            </a:r>
          </a:p>
        </p:txBody>
      </p:sp>
      <p:sp>
        <p:nvSpPr>
          <p:cNvPr id="221" name="v_skp_cl_c_s"/>
          <p:cNvSpPr>
            <a:spLocks noChangeArrowheads="1"/>
          </p:cNvSpPr>
          <p:nvPr/>
        </p:nvSpPr>
        <p:spPr bwMode="gray">
          <a:xfrm>
            <a:off x="1190071" y="4492026"/>
            <a:ext cx="1582264" cy="169648"/>
          </a:xfrm>
          <a:prstGeom prst="rect">
            <a:avLst/>
          </a:prstGeom>
          <a:solidFill>
            <a:srgbClr val="9ACEA3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Skills &amp; people</a:t>
            </a:r>
          </a:p>
        </p:txBody>
      </p:sp>
      <p:sp>
        <p:nvSpPr>
          <p:cNvPr id="222" name="v_asc_cl_c_s"/>
          <p:cNvSpPr>
            <a:spLocks noChangeArrowheads="1"/>
          </p:cNvSpPr>
          <p:nvPr/>
        </p:nvSpPr>
        <p:spPr bwMode="gray">
          <a:xfrm>
            <a:off x="1190071" y="4696684"/>
            <a:ext cx="1582262" cy="169648"/>
          </a:xfrm>
          <a:prstGeom prst="rect">
            <a:avLst/>
          </a:prstGeom>
          <a:solidFill>
            <a:srgbClr val="F1A76E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35892" tIns="0" rIns="35892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Agile@Scale</a:t>
            </a:r>
          </a:p>
        </p:txBody>
      </p:sp>
      <p:sp>
        <p:nvSpPr>
          <p:cNvPr id="223" name="v_dta_cl_c_s"/>
          <p:cNvSpPr>
            <a:spLocks noChangeArrowheads="1"/>
          </p:cNvSpPr>
          <p:nvPr/>
        </p:nvSpPr>
        <p:spPr bwMode="gray">
          <a:xfrm>
            <a:off x="1190071" y="4901343"/>
            <a:ext cx="1582262" cy="169648"/>
          </a:xfrm>
          <a:prstGeom prst="rect">
            <a:avLst/>
          </a:prstGeom>
          <a:solidFill>
            <a:srgbClr val="F5C77B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0" tIns="0" rIns="0" bIns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6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Digital transformation</a:t>
            </a:r>
            <a:b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</a:b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accelerator</a:t>
            </a:r>
          </a:p>
        </p:txBody>
      </p:sp>
      <p:sp>
        <p:nvSpPr>
          <p:cNvPr id="224" name="16_SC"/>
          <p:cNvSpPr/>
          <p:nvPr/>
        </p:nvSpPr>
        <p:spPr>
          <a:xfrm>
            <a:off x="2587526" y="4148504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26" name="16_SC"/>
          <p:cNvSpPr/>
          <p:nvPr/>
        </p:nvSpPr>
        <p:spPr>
          <a:xfrm>
            <a:off x="2587526" y="4353164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31" name="16_SC"/>
          <p:cNvSpPr/>
          <p:nvPr/>
        </p:nvSpPr>
        <p:spPr>
          <a:xfrm>
            <a:off x="2587526" y="4557823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32" name="16_SC"/>
          <p:cNvSpPr/>
          <p:nvPr/>
        </p:nvSpPr>
        <p:spPr>
          <a:xfrm>
            <a:off x="2587525" y="4762484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35" name="16_SC"/>
          <p:cNvSpPr/>
          <p:nvPr/>
        </p:nvSpPr>
        <p:spPr>
          <a:xfrm>
            <a:off x="2587525" y="4967142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44" name="v_degtm_cl_c_s"/>
          <p:cNvSpPr>
            <a:spLocks noChangeArrowheads="1"/>
          </p:cNvSpPr>
          <p:nvPr/>
        </p:nvSpPr>
        <p:spPr bwMode="gray">
          <a:xfrm>
            <a:off x="7548738" y="4082707"/>
            <a:ext cx="1413678" cy="394196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</p:spPr>
        <p:txBody>
          <a:bodyPr lIns="35910" tIns="0" rIns="3591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Digital ecosystem</a:t>
            </a:r>
            <a:b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</a:b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go to market</a:t>
            </a:r>
          </a:p>
        </p:txBody>
      </p:sp>
      <p:sp>
        <p:nvSpPr>
          <p:cNvPr id="247" name="v_deom_cl_c_s"/>
          <p:cNvSpPr>
            <a:spLocks noChangeArrowheads="1"/>
          </p:cNvSpPr>
          <p:nvPr/>
        </p:nvSpPr>
        <p:spPr bwMode="gray">
          <a:xfrm>
            <a:off x="7548738" y="4538710"/>
            <a:ext cx="1413678" cy="394196"/>
          </a:xfrm>
          <a:prstGeom prst="rect">
            <a:avLst/>
          </a:prstGeom>
          <a:solidFill>
            <a:srgbClr val="D0D422"/>
          </a:solidFill>
          <a:ln w="13335" algn="ctr">
            <a:noFill/>
            <a:miter lim="800000"/>
            <a:headEnd/>
            <a:tailEnd/>
          </a:ln>
        </p:spPr>
        <p:txBody>
          <a:bodyPr lIns="35910" tIns="0" rIns="3591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Digital ecosystem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Henderson BCG Sans" pitchFamily="34" charset="0"/>
              </a:rPr>
              <a:t>operating model</a:t>
            </a:r>
          </a:p>
        </p:txBody>
      </p:sp>
      <p:sp>
        <p:nvSpPr>
          <p:cNvPr id="250" name="16_SC"/>
          <p:cNvSpPr/>
          <p:nvPr/>
        </p:nvSpPr>
        <p:spPr>
          <a:xfrm>
            <a:off x="8777606" y="4395416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51" name="16_SC"/>
          <p:cNvSpPr/>
          <p:nvPr/>
        </p:nvSpPr>
        <p:spPr>
          <a:xfrm>
            <a:off x="8777606" y="4836618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54" name="v_dg_cl_c_s"/>
          <p:cNvSpPr>
            <a:spLocks noChangeArrowheads="1"/>
          </p:cNvSpPr>
          <p:nvPr/>
        </p:nvSpPr>
        <p:spPr bwMode="gray">
          <a:xfrm>
            <a:off x="3364987" y="4344692"/>
            <a:ext cx="1718953" cy="202329"/>
          </a:xfrm>
          <a:prstGeom prst="rect">
            <a:avLst/>
          </a:prstGeom>
          <a:solidFill>
            <a:srgbClr val="EEE89A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Data governance</a:t>
            </a:r>
          </a:p>
        </p:txBody>
      </p:sp>
      <p:sp>
        <p:nvSpPr>
          <p:cNvPr id="265" name="16_SC"/>
          <p:cNvSpPr/>
          <p:nvPr/>
        </p:nvSpPr>
        <p:spPr>
          <a:xfrm>
            <a:off x="4899130" y="4443172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66" name="v_iot_cl_c_s"/>
          <p:cNvSpPr>
            <a:spLocks noChangeArrowheads="1"/>
          </p:cNvSpPr>
          <p:nvPr/>
        </p:nvSpPr>
        <p:spPr bwMode="gray">
          <a:xfrm>
            <a:off x="5443167" y="4606676"/>
            <a:ext cx="1718953" cy="202329"/>
          </a:xfrm>
          <a:prstGeom prst="rect">
            <a:avLst/>
          </a:prstGeom>
          <a:solidFill>
            <a:srgbClr val="9ACEA3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Internet of Things</a:t>
            </a:r>
          </a:p>
        </p:txBody>
      </p:sp>
      <p:sp>
        <p:nvSpPr>
          <p:cNvPr id="267" name="16_SC"/>
          <p:cNvSpPr/>
          <p:nvPr/>
        </p:nvSpPr>
        <p:spPr>
          <a:xfrm>
            <a:off x="6977312" y="4705155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68" name="v_ai_cl_c_s"/>
          <p:cNvSpPr>
            <a:spLocks noChangeArrowheads="1"/>
          </p:cNvSpPr>
          <p:nvPr/>
        </p:nvSpPr>
        <p:spPr bwMode="gray">
          <a:xfrm>
            <a:off x="3364987" y="4606676"/>
            <a:ext cx="1718953" cy="202329"/>
          </a:xfrm>
          <a:prstGeom prst="rect">
            <a:avLst/>
          </a:prstGeom>
          <a:solidFill>
            <a:srgbClr val="EEE89A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Artificial intelligence</a:t>
            </a:r>
            <a:endParaRPr kumimoji="0" lang="en-US" sz="800" b="0" i="0" u="none" strike="noStrike" kern="1200" cap="none" spc="0" normalizeH="0" baseline="3000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69" name="16_SC"/>
          <p:cNvSpPr/>
          <p:nvPr/>
        </p:nvSpPr>
        <p:spPr>
          <a:xfrm>
            <a:off x="4899130" y="4705155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70" name="v_ngt_cl_c_s"/>
          <p:cNvSpPr>
            <a:spLocks noChangeArrowheads="1"/>
          </p:cNvSpPr>
          <p:nvPr/>
        </p:nvSpPr>
        <p:spPr bwMode="gray">
          <a:xfrm>
            <a:off x="5443167" y="4082707"/>
            <a:ext cx="1718953" cy="202329"/>
          </a:xfrm>
          <a:prstGeom prst="rect">
            <a:avLst/>
          </a:prstGeom>
          <a:solidFill>
            <a:srgbClr val="9ACEA3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World Class Tech Function</a:t>
            </a:r>
            <a:endParaRPr kumimoji="0" lang="en-US" sz="800" b="0" i="0" u="none" strike="noStrike" kern="1200" cap="none" spc="0" normalizeH="0" baseline="3000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71" name="16_SC"/>
          <p:cNvSpPr/>
          <p:nvPr/>
        </p:nvSpPr>
        <p:spPr>
          <a:xfrm>
            <a:off x="6977312" y="4181186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72" name="v_dev_cl_c_s"/>
          <p:cNvSpPr>
            <a:spLocks noChangeArrowheads="1"/>
          </p:cNvSpPr>
          <p:nvPr/>
        </p:nvSpPr>
        <p:spPr bwMode="gray">
          <a:xfrm>
            <a:off x="5443167" y="4344692"/>
            <a:ext cx="1718953" cy="202329"/>
          </a:xfrm>
          <a:prstGeom prst="rect">
            <a:avLst/>
          </a:prstGeom>
          <a:solidFill>
            <a:srgbClr val="EEE89A"/>
          </a:solidFill>
          <a:ln w="13335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3335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Digital delivery (DevOps)</a:t>
            </a:r>
          </a:p>
        </p:txBody>
      </p:sp>
      <p:sp>
        <p:nvSpPr>
          <p:cNvPr id="273" name="16_SC"/>
          <p:cNvSpPr/>
          <p:nvPr/>
        </p:nvSpPr>
        <p:spPr>
          <a:xfrm>
            <a:off x="6977312" y="4443172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33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274" name="v_dst_cl_c_s"/>
          <p:cNvSpPr>
            <a:spLocks noChangeArrowheads="1"/>
          </p:cNvSpPr>
          <p:nvPr/>
        </p:nvSpPr>
        <p:spPr bwMode="gray">
          <a:xfrm>
            <a:off x="3364987" y="4082707"/>
            <a:ext cx="1718953" cy="202329"/>
          </a:xfrm>
          <a:prstGeom prst="rect">
            <a:avLst/>
          </a:prstGeom>
          <a:solidFill>
            <a:srgbClr val="9ACEA3"/>
          </a:solidFill>
          <a:ln w="13335" algn="ctr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450"/>
              </a:spcBef>
              <a:spcAft>
                <a:spcPts val="225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Data strategy</a:t>
            </a:r>
          </a:p>
        </p:txBody>
      </p:sp>
      <p:sp>
        <p:nvSpPr>
          <p:cNvPr id="275" name="16_SC"/>
          <p:cNvSpPr/>
          <p:nvPr/>
        </p:nvSpPr>
        <p:spPr>
          <a:xfrm>
            <a:off x="4899130" y="4181186"/>
            <a:ext cx="170067" cy="85581"/>
          </a:xfrm>
          <a:prstGeom prst="rect">
            <a:avLst/>
          </a:prstGeom>
          <a:noFill/>
          <a:ln w="9525">
            <a:noFill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66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grpSp>
        <p:nvGrpSpPr>
          <p:cNvPr id="118" name="Group 117"/>
          <p:cNvGrpSpPr/>
          <p:nvPr/>
        </p:nvGrpSpPr>
        <p:grpSpPr>
          <a:xfrm>
            <a:off x="8856113" y="3350158"/>
            <a:ext cx="393449" cy="393449"/>
            <a:chOff x="8156791" y="3241890"/>
            <a:chExt cx="576048" cy="576048"/>
          </a:xfrm>
        </p:grpSpPr>
        <p:sp>
          <p:nvSpPr>
            <p:cNvPr id="119" name="Oval 50"/>
            <p:cNvSpPr>
              <a:spLocks noChangeArrowheads="1"/>
            </p:cNvSpPr>
            <p:nvPr/>
          </p:nvSpPr>
          <p:spPr bwMode="auto">
            <a:xfrm>
              <a:off x="8156791" y="3241890"/>
              <a:ext cx="576048" cy="576048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20" name="Freeform 51"/>
            <p:cNvSpPr>
              <a:spLocks/>
            </p:cNvSpPr>
            <p:nvPr/>
          </p:nvSpPr>
          <p:spPr bwMode="auto">
            <a:xfrm>
              <a:off x="8370269" y="3343546"/>
              <a:ext cx="206699" cy="372737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</p:grpSp>
      <p:sp>
        <p:nvSpPr>
          <p:cNvPr id="279" name="Rectangle 278"/>
          <p:cNvSpPr/>
          <p:nvPr/>
        </p:nvSpPr>
        <p:spPr>
          <a:xfrm>
            <a:off x="7467167" y="5196324"/>
            <a:ext cx="1582164" cy="98745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/>
          <a:p>
            <a:pPr marL="0" marR="0" lvl="0" indent="0" algn="ctr" defTabSz="778765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all" spc="0" normalizeH="0" baseline="0" noProof="0" dirty="0">
                <a:ln>
                  <a:noFill/>
                </a:ln>
                <a:solidFill>
                  <a:srgbClr val="295E7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</a:rPr>
              <a:t>Integrating ecosystems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3808078" y="5196324"/>
            <a:ext cx="2895023" cy="98745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/>
          <a:p>
            <a:pPr marL="0" marR="0" lvl="0" indent="0" algn="ctr" defTabSz="778765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all" spc="0" normalizeH="0" baseline="0" noProof="0" dirty="0">
                <a:ln>
                  <a:noFill/>
                </a:ln>
                <a:solidFill>
                  <a:srgbClr val="295E7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</a:rPr>
              <a:t>Leveraging the power of data &amp; technology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1150780" y="5196325"/>
            <a:ext cx="1753685" cy="98745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/>
          <a:p>
            <a:pPr marL="0" marR="0" lvl="0" indent="0" algn="l" defTabSz="778765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all" spc="0" normalizeH="0" baseline="0" noProof="0" dirty="0">
                <a:ln>
                  <a:noFill/>
                </a:ln>
                <a:solidFill>
                  <a:srgbClr val="295E7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</a:rPr>
              <a:t>Changing ways of working</a:t>
            </a:r>
          </a:p>
        </p:txBody>
      </p:sp>
      <p:sp>
        <p:nvSpPr>
          <p:cNvPr id="121" name="Textfeld 1"/>
          <p:cNvSpPr txBox="1"/>
          <p:nvPr>
            <p:custDataLst>
              <p:tags r:id="rId5"/>
            </p:custDataLst>
          </p:nvPr>
        </p:nvSpPr>
        <p:spPr>
          <a:xfrm rot="600000">
            <a:off x="9374400" y="433668"/>
            <a:ext cx="2516400" cy="295466"/>
          </a:xfrm>
          <a:prstGeom prst="rect">
            <a:avLst/>
          </a:prstGeom>
          <a:solidFill>
            <a:schemeClr val="accent4"/>
          </a:solidFill>
          <a:ln w="9525" cap="rnd">
            <a:noFill/>
            <a:prstDash val="solid"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575757"/>
                </a:solidFill>
                <a:prstDash val="solid"/>
              </a14:hiddenLine>
            </a:ext>
          </a:extLst>
        </p:spPr>
        <p:txBody>
          <a:bodyPr vert="horz" wrap="square" lIns="36576" tIns="36576" rIns="36576" bIns="36576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Template</a:t>
            </a:r>
          </a:p>
        </p:txBody>
      </p:sp>
      <p:sp>
        <p:nvSpPr>
          <p:cNvPr id="122" name="TextBox 121"/>
          <p:cNvSpPr txBox="1"/>
          <p:nvPr/>
        </p:nvSpPr>
        <p:spPr>
          <a:xfrm rot="16200000">
            <a:off x="438460" y="1790971"/>
            <a:ext cx="677385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WHY</a:t>
            </a:r>
          </a:p>
        </p:txBody>
      </p:sp>
      <p:sp>
        <p:nvSpPr>
          <p:cNvPr id="124" name="TextBox 123"/>
          <p:cNvSpPr txBox="1"/>
          <p:nvPr/>
        </p:nvSpPr>
        <p:spPr>
          <a:xfrm rot="16200000">
            <a:off x="323307" y="2885740"/>
            <a:ext cx="90769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WHAT</a:t>
            </a:r>
          </a:p>
        </p:txBody>
      </p:sp>
      <p:sp>
        <p:nvSpPr>
          <p:cNvPr id="128" name="TextBox 127"/>
          <p:cNvSpPr txBox="1"/>
          <p:nvPr/>
        </p:nvSpPr>
        <p:spPr>
          <a:xfrm rot="16200000">
            <a:off x="323307" y="4491876"/>
            <a:ext cx="90769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391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HOW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955589" y="3888874"/>
            <a:ext cx="8135076" cy="1497162"/>
          </a:xfrm>
          <a:prstGeom prst="rect">
            <a:avLst/>
          </a:prstGeom>
          <a:solidFill>
            <a:schemeClr val="bg1">
              <a:lumMod val="50000"/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9409886" y="2079820"/>
            <a:ext cx="2294107" cy="3327573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 cap="rnd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Univers 55" panose="02010603020202030204" pitchFamily="2" charset="0"/>
              <a:buChar char="​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95959">
                    <a:lumMod val="100000"/>
                  </a:srgb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Dimensions that we are setting a high target for in the next three years are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Univers 55" panose="02010603020202030204" pitchFamily="2" charset="0"/>
              <a:buChar char="​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595959">
                  <a:lumMod val="100000"/>
                </a:srgbClr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[Dimension X]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[Dimension Y]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[Dimension Z]</a:t>
            </a:r>
          </a:p>
          <a:p>
            <a:pPr marL="324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A0">
                  <a:lumMod val="100000"/>
                </a:srgbClr>
              </a:buClr>
              <a:buSzPct val="100000"/>
              <a:buFont typeface="Trebuchet MS" panose="020B0603020202020204" pitchFamily="34" charset="0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979C9F">
                  <a:lumMod val="100000"/>
                </a:srgbClr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955589" y="1697324"/>
            <a:ext cx="8135076" cy="466520"/>
          </a:xfrm>
          <a:prstGeom prst="rect">
            <a:avLst/>
          </a:prstGeom>
          <a:solidFill>
            <a:schemeClr val="bg1">
              <a:lumMod val="50000"/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58629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think-cell Slide" r:id="rId10" imgW="344" imgH="344" progId="TCLayout.ActiveDocument.1">
                  <p:embed/>
                </p:oleObj>
              </mc:Choice>
              <mc:Fallback>
                <p:oleObj name="think-cell Slide" r:id="rId10" imgW="344" imgH="344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65 Bold" panose="020B0800000000000000" pitchFamily="34" charset="0"/>
              <a:ea typeface="+mn-ea"/>
              <a:cs typeface="+mn-cs"/>
              <a:sym typeface="Univers 65 Bold" panose="020B0800000000000000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622800"/>
            <a:ext cx="10934700" cy="332399"/>
          </a:xfrm>
        </p:spPr>
        <p:txBody>
          <a:bodyPr wrap="square"/>
          <a:lstStyle/>
          <a:p>
            <a:r>
              <a:rPr lang="en-US" dirty="0">
                <a:solidFill>
                  <a:srgbClr val="002395"/>
                </a:solidFill>
                <a:latin typeface="Univers 65 Bold" pitchFamily="2" charset="0"/>
              </a:rPr>
              <a:t>1b. Initiatives – Choosing what to start on (3/3)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949862" y="1809312"/>
            <a:ext cx="1795500" cy="442685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1. Vision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2. Ambition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3. Priorities and alignment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4. Roadmap</a:t>
            </a:r>
          </a:p>
        </p:txBody>
      </p:sp>
      <p:sp>
        <p:nvSpPr>
          <p:cNvPr id="48" name="Oval 47"/>
          <p:cNvSpPr/>
          <p:nvPr/>
        </p:nvSpPr>
        <p:spPr>
          <a:xfrm>
            <a:off x="7842251" y="1835876"/>
            <a:ext cx="73063" cy="75346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83138" y="1809312"/>
            <a:ext cx="1580211" cy="553357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285750" indent="-285750" fontAlgn="ctr">
              <a:buFont typeface="Arial" panose="020B0604020202020204" pitchFamily="34" charset="0"/>
              <a:buChar char="•"/>
              <a:defRPr sz="900">
                <a:solidFill>
                  <a:srgbClr val="41414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/>
                <a:ea typeface="+mn-ea"/>
                <a:cs typeface="+mn-cs"/>
              </a:rPr>
              <a:t>21. Leadership &amp; culture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/>
                <a:ea typeface="+mn-ea"/>
                <a:cs typeface="+mn-cs"/>
              </a:rPr>
              <a:t>22. Organization &amp; governance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/>
                <a:ea typeface="+mn-ea"/>
                <a:cs typeface="+mn-cs"/>
              </a:rPr>
              <a:t>23. Skills &amp; people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/>
                <a:ea typeface="+mn-ea"/>
                <a:cs typeface="+mn-cs"/>
              </a:rPr>
              <a:t>24. Agile@Scale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/>
                <a:ea typeface="+mn-ea"/>
                <a:cs typeface="+mn-cs"/>
              </a:rPr>
              <a:t>25.Digital transformation accelerator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42250" y="1654660"/>
            <a:ext cx="1903113" cy="1217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91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Business strategy driven by digital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844546" y="1654660"/>
            <a:ext cx="1718804" cy="1217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91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Changing ways of working</a:t>
            </a:r>
          </a:p>
        </p:txBody>
      </p:sp>
      <p:sp>
        <p:nvSpPr>
          <p:cNvPr id="57" name="Oval 56"/>
          <p:cNvSpPr/>
          <p:nvPr/>
        </p:nvSpPr>
        <p:spPr>
          <a:xfrm>
            <a:off x="7842251" y="1944696"/>
            <a:ext cx="73063" cy="75346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7842251" y="2053516"/>
            <a:ext cx="73063" cy="75346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7842251" y="2162336"/>
            <a:ext cx="73063" cy="75346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842251" y="4191022"/>
            <a:ext cx="1903113" cy="597337"/>
            <a:chOff x="7842251" y="4191022"/>
            <a:chExt cx="1903113" cy="597337"/>
          </a:xfrm>
        </p:grpSpPr>
        <p:sp>
          <p:nvSpPr>
            <p:cNvPr id="55" name="TextBox 54"/>
            <p:cNvSpPr txBox="1"/>
            <p:nvPr/>
          </p:nvSpPr>
          <p:spPr>
            <a:xfrm>
              <a:off x="7842251" y="4191022"/>
              <a:ext cx="1903113" cy="121700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91" b="0" i="0" u="none" strike="noStrike" kern="1200" cap="none" spc="0" normalizeH="0" baseline="0" noProof="0" dirty="0">
                  <a:ln>
                    <a:noFill/>
                  </a:ln>
                  <a:solidFill>
                    <a:srgbClr val="575757"/>
                  </a:solidFill>
                  <a:effectLst/>
                  <a:uLnTx/>
                  <a:uFillTx/>
                  <a:latin typeface="Univers 55" panose="02010603020202030204" pitchFamily="2" charset="0"/>
                  <a:ea typeface="+mn-ea"/>
                  <a:cs typeface="+mn-cs"/>
                  <a:sym typeface="Univers 55" panose="02010603020202030204" pitchFamily="2" charset="0"/>
                </a:rPr>
                <a:t>New digital growth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949862" y="4345674"/>
              <a:ext cx="1795500" cy="442685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ctr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19" b="0" i="0" u="none" strike="noStrike" kern="1200" cap="none" spc="0" normalizeH="0" baseline="0" noProof="0" dirty="0">
                  <a:ln>
                    <a:noFill/>
                  </a:ln>
                  <a:solidFill>
                    <a:srgbClr val="414141"/>
                  </a:solidFill>
                  <a:effectLst/>
                  <a:uLnTx/>
                  <a:uFillTx/>
                  <a:latin typeface="Univers 55" panose="02010603020202030204" pitchFamily="2" charset="0"/>
                  <a:ea typeface="+mn-ea"/>
                  <a:cs typeface="+mn-cs"/>
                  <a:sym typeface="Univers 55" panose="02010603020202030204" pitchFamily="2" charset="0"/>
                </a:rPr>
                <a:t>17. New digital services/products</a:t>
              </a:r>
            </a:p>
            <a:p>
              <a:pPr marL="0" marR="0" lvl="0" indent="0" algn="l" defTabSz="914400" rtl="0" eaLnBrk="1" fontAlgn="ctr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19" b="0" i="0" u="none" strike="noStrike" kern="1200" cap="none" spc="0" normalizeH="0" baseline="0" noProof="0" dirty="0">
                  <a:ln>
                    <a:noFill/>
                  </a:ln>
                  <a:solidFill>
                    <a:srgbClr val="414141"/>
                  </a:solidFill>
                  <a:effectLst/>
                  <a:uLnTx/>
                  <a:uFillTx/>
                  <a:latin typeface="Univers 55" panose="02010603020202030204" pitchFamily="2" charset="0"/>
                  <a:ea typeface="+mn-ea"/>
                  <a:cs typeface="+mn-cs"/>
                  <a:sym typeface="Univers 55" panose="02010603020202030204" pitchFamily="2" charset="0"/>
                </a:rPr>
                <a:t>18. Degree of digital disruption</a:t>
              </a:r>
            </a:p>
            <a:p>
              <a:pPr marL="0" marR="0" lvl="0" indent="0" algn="l" defTabSz="914400" rtl="0" eaLnBrk="1" fontAlgn="ctr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19" b="0" i="0" u="none" strike="noStrike" kern="1200" cap="none" spc="0" normalizeH="0" baseline="0" noProof="0" dirty="0">
                  <a:ln>
                    <a:noFill/>
                  </a:ln>
                  <a:solidFill>
                    <a:srgbClr val="414141"/>
                  </a:solidFill>
                  <a:effectLst/>
                  <a:uLnTx/>
                  <a:uFillTx/>
                  <a:latin typeface="Univers 55" panose="02010603020202030204" pitchFamily="2" charset="0"/>
                  <a:ea typeface="+mn-ea"/>
                  <a:cs typeface="+mn-cs"/>
                  <a:sym typeface="Univers 55" panose="02010603020202030204" pitchFamily="2" charset="0"/>
                </a:rPr>
                <a:t>19. Lighthouses &amp; prototyping</a:t>
              </a:r>
            </a:p>
            <a:p>
              <a:pPr marL="0" marR="0" lvl="0" indent="0" algn="l" defTabSz="914400" rtl="0" eaLnBrk="1" fontAlgn="ctr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19" b="0" i="0" u="none" strike="noStrike" kern="1200" cap="none" spc="0" normalizeH="0" baseline="0" noProof="0" dirty="0">
                  <a:ln>
                    <a:noFill/>
                  </a:ln>
                  <a:solidFill>
                    <a:srgbClr val="414141"/>
                  </a:solidFill>
                  <a:effectLst/>
                  <a:uLnTx/>
                  <a:uFillTx/>
                  <a:latin typeface="Univers 55" panose="02010603020202030204" pitchFamily="2" charset="0"/>
                  <a:ea typeface="+mn-ea"/>
                  <a:cs typeface="+mn-cs"/>
                  <a:sym typeface="Univers 55" panose="02010603020202030204" pitchFamily="2" charset="0"/>
                </a:rPr>
                <a:t>20. Start-up incubation, VC, M&amp;A </a:t>
              </a:r>
            </a:p>
          </p:txBody>
        </p:sp>
        <p:sp>
          <p:nvSpPr>
            <p:cNvPr id="74" name="Oval 73"/>
            <p:cNvSpPr/>
            <p:nvPr/>
          </p:nvSpPr>
          <p:spPr>
            <a:xfrm>
              <a:off x="7842251" y="4370480"/>
              <a:ext cx="73063" cy="75346"/>
            </a:xfrm>
            <a:prstGeom prst="ellipse">
              <a:avLst/>
            </a:prstGeom>
            <a:solidFill>
              <a:srgbClr val="30C1D7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30C1D7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7842251" y="4480074"/>
              <a:ext cx="73063" cy="75346"/>
            </a:xfrm>
            <a:prstGeom prst="ellipse">
              <a:avLst/>
            </a:prstGeom>
            <a:solidFill>
              <a:srgbClr val="30C1D7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30C1D7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7842251" y="4589669"/>
              <a:ext cx="73063" cy="75346"/>
            </a:xfrm>
            <a:prstGeom prst="ellipse">
              <a:avLst/>
            </a:prstGeom>
            <a:solidFill>
              <a:srgbClr val="30C1D7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30C1D7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7842251" y="4699263"/>
              <a:ext cx="73063" cy="75346"/>
            </a:xfrm>
            <a:prstGeom prst="ellipse">
              <a:avLst/>
            </a:prstGeom>
            <a:solidFill>
              <a:srgbClr val="30C1D7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30C1D7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</p:grpSp>
      <p:sp>
        <p:nvSpPr>
          <p:cNvPr id="82" name="Oval 81"/>
          <p:cNvSpPr/>
          <p:nvPr/>
        </p:nvSpPr>
        <p:spPr>
          <a:xfrm>
            <a:off x="9844546" y="1832299"/>
            <a:ext cx="73063" cy="75346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9844546" y="1942499"/>
            <a:ext cx="73063" cy="75346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9844546" y="2052699"/>
            <a:ext cx="73063" cy="75346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9844546" y="2162899"/>
            <a:ext cx="73063" cy="75346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96" name="Oval 95"/>
          <p:cNvSpPr/>
          <p:nvPr/>
        </p:nvSpPr>
        <p:spPr>
          <a:xfrm>
            <a:off x="9844546" y="4370179"/>
            <a:ext cx="73063" cy="75346"/>
          </a:xfrm>
          <a:prstGeom prst="ellipse">
            <a:avLst/>
          </a:prstGeom>
          <a:solidFill>
            <a:srgbClr val="D4DF33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83138" y="2690144"/>
            <a:ext cx="1580211" cy="8853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26. Data strategy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27.Data governance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28. Artificial Intelligence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29. Digital &amp; data platforms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30. World Class Tech function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31. Digital delivery (DevOps)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32. Internet of things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33. Cybersecurity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9983138" y="4348635"/>
            <a:ext cx="1580211" cy="332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34. Digital ecosystem go to market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35. Digital ecosystem operating model</a:t>
            </a:r>
          </a:p>
        </p:txBody>
      </p:sp>
      <p:sp>
        <p:nvSpPr>
          <p:cNvPr id="97" name="Oval 96"/>
          <p:cNvSpPr/>
          <p:nvPr/>
        </p:nvSpPr>
        <p:spPr>
          <a:xfrm>
            <a:off x="9844546" y="4476348"/>
            <a:ext cx="73063" cy="75346"/>
          </a:xfrm>
          <a:prstGeom prst="ellipse">
            <a:avLst/>
          </a:prstGeom>
          <a:solidFill>
            <a:srgbClr val="D4DF33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949861" y="2690144"/>
            <a:ext cx="1795501" cy="1328056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5. E2E customer journeys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6. Research &amp; product development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7. Digital marketing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8. Personalization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9. Next-generation sales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10. Digitally driven pricing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11. Digital supply chain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12. Procurement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13. Service Operations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14. Corporate center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-2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15. Shared services &amp; centers of excellence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16. Customer services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842251" y="2535492"/>
            <a:ext cx="1903112" cy="1217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91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Digitize the core</a:t>
            </a:r>
          </a:p>
        </p:txBody>
      </p:sp>
      <p:sp>
        <p:nvSpPr>
          <p:cNvPr id="60" name="Oval 59"/>
          <p:cNvSpPr/>
          <p:nvPr/>
        </p:nvSpPr>
        <p:spPr>
          <a:xfrm>
            <a:off x="7842251" y="2697374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7842251" y="2810393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7842251" y="2923412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7842251" y="3036431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7842251" y="3260186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7842251" y="3366356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7842251" y="3473667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7842251" y="3579836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7842251" y="3687148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7842251" y="3794459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99" name="Oval 98"/>
          <p:cNvSpPr/>
          <p:nvPr/>
        </p:nvSpPr>
        <p:spPr>
          <a:xfrm>
            <a:off x="7842251" y="3137903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100" name="Oval 99"/>
          <p:cNvSpPr/>
          <p:nvPr/>
        </p:nvSpPr>
        <p:spPr>
          <a:xfrm>
            <a:off x="7842251" y="3904174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9844546" y="2273099"/>
            <a:ext cx="73063" cy="75346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9844546" y="2697374"/>
            <a:ext cx="73063" cy="843494"/>
            <a:chOff x="9844546" y="2737496"/>
            <a:chExt cx="73063" cy="843494"/>
          </a:xfrm>
        </p:grpSpPr>
        <p:sp>
          <p:nvSpPr>
            <p:cNvPr id="86" name="Oval 85"/>
            <p:cNvSpPr/>
            <p:nvPr/>
          </p:nvSpPr>
          <p:spPr>
            <a:xfrm>
              <a:off x="9844546" y="2737496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88" name="Oval 87"/>
            <p:cNvSpPr/>
            <p:nvPr/>
          </p:nvSpPr>
          <p:spPr>
            <a:xfrm>
              <a:off x="9844546" y="2847231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9844546" y="2956966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90" name="Oval 89"/>
            <p:cNvSpPr/>
            <p:nvPr/>
          </p:nvSpPr>
          <p:spPr>
            <a:xfrm>
              <a:off x="9844546" y="3176436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91" name="Oval 90"/>
            <p:cNvSpPr/>
            <p:nvPr/>
          </p:nvSpPr>
          <p:spPr>
            <a:xfrm>
              <a:off x="9844546" y="3286171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92" name="Oval 91"/>
            <p:cNvSpPr/>
            <p:nvPr/>
          </p:nvSpPr>
          <p:spPr>
            <a:xfrm>
              <a:off x="9844546" y="3395906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101" name="Oval 100"/>
            <p:cNvSpPr/>
            <p:nvPr/>
          </p:nvSpPr>
          <p:spPr>
            <a:xfrm>
              <a:off x="9844546" y="3066701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  <p:sp>
          <p:nvSpPr>
            <p:cNvPr id="106" name="Oval 105"/>
            <p:cNvSpPr/>
            <p:nvPr/>
          </p:nvSpPr>
          <p:spPr>
            <a:xfrm>
              <a:off x="9844546" y="3505644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9844546" y="2413792"/>
            <a:ext cx="1718803" cy="2434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SG" sz="791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Leveraging the power of data &amp; technology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9844546" y="4193983"/>
            <a:ext cx="1718803" cy="1217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SG" sz="791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Integrating ecosystems</a:t>
            </a:r>
          </a:p>
        </p:txBody>
      </p:sp>
      <p:sp>
        <p:nvSpPr>
          <p:cNvPr id="209" name="ee4pFootnotes"/>
          <p:cNvSpPr>
            <a:spLocks noChangeArrowheads="1"/>
          </p:cNvSpPr>
          <p:nvPr/>
        </p:nvSpPr>
        <p:spPr bwMode="auto">
          <a:xfrm>
            <a:off x="630000" y="6354556"/>
            <a:ext cx="8257522" cy="332399"/>
          </a:xfrm>
          <a:prstGeom prst="rect">
            <a:avLst/>
          </a:prstGeom>
          <a:noFill/>
          <a:ln w="9525" algn="ctr">
            <a:noFill/>
            <a:miter lim="800000"/>
            <a:headEnd type="none" w="lg" len="lg"/>
            <a:tailEnd type="none" w="lg" len="lg"/>
          </a:ln>
        </p:spPr>
        <p:txBody>
          <a:bodyPr vert="horz" wrap="square" lIns="0" tIns="0" rIns="0" bIns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1. Provided in the giveback pack by IMDA, based on self-reported survey answers of each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organisation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  2.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10603020202030204" pitchFamily="2" charset="0"/>
              </a:rPr>
              <a:t>Determined by gap between current digital maturity and target state of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10603020202030204" pitchFamily="2" charset="0"/>
              </a:rPr>
              <a:t>organisations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10603020202030204" pitchFamily="2" charset="0"/>
              </a:rPr>
              <a:t> in three years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Source: IMDA DAI assessment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8375651" y="5262740"/>
            <a:ext cx="3187699" cy="861774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 cap="rnd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In the next [x] years, it is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A4AA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crucial that we focus on [x]—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in line with priority dimensions of our DAI diagnosis in the top right quadrant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818826" y="4884220"/>
            <a:ext cx="3744525" cy="306171"/>
            <a:chOff x="7818826" y="4734806"/>
            <a:chExt cx="3744525" cy="306171"/>
          </a:xfrm>
        </p:grpSpPr>
        <p:cxnSp>
          <p:nvCxnSpPr>
            <p:cNvPr id="226" name="Straight Connector 225"/>
            <p:cNvCxnSpPr/>
            <p:nvPr/>
          </p:nvCxnSpPr>
          <p:spPr>
            <a:xfrm rot="5400000">
              <a:off x="9691089" y="3015629"/>
              <a:ext cx="0" cy="3744525"/>
            </a:xfrm>
            <a:prstGeom prst="line">
              <a:avLst/>
            </a:prstGeom>
            <a:ln w="9525" cap="rnd">
              <a:solidFill>
                <a:srgbClr val="9A9A9A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7" name="Group 226"/>
            <p:cNvGrpSpPr/>
            <p:nvPr/>
          </p:nvGrpSpPr>
          <p:grpSpPr>
            <a:xfrm rot="5400000">
              <a:off x="9538005" y="4734437"/>
              <a:ext cx="306171" cy="306910"/>
              <a:chOff x="5937564" y="3833745"/>
              <a:chExt cx="306171" cy="306910"/>
            </a:xfrm>
          </p:grpSpPr>
          <p:sp>
            <p:nvSpPr>
              <p:cNvPr id="228" name="Freeform 94"/>
              <p:cNvSpPr>
                <a:spLocks/>
              </p:cNvSpPr>
              <p:nvPr/>
            </p:nvSpPr>
            <p:spPr bwMode="gray">
              <a:xfrm>
                <a:off x="5937564" y="3833745"/>
                <a:ext cx="306171" cy="306910"/>
              </a:xfrm>
              <a:custGeom>
                <a:avLst/>
                <a:gdLst>
                  <a:gd name="T0" fmla="*/ 0 w 1052"/>
                  <a:gd name="T1" fmla="*/ 526 h 1052"/>
                  <a:gd name="T2" fmla="*/ 0 w 1052"/>
                  <a:gd name="T3" fmla="*/ 526 h 1052"/>
                  <a:gd name="T4" fmla="*/ 526 w 1052"/>
                  <a:gd name="T5" fmla="*/ 0 h 1052"/>
                  <a:gd name="T6" fmla="*/ 1052 w 1052"/>
                  <a:gd name="T7" fmla="*/ 526 h 1052"/>
                  <a:gd name="T8" fmla="*/ 1052 w 1052"/>
                  <a:gd name="T9" fmla="*/ 526 h 1052"/>
                  <a:gd name="T10" fmla="*/ 526 w 1052"/>
                  <a:gd name="T11" fmla="*/ 1052 h 1052"/>
                  <a:gd name="T12" fmla="*/ 526 w 1052"/>
                  <a:gd name="T13" fmla="*/ 1052 h 1052"/>
                  <a:gd name="T14" fmla="*/ 0 w 1052"/>
                  <a:gd name="T15" fmla="*/ 526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2" h="1052">
                    <a:moveTo>
                      <a:pt x="0" y="526"/>
                    </a:moveTo>
                    <a:cubicBezTo>
                      <a:pt x="0" y="526"/>
                      <a:pt x="0" y="526"/>
                      <a:pt x="0" y="526"/>
                    </a:cubicBezTo>
                    <a:cubicBezTo>
                      <a:pt x="0" y="236"/>
                      <a:pt x="236" y="0"/>
                      <a:pt x="526" y="0"/>
                    </a:cubicBezTo>
                    <a:cubicBezTo>
                      <a:pt x="817" y="0"/>
                      <a:pt x="1052" y="236"/>
                      <a:pt x="1052" y="526"/>
                    </a:cubicBezTo>
                    <a:cubicBezTo>
                      <a:pt x="1052" y="526"/>
                      <a:pt x="1052" y="526"/>
                      <a:pt x="1052" y="526"/>
                    </a:cubicBezTo>
                    <a:cubicBezTo>
                      <a:pt x="1052" y="817"/>
                      <a:pt x="817" y="1052"/>
                      <a:pt x="526" y="1052"/>
                    </a:cubicBezTo>
                    <a:cubicBezTo>
                      <a:pt x="526" y="1052"/>
                      <a:pt x="526" y="1052"/>
                      <a:pt x="526" y="1052"/>
                    </a:cubicBezTo>
                    <a:cubicBezTo>
                      <a:pt x="236" y="1052"/>
                      <a:pt x="0" y="817"/>
                      <a:pt x="0" y="526"/>
                    </a:cubicBezTo>
                    <a:close/>
                  </a:path>
                </a:pathLst>
              </a:custGeom>
              <a:solidFill>
                <a:srgbClr val="002391"/>
              </a:solidFill>
              <a:ln>
                <a:solidFill>
                  <a:schemeClr val="tx2"/>
                </a:solidFill>
              </a:ln>
              <a:extLst/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Univers 55" panose="02010603020202030204" pitchFamily="2" charset="0"/>
                  <a:ea typeface="+mn-ea"/>
                  <a:cs typeface="+mn-cs"/>
                  <a:sym typeface="Univers 55" panose="02010603020202030204" pitchFamily="2" charset="0"/>
                </a:endParaRPr>
              </a:p>
            </p:txBody>
          </p:sp>
          <p:sp>
            <p:nvSpPr>
              <p:cNvPr id="229" name="Freeform 95"/>
              <p:cNvSpPr>
                <a:spLocks/>
              </p:cNvSpPr>
              <p:nvPr/>
            </p:nvSpPr>
            <p:spPr bwMode="gray">
              <a:xfrm>
                <a:off x="6053995" y="3876005"/>
                <a:ext cx="120251" cy="224731"/>
              </a:xfrm>
              <a:custGeom>
                <a:avLst/>
                <a:gdLst>
                  <a:gd name="T0" fmla="*/ 66 w 976"/>
                  <a:gd name="T1" fmla="*/ 1824 h 1824"/>
                  <a:gd name="T2" fmla="*/ 0 w 976"/>
                  <a:gd name="T3" fmla="*/ 1758 h 1824"/>
                  <a:gd name="T4" fmla="*/ 843 w 976"/>
                  <a:gd name="T5" fmla="*/ 912 h 1824"/>
                  <a:gd name="T6" fmla="*/ 0 w 976"/>
                  <a:gd name="T7" fmla="*/ 66 h 1824"/>
                  <a:gd name="T8" fmla="*/ 66 w 976"/>
                  <a:gd name="T9" fmla="*/ 0 h 1824"/>
                  <a:gd name="T10" fmla="*/ 976 w 976"/>
                  <a:gd name="T11" fmla="*/ 912 h 1824"/>
                  <a:gd name="T12" fmla="*/ 66 w 976"/>
                  <a:gd name="T13" fmla="*/ 1824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6" h="1824">
                    <a:moveTo>
                      <a:pt x="66" y="1824"/>
                    </a:moveTo>
                    <a:lnTo>
                      <a:pt x="0" y="1758"/>
                    </a:lnTo>
                    <a:lnTo>
                      <a:pt x="843" y="912"/>
                    </a:lnTo>
                    <a:lnTo>
                      <a:pt x="0" y="66"/>
                    </a:lnTo>
                    <a:lnTo>
                      <a:pt x="66" y="0"/>
                    </a:lnTo>
                    <a:lnTo>
                      <a:pt x="976" y="912"/>
                    </a:lnTo>
                    <a:lnTo>
                      <a:pt x="66" y="18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Univers 55" panose="02010603020202030204" pitchFamily="2" charset="0"/>
                  <a:ea typeface="+mn-ea"/>
                  <a:cs typeface="+mn-cs"/>
                  <a:sym typeface="Univers 55" panose="02010603020202030204" pitchFamily="2" charset="0"/>
                </a:endParaRPr>
              </a:p>
            </p:txBody>
          </p:sp>
        </p:grpSp>
      </p:grpSp>
      <p:sp>
        <p:nvSpPr>
          <p:cNvPr id="190" name="IllustrativeStamp"/>
          <p:cNvSpPr/>
          <p:nvPr/>
        </p:nvSpPr>
        <p:spPr>
          <a:xfrm>
            <a:off x="10336333" y="1153986"/>
            <a:ext cx="1225296" cy="191773"/>
          </a:xfrm>
          <a:prstGeom prst="rect">
            <a:avLst/>
          </a:prstGeom>
          <a:solidFill>
            <a:srgbClr val="002391"/>
          </a:soli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</a:rPr>
              <a:t>Sample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7750490" y="2448212"/>
            <a:ext cx="1994871" cy="2387598"/>
          </a:xfrm>
          <a:prstGeom prst="rect">
            <a:avLst/>
          </a:prstGeom>
          <a:noFill/>
          <a:ln w="1905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210" name="Textfeld 1"/>
          <p:cNvSpPr txBox="1"/>
          <p:nvPr>
            <p:custDataLst>
              <p:tags r:id="rId4"/>
            </p:custDataLst>
          </p:nvPr>
        </p:nvSpPr>
        <p:spPr>
          <a:xfrm rot="600000">
            <a:off x="9374400" y="433668"/>
            <a:ext cx="2516400" cy="295466"/>
          </a:xfrm>
          <a:prstGeom prst="rect">
            <a:avLst/>
          </a:prstGeom>
          <a:solidFill>
            <a:schemeClr val="accent4"/>
          </a:solidFill>
          <a:ln w="9525" cap="rnd">
            <a:noFill/>
            <a:prstDash val="solid"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575757"/>
                </a:solidFill>
                <a:prstDash val="solid"/>
              </a14:hiddenLine>
            </a:ext>
          </a:extLst>
        </p:spPr>
        <p:txBody>
          <a:bodyPr vert="horz" wrap="square" lIns="36576" tIns="36576" rIns="36576" bIns="36576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Template</a:t>
            </a:r>
          </a:p>
        </p:txBody>
      </p:sp>
      <p:cxnSp>
        <p:nvCxnSpPr>
          <p:cNvPr id="173" name="Straight Connector 172"/>
          <p:cNvCxnSpPr/>
          <p:nvPr/>
        </p:nvCxnSpPr>
        <p:spPr>
          <a:xfrm>
            <a:off x="982663" y="5511800"/>
            <a:ext cx="6189663" cy="0"/>
          </a:xfrm>
          <a:prstGeom prst="line">
            <a:avLst/>
          </a:prstGeom>
          <a:ln w="9525" cap="rnd">
            <a:solidFill>
              <a:schemeClr val="tx1">
                <a:lumMod val="60000"/>
                <a:lumOff val="40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TextBox 173"/>
          <p:cNvSpPr txBox="1"/>
          <p:nvPr/>
        </p:nvSpPr>
        <p:spPr>
          <a:xfrm>
            <a:off x="665163" y="5434013"/>
            <a:ext cx="257175" cy="1539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Low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7223125" y="5434013"/>
            <a:ext cx="285750" cy="1539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High</a:t>
            </a:r>
          </a:p>
        </p:txBody>
      </p:sp>
      <p:graphicFrame>
        <p:nvGraphicFramePr>
          <p:cNvPr id="164" name="Chart 163"/>
          <p:cNvGraphicFramePr/>
          <p:nvPr>
            <p:custDataLst>
              <p:tags r:id="rId5"/>
            </p:custDataLst>
            <p:extLst/>
          </p:nvPr>
        </p:nvGraphicFramePr>
        <p:xfrm>
          <a:off x="735013" y="1554163"/>
          <a:ext cx="6746875" cy="3629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215" name="Rectangle 214"/>
          <p:cNvSpPr/>
          <p:nvPr>
            <p:custDataLst>
              <p:tags r:id="rId6"/>
            </p:custDataLst>
          </p:nvPr>
        </p:nvSpPr>
        <p:spPr bwMode="gray">
          <a:xfrm>
            <a:off x="6719888" y="5207000"/>
            <a:ext cx="684213" cy="1524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Importance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218" name="Text Placeholder 3"/>
          <p:cNvSpPr>
            <a:spLocks noGrp="1"/>
          </p:cNvSpPr>
          <p:nvPr>
            <p:custDataLst>
              <p:tags r:id="rId7"/>
            </p:custDataLst>
          </p:nvPr>
        </p:nvSpPr>
        <p:spPr bwMode="gray">
          <a:xfrm>
            <a:off x="817563" y="1346200"/>
            <a:ext cx="18700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Segoe UI" panose="020B0502040204020203" pitchFamily="34" charset="0"/>
              <a:buChar char="–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chemeClr val="tx2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kern="1200" baseline="0" smtClean="0">
                <a:solidFill>
                  <a:schemeClr val="tx2"/>
                </a:solidFill>
                <a:latin typeface="+mn-lt"/>
                <a:ea typeface="+mn-ea"/>
                <a:cs typeface="+mn-cs"/>
                <a:sym typeface="+mn-lt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  <a:sym typeface="+mn-lt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kumimoji="0" lang="en-SG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Gap to target maturity state</a:t>
            </a:r>
            <a:r>
              <a:rPr kumimoji="0" lang="en-SG" altLang="en-US" sz="11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2</a:t>
            </a:r>
            <a:endParaRPr kumimoji="0" lang="en-US" sz="11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grpSp>
        <p:nvGrpSpPr>
          <p:cNvPr id="219" name="Group 218"/>
          <p:cNvGrpSpPr/>
          <p:nvPr/>
        </p:nvGrpSpPr>
        <p:grpSpPr>
          <a:xfrm>
            <a:off x="842963" y="1614488"/>
            <a:ext cx="6556375" cy="3482975"/>
            <a:chOff x="831411" y="1816520"/>
            <a:chExt cx="6677543" cy="3453500"/>
          </a:xfrm>
        </p:grpSpPr>
        <p:sp>
          <p:nvSpPr>
            <p:cNvPr id="222" name="Rectangle 221"/>
            <p:cNvSpPr/>
            <p:nvPr/>
          </p:nvSpPr>
          <p:spPr>
            <a:xfrm>
              <a:off x="5839486" y="3543270"/>
              <a:ext cx="1669468" cy="863375"/>
            </a:xfrm>
            <a:prstGeom prst="rect">
              <a:avLst/>
            </a:prstGeom>
            <a:solidFill>
              <a:srgbClr val="FFFFFF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4170756" y="3543270"/>
              <a:ext cx="1668729" cy="863375"/>
            </a:xfrm>
            <a:prstGeom prst="rect">
              <a:avLst/>
            </a:prstGeom>
            <a:solidFill>
              <a:srgbClr val="FFFFFF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2501289" y="3543270"/>
              <a:ext cx="1669468" cy="863375"/>
            </a:xfrm>
            <a:prstGeom prst="rect">
              <a:avLst/>
            </a:prstGeom>
            <a:solidFill>
              <a:srgbClr val="FFFFFF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831411" y="3543270"/>
              <a:ext cx="1668729" cy="86337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31" name="Rectangle 230"/>
            <p:cNvSpPr/>
            <p:nvPr/>
          </p:nvSpPr>
          <p:spPr>
            <a:xfrm>
              <a:off x="831411" y="4406645"/>
              <a:ext cx="1668729" cy="863375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3175" cap="flat" cmpd="sng" algn="ctr">
                  <a:solidFill>
                    <a:srgbClr val="979C9F"/>
                  </a:solidFill>
                  <a:prstDash val="sysDash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831411" y="2679895"/>
              <a:ext cx="1668729" cy="86337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5839486" y="2679895"/>
              <a:ext cx="1669468" cy="863375"/>
            </a:xfrm>
            <a:prstGeom prst="rect">
              <a:avLst/>
            </a:prstGeom>
            <a:solidFill>
              <a:srgbClr val="D2F1F0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34" name="Rectangle 233"/>
            <p:cNvSpPr/>
            <p:nvPr/>
          </p:nvSpPr>
          <p:spPr>
            <a:xfrm>
              <a:off x="4170756" y="2679895"/>
              <a:ext cx="1668729" cy="863375"/>
            </a:xfrm>
            <a:prstGeom prst="rect">
              <a:avLst/>
            </a:prstGeom>
            <a:solidFill>
              <a:srgbClr val="D2F1F0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35" name="Rectangle 234"/>
            <p:cNvSpPr/>
            <p:nvPr/>
          </p:nvSpPr>
          <p:spPr>
            <a:xfrm>
              <a:off x="2501289" y="2679895"/>
              <a:ext cx="1669468" cy="863375"/>
            </a:xfrm>
            <a:prstGeom prst="rect">
              <a:avLst/>
            </a:prstGeom>
            <a:solidFill>
              <a:srgbClr val="FFFFFF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36" name="Rectangle 235"/>
            <p:cNvSpPr/>
            <p:nvPr/>
          </p:nvSpPr>
          <p:spPr>
            <a:xfrm>
              <a:off x="831411" y="1816520"/>
              <a:ext cx="1668729" cy="86337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5839486" y="1816520"/>
              <a:ext cx="1669468" cy="863375"/>
            </a:xfrm>
            <a:prstGeom prst="rect">
              <a:avLst/>
            </a:prstGeom>
            <a:solidFill>
              <a:srgbClr val="D2F1F0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4170756" y="1816520"/>
              <a:ext cx="1668729" cy="863375"/>
            </a:xfrm>
            <a:prstGeom prst="rect">
              <a:avLst/>
            </a:prstGeom>
            <a:solidFill>
              <a:srgbClr val="D2F1F0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2501289" y="1816520"/>
              <a:ext cx="1669468" cy="863375"/>
            </a:xfrm>
            <a:prstGeom prst="rect">
              <a:avLst/>
            </a:prstGeom>
            <a:solidFill>
              <a:srgbClr val="FFFFFF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5839486" y="4406645"/>
              <a:ext cx="1669468" cy="86337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3175" cap="flat" cmpd="sng" algn="ctr">
                  <a:solidFill>
                    <a:srgbClr val="979C9F"/>
                  </a:solidFill>
                  <a:prstDash val="sysDash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45" name="Rectangle 244"/>
            <p:cNvSpPr/>
            <p:nvPr/>
          </p:nvSpPr>
          <p:spPr>
            <a:xfrm>
              <a:off x="4170756" y="4406645"/>
              <a:ext cx="1668729" cy="86337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3175" cap="flat" cmpd="sng" algn="ctr">
                  <a:solidFill>
                    <a:srgbClr val="979C9F"/>
                  </a:solidFill>
                  <a:prstDash val="sysDash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46" name="Rectangle 245"/>
            <p:cNvSpPr/>
            <p:nvPr/>
          </p:nvSpPr>
          <p:spPr>
            <a:xfrm>
              <a:off x="2501288" y="4406645"/>
              <a:ext cx="1669468" cy="86337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3175" cap="flat" cmpd="sng" algn="ctr">
                  <a:solidFill>
                    <a:srgbClr val="979C9F"/>
                  </a:solidFill>
                  <a:prstDash val="sysDash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</p:grpSp>
      <p:cxnSp>
        <p:nvCxnSpPr>
          <p:cNvPr id="247" name="Straight Connector 246"/>
          <p:cNvCxnSpPr/>
          <p:nvPr/>
        </p:nvCxnSpPr>
        <p:spPr>
          <a:xfrm flipV="1">
            <a:off x="520700" y="1908174"/>
            <a:ext cx="0" cy="2935288"/>
          </a:xfrm>
          <a:prstGeom prst="line">
            <a:avLst/>
          </a:prstGeom>
          <a:ln w="9525" cap="rnd">
            <a:solidFill>
              <a:schemeClr val="tx1">
                <a:lumMod val="60000"/>
                <a:lumOff val="40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TextBox 247"/>
          <p:cNvSpPr txBox="1"/>
          <p:nvPr/>
        </p:nvSpPr>
        <p:spPr>
          <a:xfrm>
            <a:off x="388938" y="4975225"/>
            <a:ext cx="257175" cy="1539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Low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377825" y="1616075"/>
            <a:ext cx="285750" cy="1539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High</a:t>
            </a:r>
          </a:p>
        </p:txBody>
      </p:sp>
      <p:sp>
        <p:nvSpPr>
          <p:cNvPr id="250" name="TextBox 249"/>
          <p:cNvSpPr txBox="1"/>
          <p:nvPr/>
        </p:nvSpPr>
        <p:spPr>
          <a:xfrm>
            <a:off x="6543675" y="1736725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51" name="Oval 250"/>
          <p:cNvSpPr/>
          <p:nvPr/>
        </p:nvSpPr>
        <p:spPr>
          <a:xfrm>
            <a:off x="6508750" y="1822450"/>
            <a:ext cx="73025" cy="76200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6543675" y="194468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26.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53" name="TextBox 252"/>
          <p:cNvSpPr txBox="1"/>
          <p:nvPr/>
        </p:nvSpPr>
        <p:spPr>
          <a:xfrm>
            <a:off x="6543675" y="214788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28.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4792663" y="1724025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6.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55" name="Oval 254"/>
          <p:cNvSpPr/>
          <p:nvPr/>
        </p:nvSpPr>
        <p:spPr>
          <a:xfrm>
            <a:off x="4772025" y="2030413"/>
            <a:ext cx="73025" cy="76200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56" name="Oval 255"/>
          <p:cNvSpPr/>
          <p:nvPr/>
        </p:nvSpPr>
        <p:spPr>
          <a:xfrm>
            <a:off x="4772025" y="1822450"/>
            <a:ext cx="73025" cy="76200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57" name="TextBox 256"/>
          <p:cNvSpPr txBox="1"/>
          <p:nvPr/>
        </p:nvSpPr>
        <p:spPr>
          <a:xfrm>
            <a:off x="4792663" y="195103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27.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58" name="Oval 257"/>
          <p:cNvSpPr/>
          <p:nvPr/>
        </p:nvSpPr>
        <p:spPr>
          <a:xfrm>
            <a:off x="4772025" y="2247900"/>
            <a:ext cx="73025" cy="74613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59" name="TextBox 258"/>
          <p:cNvSpPr txBox="1"/>
          <p:nvPr/>
        </p:nvSpPr>
        <p:spPr>
          <a:xfrm>
            <a:off x="4792663" y="2151063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30.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60" name="Oval 259"/>
          <p:cNvSpPr/>
          <p:nvPr/>
        </p:nvSpPr>
        <p:spPr>
          <a:xfrm>
            <a:off x="6508750" y="2239963"/>
            <a:ext cx="73025" cy="74613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6543675" y="2817813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32.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6508750" y="3101975"/>
            <a:ext cx="73025" cy="74613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63" name="Oval 262"/>
          <p:cNvSpPr/>
          <p:nvPr/>
        </p:nvSpPr>
        <p:spPr>
          <a:xfrm>
            <a:off x="6508750" y="2703513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64" name="TextBox 263"/>
          <p:cNvSpPr txBox="1"/>
          <p:nvPr/>
        </p:nvSpPr>
        <p:spPr>
          <a:xfrm>
            <a:off x="6543675" y="3022600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33.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65" name="Oval 264"/>
          <p:cNvSpPr/>
          <p:nvPr/>
        </p:nvSpPr>
        <p:spPr>
          <a:xfrm>
            <a:off x="6508750" y="2897188"/>
            <a:ext cx="73025" cy="74613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66" name="TextBox 265"/>
          <p:cNvSpPr txBox="1"/>
          <p:nvPr/>
        </p:nvSpPr>
        <p:spPr>
          <a:xfrm>
            <a:off x="6543675" y="2625725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7.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67" name="Oval 266"/>
          <p:cNvSpPr/>
          <p:nvPr/>
        </p:nvSpPr>
        <p:spPr>
          <a:xfrm>
            <a:off x="4772025" y="3089275"/>
            <a:ext cx="73025" cy="76200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68" name="TextBox 267"/>
          <p:cNvSpPr txBox="1"/>
          <p:nvPr/>
        </p:nvSpPr>
        <p:spPr>
          <a:xfrm>
            <a:off x="4792663" y="2622550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69" name="Oval 268"/>
          <p:cNvSpPr/>
          <p:nvPr/>
        </p:nvSpPr>
        <p:spPr>
          <a:xfrm>
            <a:off x="4772025" y="2700338"/>
            <a:ext cx="73025" cy="74613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70" name="TextBox 269"/>
          <p:cNvSpPr txBox="1"/>
          <p:nvPr/>
        </p:nvSpPr>
        <p:spPr>
          <a:xfrm>
            <a:off x="4792663" y="301148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31.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71" name="TextBox 270"/>
          <p:cNvSpPr txBox="1"/>
          <p:nvPr/>
        </p:nvSpPr>
        <p:spPr>
          <a:xfrm>
            <a:off x="4792663" y="281463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29.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72" name="TextBox 271"/>
          <p:cNvSpPr txBox="1"/>
          <p:nvPr/>
        </p:nvSpPr>
        <p:spPr>
          <a:xfrm>
            <a:off x="3062288" y="1720850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73" name="Oval 272"/>
          <p:cNvSpPr/>
          <p:nvPr/>
        </p:nvSpPr>
        <p:spPr>
          <a:xfrm>
            <a:off x="3016250" y="1822450"/>
            <a:ext cx="73025" cy="74613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74" name="TextBox 273"/>
          <p:cNvSpPr txBox="1"/>
          <p:nvPr/>
        </p:nvSpPr>
        <p:spPr>
          <a:xfrm>
            <a:off x="6543675" y="343693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4.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75" name="Oval 274"/>
          <p:cNvSpPr/>
          <p:nvPr/>
        </p:nvSpPr>
        <p:spPr>
          <a:xfrm>
            <a:off x="6508750" y="3527425"/>
            <a:ext cx="73025" cy="74613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76" name="Oval 275"/>
          <p:cNvSpPr/>
          <p:nvPr/>
        </p:nvSpPr>
        <p:spPr>
          <a:xfrm>
            <a:off x="4799013" y="4776788"/>
            <a:ext cx="73025" cy="74613"/>
          </a:xfrm>
          <a:prstGeom prst="ellipse">
            <a:avLst/>
          </a:prstGeom>
          <a:solidFill>
            <a:srgbClr val="30C1D7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30C1D7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77" name="TextBox 276"/>
          <p:cNvSpPr txBox="1"/>
          <p:nvPr/>
        </p:nvSpPr>
        <p:spPr>
          <a:xfrm>
            <a:off x="4810125" y="4702175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17.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78" name="Oval 277"/>
          <p:cNvSpPr/>
          <p:nvPr/>
        </p:nvSpPr>
        <p:spPr>
          <a:xfrm>
            <a:off x="6508750" y="3879850"/>
            <a:ext cx="73025" cy="74613"/>
          </a:xfrm>
          <a:prstGeom prst="ellipse">
            <a:avLst/>
          </a:prstGeom>
          <a:solidFill>
            <a:srgbClr val="D4DF33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79" name="TextBox 278"/>
          <p:cNvSpPr txBox="1"/>
          <p:nvPr/>
        </p:nvSpPr>
        <p:spPr>
          <a:xfrm>
            <a:off x="6543675" y="380523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34.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80" name="TextBox 279"/>
          <p:cNvSpPr txBox="1"/>
          <p:nvPr/>
        </p:nvSpPr>
        <p:spPr>
          <a:xfrm>
            <a:off x="3062288" y="2165350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18.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81" name="Oval 280"/>
          <p:cNvSpPr/>
          <p:nvPr/>
        </p:nvSpPr>
        <p:spPr>
          <a:xfrm>
            <a:off x="3016250" y="2249488"/>
            <a:ext cx="73025" cy="74613"/>
          </a:xfrm>
          <a:prstGeom prst="ellipse">
            <a:avLst/>
          </a:prstGeom>
          <a:solidFill>
            <a:srgbClr val="30C1D7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30C1D7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82" name="TextBox 281"/>
          <p:cNvSpPr txBox="1"/>
          <p:nvPr/>
        </p:nvSpPr>
        <p:spPr>
          <a:xfrm>
            <a:off x="1320800" y="2165350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35.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83" name="Oval 282"/>
          <p:cNvSpPr/>
          <p:nvPr/>
        </p:nvSpPr>
        <p:spPr>
          <a:xfrm>
            <a:off x="1308100" y="2249488"/>
            <a:ext cx="73025" cy="76200"/>
          </a:xfrm>
          <a:prstGeom prst="ellipse">
            <a:avLst/>
          </a:prstGeom>
          <a:solidFill>
            <a:srgbClr val="D4DF33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84" name="TextBox 283"/>
          <p:cNvSpPr txBox="1"/>
          <p:nvPr/>
        </p:nvSpPr>
        <p:spPr>
          <a:xfrm>
            <a:off x="3062288" y="2608263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9.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85" name="Oval 284"/>
          <p:cNvSpPr/>
          <p:nvPr/>
        </p:nvSpPr>
        <p:spPr>
          <a:xfrm>
            <a:off x="3016250" y="2698750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3062288" y="2811463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21.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87" name="Oval 286"/>
          <p:cNvSpPr/>
          <p:nvPr/>
        </p:nvSpPr>
        <p:spPr>
          <a:xfrm>
            <a:off x="3016250" y="2898775"/>
            <a:ext cx="73025" cy="76200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88" name="TextBox 287"/>
          <p:cNvSpPr txBox="1"/>
          <p:nvPr/>
        </p:nvSpPr>
        <p:spPr>
          <a:xfrm>
            <a:off x="4792663" y="348138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10.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89" name="Oval 288"/>
          <p:cNvSpPr/>
          <p:nvPr/>
        </p:nvSpPr>
        <p:spPr>
          <a:xfrm>
            <a:off x="4772025" y="3559175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90" name="TextBox 289"/>
          <p:cNvSpPr txBox="1"/>
          <p:nvPr/>
        </p:nvSpPr>
        <p:spPr>
          <a:xfrm>
            <a:off x="4792663" y="3790950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22.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91" name="Oval 290"/>
          <p:cNvSpPr/>
          <p:nvPr/>
        </p:nvSpPr>
        <p:spPr>
          <a:xfrm>
            <a:off x="4772025" y="2895600"/>
            <a:ext cx="73025" cy="74613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92" name="TextBox 291"/>
          <p:cNvSpPr txBox="1"/>
          <p:nvPr/>
        </p:nvSpPr>
        <p:spPr>
          <a:xfrm>
            <a:off x="4792663" y="363378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19.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93" name="Oval 292"/>
          <p:cNvSpPr/>
          <p:nvPr/>
        </p:nvSpPr>
        <p:spPr>
          <a:xfrm>
            <a:off x="4772025" y="3714750"/>
            <a:ext cx="73025" cy="76200"/>
          </a:xfrm>
          <a:prstGeom prst="ellipse">
            <a:avLst/>
          </a:prstGeom>
          <a:solidFill>
            <a:srgbClr val="30C1D7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30C1D7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94" name="Oval 293"/>
          <p:cNvSpPr/>
          <p:nvPr/>
        </p:nvSpPr>
        <p:spPr>
          <a:xfrm>
            <a:off x="6508750" y="2030413"/>
            <a:ext cx="73025" cy="76200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95" name="Oval 294"/>
          <p:cNvSpPr/>
          <p:nvPr/>
        </p:nvSpPr>
        <p:spPr>
          <a:xfrm>
            <a:off x="4772025" y="3862388"/>
            <a:ext cx="73025" cy="76200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96" name="TextBox 295"/>
          <p:cNvSpPr txBox="1"/>
          <p:nvPr/>
        </p:nvSpPr>
        <p:spPr>
          <a:xfrm>
            <a:off x="3062288" y="3000375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23.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97" name="Oval 296"/>
          <p:cNvSpPr/>
          <p:nvPr/>
        </p:nvSpPr>
        <p:spPr>
          <a:xfrm>
            <a:off x="3016250" y="3087688"/>
            <a:ext cx="73025" cy="74613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98" name="TextBox 297"/>
          <p:cNvSpPr txBox="1"/>
          <p:nvPr/>
        </p:nvSpPr>
        <p:spPr>
          <a:xfrm>
            <a:off x="3062288" y="346233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5.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99" name="Oval 298"/>
          <p:cNvSpPr/>
          <p:nvPr/>
        </p:nvSpPr>
        <p:spPr>
          <a:xfrm>
            <a:off x="3016250" y="3548063"/>
            <a:ext cx="73025" cy="76200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00" name="Oval 299"/>
          <p:cNvSpPr/>
          <p:nvPr/>
        </p:nvSpPr>
        <p:spPr>
          <a:xfrm>
            <a:off x="1308100" y="1822450"/>
            <a:ext cx="73025" cy="76200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01" name="Oval 300"/>
          <p:cNvSpPr/>
          <p:nvPr/>
        </p:nvSpPr>
        <p:spPr>
          <a:xfrm>
            <a:off x="4799013" y="4379913"/>
            <a:ext cx="73025" cy="76200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02" name="TextBox 301"/>
          <p:cNvSpPr txBox="1"/>
          <p:nvPr/>
        </p:nvSpPr>
        <p:spPr>
          <a:xfrm>
            <a:off x="1320800" y="1736725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8.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03" name="TextBox 302"/>
          <p:cNvSpPr txBox="1"/>
          <p:nvPr/>
        </p:nvSpPr>
        <p:spPr>
          <a:xfrm>
            <a:off x="3062288" y="362743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11.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04" name="Oval 303"/>
          <p:cNvSpPr/>
          <p:nvPr/>
        </p:nvSpPr>
        <p:spPr>
          <a:xfrm>
            <a:off x="3016250" y="3713163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05" name="Oval 304"/>
          <p:cNvSpPr/>
          <p:nvPr/>
        </p:nvSpPr>
        <p:spPr>
          <a:xfrm>
            <a:off x="3016250" y="3883025"/>
            <a:ext cx="73025" cy="74613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06" name="TextBox 305"/>
          <p:cNvSpPr txBox="1"/>
          <p:nvPr/>
        </p:nvSpPr>
        <p:spPr>
          <a:xfrm>
            <a:off x="3062288" y="3800475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24.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07" name="Oval 306"/>
          <p:cNvSpPr/>
          <p:nvPr/>
        </p:nvSpPr>
        <p:spPr>
          <a:xfrm>
            <a:off x="1308100" y="2022475"/>
            <a:ext cx="73025" cy="74613"/>
          </a:xfrm>
          <a:prstGeom prst="ellipse">
            <a:avLst/>
          </a:prstGeom>
          <a:solidFill>
            <a:srgbClr val="30C1D7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30C1D7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08" name="TextBox 307"/>
          <p:cNvSpPr txBox="1"/>
          <p:nvPr/>
        </p:nvSpPr>
        <p:spPr>
          <a:xfrm>
            <a:off x="1320800" y="194468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20.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09" name="Oval 308"/>
          <p:cNvSpPr/>
          <p:nvPr/>
        </p:nvSpPr>
        <p:spPr>
          <a:xfrm>
            <a:off x="3016250" y="2014538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10" name="TextBox 309"/>
          <p:cNvSpPr txBox="1"/>
          <p:nvPr/>
        </p:nvSpPr>
        <p:spPr>
          <a:xfrm>
            <a:off x="3062288" y="194468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16.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11" name="TextBox 310"/>
          <p:cNvSpPr txBox="1"/>
          <p:nvPr/>
        </p:nvSpPr>
        <p:spPr>
          <a:xfrm>
            <a:off x="4810125" y="4297363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12.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12" name="TextBox 311"/>
          <p:cNvSpPr txBox="1"/>
          <p:nvPr/>
        </p:nvSpPr>
        <p:spPr>
          <a:xfrm>
            <a:off x="6543675" y="3616325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14.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13" name="Oval 312"/>
          <p:cNvSpPr/>
          <p:nvPr/>
        </p:nvSpPr>
        <p:spPr>
          <a:xfrm>
            <a:off x="6508750" y="3702050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14" name="TextBox 313"/>
          <p:cNvSpPr txBox="1"/>
          <p:nvPr/>
        </p:nvSpPr>
        <p:spPr>
          <a:xfrm>
            <a:off x="4810125" y="4508500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13.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15" name="Oval 314"/>
          <p:cNvSpPr/>
          <p:nvPr/>
        </p:nvSpPr>
        <p:spPr>
          <a:xfrm>
            <a:off x="4799013" y="4586288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16" name="TextBox 315"/>
          <p:cNvSpPr txBox="1"/>
          <p:nvPr/>
        </p:nvSpPr>
        <p:spPr>
          <a:xfrm>
            <a:off x="6557963" y="440848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15.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17" name="Oval 316"/>
          <p:cNvSpPr/>
          <p:nvPr/>
        </p:nvSpPr>
        <p:spPr>
          <a:xfrm>
            <a:off x="6546850" y="4492625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18" name="TextBox 317"/>
          <p:cNvSpPr txBox="1"/>
          <p:nvPr/>
        </p:nvSpPr>
        <p:spPr>
          <a:xfrm>
            <a:off x="6557963" y="459898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25.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19" name="Oval 318"/>
          <p:cNvSpPr/>
          <p:nvPr/>
        </p:nvSpPr>
        <p:spPr>
          <a:xfrm>
            <a:off x="6546850" y="4678363"/>
            <a:ext cx="73025" cy="76200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20" name="Rectangle 319"/>
          <p:cNvSpPr/>
          <p:nvPr/>
        </p:nvSpPr>
        <p:spPr>
          <a:xfrm>
            <a:off x="3006725" y="5656263"/>
            <a:ext cx="285750" cy="285750"/>
          </a:xfrm>
          <a:prstGeom prst="rect">
            <a:avLst/>
          </a:prstGeom>
          <a:solidFill>
            <a:srgbClr val="D2F1F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21" name="TextBox 320"/>
          <p:cNvSpPr txBox="1"/>
          <p:nvPr/>
        </p:nvSpPr>
        <p:spPr>
          <a:xfrm>
            <a:off x="3379788" y="5722938"/>
            <a:ext cx="258763" cy="1539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Priority dimensions</a:t>
            </a:r>
          </a:p>
        </p:txBody>
      </p:sp>
      <p:cxnSp>
        <p:nvCxnSpPr>
          <p:cNvPr id="322" name="Straight Connector 321"/>
          <p:cNvCxnSpPr/>
          <p:nvPr/>
        </p:nvCxnSpPr>
        <p:spPr>
          <a:xfrm flipV="1">
            <a:off x="7682070" y="1550988"/>
            <a:ext cx="0" cy="4549775"/>
          </a:xfrm>
          <a:prstGeom prst="line">
            <a:avLst/>
          </a:prstGeom>
          <a:ln w="9525" cap="rnd">
            <a:solidFill>
              <a:srgbClr val="747474">
                <a:lumMod val="100000"/>
              </a:srgbClr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TextBox 323"/>
          <p:cNvSpPr txBox="1"/>
          <p:nvPr/>
        </p:nvSpPr>
        <p:spPr>
          <a:xfrm>
            <a:off x="2367815" y="1047860"/>
            <a:ext cx="3383280" cy="191773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1AA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Priority grid by dimensions</a:t>
            </a:r>
            <a:r>
              <a:rPr kumimoji="0" lang="en-US" sz="1400" b="0" i="0" u="none" strike="noStrike" kern="1200" cap="none" spc="0" normalizeH="0" baseline="30000" noProof="0" dirty="0">
                <a:ln>
                  <a:noFill/>
                </a:ln>
                <a:solidFill>
                  <a:srgbClr val="01AA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1AA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126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think-cell Slide" r:id="rId10" imgW="344" imgH="344" progId="TCLayout.ActiveDocument.1">
                  <p:embed/>
                </p:oleObj>
              </mc:Choice>
              <mc:Fallback>
                <p:oleObj name="think-cell Slide" r:id="rId10" imgW="344" imgH="344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65 Bold" panose="020B0800000000000000" pitchFamily="34" charset="0"/>
              <a:ea typeface="+mn-ea"/>
              <a:cs typeface="+mn-cs"/>
              <a:sym typeface="Univers 65 Bold" panose="020B0800000000000000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622800"/>
            <a:ext cx="10934700" cy="332399"/>
          </a:xfrm>
        </p:spPr>
        <p:txBody>
          <a:bodyPr wrap="square"/>
          <a:lstStyle/>
          <a:p>
            <a:r>
              <a:rPr lang="en-US" dirty="0">
                <a:solidFill>
                  <a:srgbClr val="002395"/>
                </a:solidFill>
                <a:latin typeface="Univers 65 Bold" pitchFamily="2" charset="0"/>
              </a:rPr>
              <a:t>1c. Enablers – Understanding what is needed for chosen initiative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949862" y="1809312"/>
            <a:ext cx="1795500" cy="442685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1. Vision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2. Ambition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3. Priorities and alignment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4. Roadmap</a:t>
            </a:r>
          </a:p>
        </p:txBody>
      </p:sp>
      <p:sp>
        <p:nvSpPr>
          <p:cNvPr id="48" name="Oval 47"/>
          <p:cNvSpPr/>
          <p:nvPr/>
        </p:nvSpPr>
        <p:spPr>
          <a:xfrm>
            <a:off x="7842251" y="1835876"/>
            <a:ext cx="73063" cy="75346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83138" y="1809312"/>
            <a:ext cx="1580211" cy="553357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285750" indent="-285750" fontAlgn="ctr">
              <a:buFont typeface="Arial" panose="020B0604020202020204" pitchFamily="34" charset="0"/>
              <a:buChar char="•"/>
              <a:defRPr sz="900">
                <a:solidFill>
                  <a:srgbClr val="41414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/>
                <a:ea typeface="+mn-ea"/>
                <a:cs typeface="+mn-cs"/>
              </a:rPr>
              <a:t>21. Leadership &amp; culture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/>
                <a:ea typeface="+mn-ea"/>
                <a:cs typeface="+mn-cs"/>
              </a:rPr>
              <a:t>22. Organisation &amp; governance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/>
                <a:ea typeface="+mn-ea"/>
                <a:cs typeface="+mn-cs"/>
              </a:rPr>
              <a:t>23. Skills &amp; people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/>
                <a:ea typeface="+mn-ea"/>
                <a:cs typeface="+mn-cs"/>
              </a:rPr>
              <a:t>24. Agile@Scale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55"/>
                <a:ea typeface="+mn-ea"/>
                <a:cs typeface="+mn-cs"/>
              </a:rPr>
              <a:t>25.Digital transformation accelerator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42250" y="1654660"/>
            <a:ext cx="1903113" cy="1217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91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Business strategy driven by digital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844546" y="1654660"/>
            <a:ext cx="1718804" cy="1217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91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Changing ways of working</a:t>
            </a:r>
          </a:p>
        </p:txBody>
      </p:sp>
      <p:sp>
        <p:nvSpPr>
          <p:cNvPr id="57" name="Oval 56"/>
          <p:cNvSpPr/>
          <p:nvPr/>
        </p:nvSpPr>
        <p:spPr>
          <a:xfrm>
            <a:off x="7842251" y="1944696"/>
            <a:ext cx="73063" cy="75346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7842251" y="2053516"/>
            <a:ext cx="73063" cy="75346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7842251" y="2162336"/>
            <a:ext cx="73063" cy="75346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842251" y="4191022"/>
            <a:ext cx="1903113" cy="597337"/>
            <a:chOff x="7842251" y="4191022"/>
            <a:chExt cx="1903113" cy="597337"/>
          </a:xfrm>
        </p:grpSpPr>
        <p:sp>
          <p:nvSpPr>
            <p:cNvPr id="55" name="TextBox 54"/>
            <p:cNvSpPr txBox="1"/>
            <p:nvPr/>
          </p:nvSpPr>
          <p:spPr>
            <a:xfrm>
              <a:off x="7842251" y="4191022"/>
              <a:ext cx="1903113" cy="121700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91" b="0" i="0" u="none" strike="noStrike" kern="1200" cap="none" spc="0" normalizeH="0" baseline="0" noProof="0" dirty="0">
                  <a:ln>
                    <a:noFill/>
                  </a:ln>
                  <a:solidFill>
                    <a:srgbClr val="575757"/>
                  </a:solidFill>
                  <a:effectLst/>
                  <a:uLnTx/>
                  <a:uFillTx/>
                  <a:latin typeface="Univers LT Std 55"/>
                  <a:ea typeface="+mn-ea"/>
                  <a:cs typeface="+mn-cs"/>
                </a:rPr>
                <a:t>New digital growth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949862" y="4345674"/>
              <a:ext cx="1795500" cy="442685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ctr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19" b="0" i="0" u="none" strike="noStrike" kern="1200" cap="none" spc="0" normalizeH="0" baseline="0" noProof="0" dirty="0">
                  <a:ln>
                    <a:noFill/>
                  </a:ln>
                  <a:solidFill>
                    <a:srgbClr val="414141"/>
                  </a:solidFill>
                  <a:effectLst/>
                  <a:uLnTx/>
                  <a:uFillTx/>
                  <a:latin typeface="Univers LT Std 55"/>
                  <a:ea typeface="+mn-ea"/>
                  <a:cs typeface="+mn-cs"/>
                </a:rPr>
                <a:t>17. New digital services/products</a:t>
              </a:r>
            </a:p>
            <a:p>
              <a:pPr marL="0" marR="0" lvl="0" indent="0" algn="l" defTabSz="914400" rtl="0" eaLnBrk="1" fontAlgn="ctr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19" b="0" i="0" u="none" strike="noStrike" kern="1200" cap="none" spc="0" normalizeH="0" baseline="0" noProof="0" dirty="0">
                  <a:ln>
                    <a:noFill/>
                  </a:ln>
                  <a:solidFill>
                    <a:srgbClr val="414141"/>
                  </a:solidFill>
                  <a:effectLst/>
                  <a:uLnTx/>
                  <a:uFillTx/>
                  <a:latin typeface="Univers LT Std 55"/>
                  <a:ea typeface="+mn-ea"/>
                  <a:cs typeface="+mn-cs"/>
                </a:rPr>
                <a:t>18. Degree of digital disruption</a:t>
              </a:r>
            </a:p>
            <a:p>
              <a:pPr marL="0" marR="0" lvl="0" indent="0" algn="l" defTabSz="914400" rtl="0" eaLnBrk="1" fontAlgn="ctr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19" b="0" i="0" u="none" strike="noStrike" kern="1200" cap="none" spc="0" normalizeH="0" baseline="0" noProof="0" dirty="0">
                  <a:ln>
                    <a:noFill/>
                  </a:ln>
                  <a:solidFill>
                    <a:srgbClr val="414141"/>
                  </a:solidFill>
                  <a:effectLst/>
                  <a:uLnTx/>
                  <a:uFillTx/>
                  <a:latin typeface="Univers LT Std 55"/>
                  <a:ea typeface="+mn-ea"/>
                  <a:cs typeface="+mn-cs"/>
                </a:rPr>
                <a:t>19. Lighthouses &amp; prototyping</a:t>
              </a:r>
            </a:p>
            <a:p>
              <a:pPr marL="0" marR="0" lvl="0" indent="0" algn="l" defTabSz="914400" rtl="0" eaLnBrk="1" fontAlgn="ctr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19" b="0" i="0" u="none" strike="noStrike" kern="1200" cap="none" spc="0" normalizeH="0" baseline="0" noProof="0" dirty="0">
                  <a:ln>
                    <a:noFill/>
                  </a:ln>
                  <a:solidFill>
                    <a:srgbClr val="414141"/>
                  </a:solidFill>
                  <a:effectLst/>
                  <a:uLnTx/>
                  <a:uFillTx/>
                  <a:latin typeface="Univers LT Std 55"/>
                  <a:ea typeface="+mn-ea"/>
                  <a:cs typeface="+mn-cs"/>
                </a:rPr>
                <a:t>20. Start-up incubation, VC, M&amp;A </a:t>
              </a:r>
            </a:p>
          </p:txBody>
        </p:sp>
        <p:sp>
          <p:nvSpPr>
            <p:cNvPr id="74" name="Oval 73"/>
            <p:cNvSpPr/>
            <p:nvPr/>
          </p:nvSpPr>
          <p:spPr>
            <a:xfrm>
              <a:off x="7842251" y="4370480"/>
              <a:ext cx="73063" cy="75346"/>
            </a:xfrm>
            <a:prstGeom prst="ellipse">
              <a:avLst/>
            </a:prstGeom>
            <a:solidFill>
              <a:srgbClr val="30C1D7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30C1D7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7842251" y="4480074"/>
              <a:ext cx="73063" cy="75346"/>
            </a:xfrm>
            <a:prstGeom prst="ellipse">
              <a:avLst/>
            </a:prstGeom>
            <a:solidFill>
              <a:srgbClr val="30C1D7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30C1D7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7842251" y="4589669"/>
              <a:ext cx="73063" cy="75346"/>
            </a:xfrm>
            <a:prstGeom prst="ellipse">
              <a:avLst/>
            </a:prstGeom>
            <a:solidFill>
              <a:srgbClr val="30C1D7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30C1D7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7842251" y="4699263"/>
              <a:ext cx="73063" cy="75346"/>
            </a:xfrm>
            <a:prstGeom prst="ellipse">
              <a:avLst/>
            </a:prstGeom>
            <a:solidFill>
              <a:srgbClr val="30C1D7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30C1D7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</p:grpSp>
      <p:sp>
        <p:nvSpPr>
          <p:cNvPr id="82" name="Oval 81"/>
          <p:cNvSpPr/>
          <p:nvPr/>
        </p:nvSpPr>
        <p:spPr>
          <a:xfrm>
            <a:off x="9844546" y="1832299"/>
            <a:ext cx="73063" cy="75346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9844546" y="1942499"/>
            <a:ext cx="73063" cy="75346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9844546" y="2052699"/>
            <a:ext cx="73063" cy="75346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9844546" y="2162899"/>
            <a:ext cx="73063" cy="75346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96" name="Oval 95"/>
          <p:cNvSpPr/>
          <p:nvPr/>
        </p:nvSpPr>
        <p:spPr>
          <a:xfrm>
            <a:off x="9844546" y="4370179"/>
            <a:ext cx="73063" cy="75346"/>
          </a:xfrm>
          <a:prstGeom prst="ellipse">
            <a:avLst/>
          </a:prstGeom>
          <a:solidFill>
            <a:srgbClr val="D4DF33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83138" y="2690144"/>
            <a:ext cx="1580211" cy="8853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26. Data strategy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27.Data governance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28. Artificial Intelligence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29. Digital &amp; data platforms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30. World Class Tech function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31. Digital delivery (DevOps)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32. Internet of things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33. Cybersecurity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9983138" y="4348635"/>
            <a:ext cx="1580211" cy="332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34. Digital ecosystem go to market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35. Digital ecosystem operating model</a:t>
            </a:r>
          </a:p>
        </p:txBody>
      </p:sp>
      <p:sp>
        <p:nvSpPr>
          <p:cNvPr id="97" name="Oval 96"/>
          <p:cNvSpPr/>
          <p:nvPr/>
        </p:nvSpPr>
        <p:spPr>
          <a:xfrm>
            <a:off x="9844546" y="4476348"/>
            <a:ext cx="73063" cy="75346"/>
          </a:xfrm>
          <a:prstGeom prst="ellipse">
            <a:avLst/>
          </a:prstGeom>
          <a:solidFill>
            <a:srgbClr val="D4DF33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949861" y="2690144"/>
            <a:ext cx="1795501" cy="1328056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5. E2E customer journeys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6. Research &amp; product development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7. Digital marketing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8. Personalization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9. Next-generation sales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10. Digitally driven pricing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11. Digital supply chain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12. Procurement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13. Service Operations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14. Corporate center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-2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15. Shared services &amp; centers of excellence</a:t>
            </a: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19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16. Customer services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842251" y="2535492"/>
            <a:ext cx="1903112" cy="1217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91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Digitize the core</a:t>
            </a:r>
          </a:p>
        </p:txBody>
      </p:sp>
      <p:sp>
        <p:nvSpPr>
          <p:cNvPr id="60" name="Oval 59"/>
          <p:cNvSpPr/>
          <p:nvPr/>
        </p:nvSpPr>
        <p:spPr>
          <a:xfrm>
            <a:off x="7842251" y="2697374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7842251" y="2810393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7842251" y="2923412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7842251" y="3036431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7842251" y="3260186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7842251" y="3366356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7842251" y="3473667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7842251" y="3579836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7842251" y="3687148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7842251" y="3794459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99" name="Oval 98"/>
          <p:cNvSpPr/>
          <p:nvPr/>
        </p:nvSpPr>
        <p:spPr>
          <a:xfrm>
            <a:off x="7842251" y="3137903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100" name="Oval 99"/>
          <p:cNvSpPr/>
          <p:nvPr/>
        </p:nvSpPr>
        <p:spPr>
          <a:xfrm>
            <a:off x="7842251" y="3904174"/>
            <a:ext cx="73063" cy="75346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9844546" y="2273099"/>
            <a:ext cx="73063" cy="75346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9844546" y="2697374"/>
            <a:ext cx="73063" cy="843494"/>
            <a:chOff x="9844546" y="2737496"/>
            <a:chExt cx="73063" cy="843494"/>
          </a:xfrm>
        </p:grpSpPr>
        <p:sp>
          <p:nvSpPr>
            <p:cNvPr id="86" name="Oval 85"/>
            <p:cNvSpPr/>
            <p:nvPr/>
          </p:nvSpPr>
          <p:spPr>
            <a:xfrm>
              <a:off x="9844546" y="2737496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  <p:sp>
          <p:nvSpPr>
            <p:cNvPr id="88" name="Oval 87"/>
            <p:cNvSpPr/>
            <p:nvPr/>
          </p:nvSpPr>
          <p:spPr>
            <a:xfrm>
              <a:off x="9844546" y="2847231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9844546" y="2956966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  <p:sp>
          <p:nvSpPr>
            <p:cNvPr id="90" name="Oval 89"/>
            <p:cNvSpPr/>
            <p:nvPr/>
          </p:nvSpPr>
          <p:spPr>
            <a:xfrm>
              <a:off x="9844546" y="3176436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  <p:sp>
          <p:nvSpPr>
            <p:cNvPr id="91" name="Oval 90"/>
            <p:cNvSpPr/>
            <p:nvPr/>
          </p:nvSpPr>
          <p:spPr>
            <a:xfrm>
              <a:off x="9844546" y="3286171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  <p:sp>
          <p:nvSpPr>
            <p:cNvPr id="92" name="Oval 91"/>
            <p:cNvSpPr/>
            <p:nvPr/>
          </p:nvSpPr>
          <p:spPr>
            <a:xfrm>
              <a:off x="9844546" y="3395906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  <p:sp>
          <p:nvSpPr>
            <p:cNvPr id="101" name="Oval 100"/>
            <p:cNvSpPr/>
            <p:nvPr/>
          </p:nvSpPr>
          <p:spPr>
            <a:xfrm>
              <a:off x="9844546" y="3066701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  <p:sp>
          <p:nvSpPr>
            <p:cNvPr id="106" name="Oval 105"/>
            <p:cNvSpPr/>
            <p:nvPr/>
          </p:nvSpPr>
          <p:spPr>
            <a:xfrm>
              <a:off x="9844546" y="3505644"/>
              <a:ext cx="73063" cy="75346"/>
            </a:xfrm>
            <a:prstGeom prst="ellipse">
              <a:avLst/>
            </a:prstGeom>
            <a:solidFill>
              <a:srgbClr val="960000"/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rnd" cmpd="sng" algn="ctr">
                  <a:solidFill>
                    <a:srgbClr val="D4DF33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5756" tIns="32878" rIns="65756" bIns="328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9844546" y="2413792"/>
            <a:ext cx="1718803" cy="2434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SG" sz="791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Leveraging the power of data &amp; technology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9844546" y="4193983"/>
            <a:ext cx="1718803" cy="1217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SG" sz="791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Univers LT Std 55"/>
                <a:ea typeface="+mn-ea"/>
                <a:cs typeface="+mn-cs"/>
              </a:rPr>
              <a:t>Integrating ecosystems</a:t>
            </a:r>
          </a:p>
        </p:txBody>
      </p:sp>
      <p:sp>
        <p:nvSpPr>
          <p:cNvPr id="209" name="ee4pFootnotes"/>
          <p:cNvSpPr>
            <a:spLocks noChangeArrowheads="1"/>
          </p:cNvSpPr>
          <p:nvPr/>
        </p:nvSpPr>
        <p:spPr bwMode="auto">
          <a:xfrm>
            <a:off x="630000" y="6354556"/>
            <a:ext cx="8257522" cy="332399"/>
          </a:xfrm>
          <a:prstGeom prst="rect">
            <a:avLst/>
          </a:prstGeom>
          <a:noFill/>
          <a:ln w="9525" algn="ctr">
            <a:noFill/>
            <a:miter lim="800000"/>
            <a:headEnd type="none" w="lg" len="lg"/>
            <a:tailEnd type="none" w="lg" len="lg"/>
          </a:ln>
        </p:spPr>
        <p:txBody>
          <a:bodyPr vert="horz" wrap="square" lIns="0" tIns="0" rIns="0" bIns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1. Provided in the giveback pack by IMDA, based on self-reported survey answers of each organisation  2.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Univers 55" panose="02010603020202030204" pitchFamily="2" charset="0"/>
              </a:rPr>
              <a:t>Determined by gap between current digital maturity and target state of organisations in three years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Univers 55" panose="02000000000000000000" pitchFamily="2" charset="0"/>
              <a:ea typeface="+mn-ea"/>
              <a:cs typeface="+mn-cs"/>
              <a:sym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rPr>
              <a:t>Source: IMDA DAI assessment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8375651" y="5262740"/>
            <a:ext cx="3187699" cy="646331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 cap="rnd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LT Std 55"/>
                <a:ea typeface="+mn-ea"/>
                <a:cs typeface="+mn-cs"/>
                <a:sym typeface="+mn-lt"/>
              </a:rPr>
              <a:t>We will ensure that we are equipped with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A4AA0"/>
                </a:solidFill>
                <a:effectLst/>
                <a:uLnTx/>
                <a:uFillTx/>
                <a:latin typeface="Univers LT Std 55"/>
                <a:ea typeface="+mn-ea"/>
                <a:cs typeface="+mn-cs"/>
                <a:sym typeface="+mn-lt"/>
              </a:rPr>
              <a:t>enabler(s) [x]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LT Std 55"/>
                <a:ea typeface="+mn-ea"/>
                <a:cs typeface="+mn-cs"/>
                <a:sym typeface="+mn-lt"/>
              </a:rPr>
              <a:t>— to accomplish our initiatives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818826" y="4872464"/>
            <a:ext cx="3744525" cy="306171"/>
            <a:chOff x="7818826" y="4734806"/>
            <a:chExt cx="3744525" cy="306171"/>
          </a:xfrm>
        </p:grpSpPr>
        <p:cxnSp>
          <p:nvCxnSpPr>
            <p:cNvPr id="226" name="Straight Connector 225"/>
            <p:cNvCxnSpPr/>
            <p:nvPr/>
          </p:nvCxnSpPr>
          <p:spPr>
            <a:xfrm rot="5400000">
              <a:off x="9691089" y="3015629"/>
              <a:ext cx="0" cy="3744525"/>
            </a:xfrm>
            <a:prstGeom prst="line">
              <a:avLst/>
            </a:prstGeom>
            <a:ln w="9525" cap="rnd">
              <a:solidFill>
                <a:srgbClr val="9A9A9A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7" name="Group 226"/>
            <p:cNvGrpSpPr/>
            <p:nvPr/>
          </p:nvGrpSpPr>
          <p:grpSpPr>
            <a:xfrm rot="5400000">
              <a:off x="9538005" y="4734437"/>
              <a:ext cx="306171" cy="306910"/>
              <a:chOff x="5937564" y="3833745"/>
              <a:chExt cx="306171" cy="306910"/>
            </a:xfrm>
          </p:grpSpPr>
          <p:sp>
            <p:nvSpPr>
              <p:cNvPr id="228" name="Freeform 94"/>
              <p:cNvSpPr>
                <a:spLocks/>
              </p:cNvSpPr>
              <p:nvPr/>
            </p:nvSpPr>
            <p:spPr bwMode="gray">
              <a:xfrm>
                <a:off x="5937564" y="3833745"/>
                <a:ext cx="306171" cy="306910"/>
              </a:xfrm>
              <a:custGeom>
                <a:avLst/>
                <a:gdLst>
                  <a:gd name="T0" fmla="*/ 0 w 1052"/>
                  <a:gd name="T1" fmla="*/ 526 h 1052"/>
                  <a:gd name="T2" fmla="*/ 0 w 1052"/>
                  <a:gd name="T3" fmla="*/ 526 h 1052"/>
                  <a:gd name="T4" fmla="*/ 526 w 1052"/>
                  <a:gd name="T5" fmla="*/ 0 h 1052"/>
                  <a:gd name="T6" fmla="*/ 1052 w 1052"/>
                  <a:gd name="T7" fmla="*/ 526 h 1052"/>
                  <a:gd name="T8" fmla="*/ 1052 w 1052"/>
                  <a:gd name="T9" fmla="*/ 526 h 1052"/>
                  <a:gd name="T10" fmla="*/ 526 w 1052"/>
                  <a:gd name="T11" fmla="*/ 1052 h 1052"/>
                  <a:gd name="T12" fmla="*/ 526 w 1052"/>
                  <a:gd name="T13" fmla="*/ 1052 h 1052"/>
                  <a:gd name="T14" fmla="*/ 0 w 1052"/>
                  <a:gd name="T15" fmla="*/ 526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2" h="1052">
                    <a:moveTo>
                      <a:pt x="0" y="526"/>
                    </a:moveTo>
                    <a:cubicBezTo>
                      <a:pt x="0" y="526"/>
                      <a:pt x="0" y="526"/>
                      <a:pt x="0" y="526"/>
                    </a:cubicBezTo>
                    <a:cubicBezTo>
                      <a:pt x="0" y="236"/>
                      <a:pt x="236" y="0"/>
                      <a:pt x="526" y="0"/>
                    </a:cubicBezTo>
                    <a:cubicBezTo>
                      <a:pt x="817" y="0"/>
                      <a:pt x="1052" y="236"/>
                      <a:pt x="1052" y="526"/>
                    </a:cubicBezTo>
                    <a:cubicBezTo>
                      <a:pt x="1052" y="526"/>
                      <a:pt x="1052" y="526"/>
                      <a:pt x="1052" y="526"/>
                    </a:cubicBezTo>
                    <a:cubicBezTo>
                      <a:pt x="1052" y="817"/>
                      <a:pt x="817" y="1052"/>
                      <a:pt x="526" y="1052"/>
                    </a:cubicBezTo>
                    <a:cubicBezTo>
                      <a:pt x="526" y="1052"/>
                      <a:pt x="526" y="1052"/>
                      <a:pt x="526" y="1052"/>
                    </a:cubicBezTo>
                    <a:cubicBezTo>
                      <a:pt x="236" y="1052"/>
                      <a:pt x="0" y="817"/>
                      <a:pt x="0" y="526"/>
                    </a:cubicBezTo>
                    <a:close/>
                  </a:path>
                </a:pathLst>
              </a:custGeom>
              <a:solidFill>
                <a:srgbClr val="002391"/>
              </a:solidFill>
              <a:ln>
                <a:solidFill>
                  <a:schemeClr val="tx2"/>
                </a:solidFill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Univers LT Std 55"/>
                  <a:ea typeface="+mn-ea"/>
                  <a:cs typeface="+mn-cs"/>
                </a:endParaRPr>
              </a:p>
            </p:txBody>
          </p:sp>
          <p:sp>
            <p:nvSpPr>
              <p:cNvPr id="229" name="Freeform 95"/>
              <p:cNvSpPr>
                <a:spLocks/>
              </p:cNvSpPr>
              <p:nvPr/>
            </p:nvSpPr>
            <p:spPr bwMode="gray">
              <a:xfrm>
                <a:off x="6053995" y="3876005"/>
                <a:ext cx="120251" cy="224731"/>
              </a:xfrm>
              <a:custGeom>
                <a:avLst/>
                <a:gdLst>
                  <a:gd name="T0" fmla="*/ 66 w 976"/>
                  <a:gd name="T1" fmla="*/ 1824 h 1824"/>
                  <a:gd name="T2" fmla="*/ 0 w 976"/>
                  <a:gd name="T3" fmla="*/ 1758 h 1824"/>
                  <a:gd name="T4" fmla="*/ 843 w 976"/>
                  <a:gd name="T5" fmla="*/ 912 h 1824"/>
                  <a:gd name="T6" fmla="*/ 0 w 976"/>
                  <a:gd name="T7" fmla="*/ 66 h 1824"/>
                  <a:gd name="T8" fmla="*/ 66 w 976"/>
                  <a:gd name="T9" fmla="*/ 0 h 1824"/>
                  <a:gd name="T10" fmla="*/ 976 w 976"/>
                  <a:gd name="T11" fmla="*/ 912 h 1824"/>
                  <a:gd name="T12" fmla="*/ 66 w 976"/>
                  <a:gd name="T13" fmla="*/ 1824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6" h="1824">
                    <a:moveTo>
                      <a:pt x="66" y="1824"/>
                    </a:moveTo>
                    <a:lnTo>
                      <a:pt x="0" y="1758"/>
                    </a:lnTo>
                    <a:lnTo>
                      <a:pt x="843" y="912"/>
                    </a:lnTo>
                    <a:lnTo>
                      <a:pt x="0" y="66"/>
                    </a:lnTo>
                    <a:lnTo>
                      <a:pt x="66" y="0"/>
                    </a:lnTo>
                    <a:lnTo>
                      <a:pt x="976" y="912"/>
                    </a:lnTo>
                    <a:lnTo>
                      <a:pt x="66" y="18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Univers LT Std 55"/>
                  <a:ea typeface="+mn-ea"/>
                  <a:cs typeface="+mn-cs"/>
                </a:endParaRPr>
              </a:p>
            </p:txBody>
          </p:sp>
        </p:grpSp>
      </p:grpSp>
      <p:sp>
        <p:nvSpPr>
          <p:cNvPr id="190" name="IllustrativeStamp"/>
          <p:cNvSpPr/>
          <p:nvPr/>
        </p:nvSpPr>
        <p:spPr>
          <a:xfrm>
            <a:off x="10336333" y="1153986"/>
            <a:ext cx="1225296" cy="191773"/>
          </a:xfrm>
          <a:prstGeom prst="rect">
            <a:avLst/>
          </a:prstGeom>
          <a:solidFill>
            <a:srgbClr val="002391"/>
          </a:solidFill>
          <a:ln w="95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</a:rPr>
              <a:t>Sample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7815" y="1047860"/>
            <a:ext cx="3383280" cy="191773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1AA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Priority grid by dimensions</a:t>
            </a:r>
            <a:r>
              <a:rPr kumimoji="0" lang="en-US" sz="1400" b="0" i="0" u="none" strike="noStrike" kern="1200" cap="none" spc="0" normalizeH="0" baseline="30000" noProof="0" dirty="0">
                <a:ln>
                  <a:noFill/>
                </a:ln>
                <a:solidFill>
                  <a:srgbClr val="01AA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1AA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9718118" y="1614844"/>
            <a:ext cx="1994871" cy="3104533"/>
          </a:xfrm>
          <a:prstGeom prst="rect">
            <a:avLst/>
          </a:prstGeom>
          <a:noFill/>
          <a:ln w="19050" cap="rnd" cmpd="sng" algn="ctr">
            <a:solidFill>
              <a:schemeClr val="accent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LT Std 55"/>
              <a:ea typeface="+mn-ea"/>
              <a:cs typeface="+mn-cs"/>
            </a:endParaRPr>
          </a:p>
        </p:txBody>
      </p:sp>
      <p:sp>
        <p:nvSpPr>
          <p:cNvPr id="191" name="Textfeld 1"/>
          <p:cNvSpPr txBox="1"/>
          <p:nvPr>
            <p:custDataLst>
              <p:tags r:id="rId4"/>
            </p:custDataLst>
          </p:nvPr>
        </p:nvSpPr>
        <p:spPr>
          <a:xfrm rot="600000">
            <a:off x="9374400" y="433668"/>
            <a:ext cx="2516400" cy="295466"/>
          </a:xfrm>
          <a:prstGeom prst="rect">
            <a:avLst/>
          </a:prstGeom>
          <a:solidFill>
            <a:schemeClr val="accent4"/>
          </a:solidFill>
          <a:ln w="9525" cap="rnd">
            <a:noFill/>
            <a:prstDash val="solid"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575757"/>
                </a:solidFill>
                <a:prstDash val="solid"/>
              </a14:hiddenLine>
            </a:ext>
          </a:extLst>
        </p:spPr>
        <p:txBody>
          <a:bodyPr vert="horz" wrap="square" lIns="36576" tIns="36576" rIns="36576" bIns="36576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LT Std 55"/>
                <a:ea typeface="+mn-ea"/>
                <a:cs typeface="+mn-cs"/>
                <a:sym typeface="+mn-lt"/>
              </a:rPr>
              <a:t>Template</a:t>
            </a:r>
          </a:p>
        </p:txBody>
      </p:sp>
      <p:cxnSp>
        <p:nvCxnSpPr>
          <p:cNvPr id="165" name="Straight Connector 164"/>
          <p:cNvCxnSpPr/>
          <p:nvPr/>
        </p:nvCxnSpPr>
        <p:spPr>
          <a:xfrm>
            <a:off x="982663" y="5511800"/>
            <a:ext cx="6189663" cy="0"/>
          </a:xfrm>
          <a:prstGeom prst="line">
            <a:avLst/>
          </a:prstGeom>
          <a:ln w="9525" cap="rnd">
            <a:solidFill>
              <a:schemeClr val="tx1">
                <a:lumMod val="60000"/>
                <a:lumOff val="40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/>
          <p:cNvSpPr txBox="1"/>
          <p:nvPr/>
        </p:nvSpPr>
        <p:spPr>
          <a:xfrm>
            <a:off x="665163" y="5434013"/>
            <a:ext cx="257175" cy="1539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Low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7223125" y="5434013"/>
            <a:ext cx="285750" cy="1539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High</a:t>
            </a:r>
          </a:p>
        </p:txBody>
      </p:sp>
      <p:graphicFrame>
        <p:nvGraphicFramePr>
          <p:cNvPr id="164" name="Chart 163"/>
          <p:cNvGraphicFramePr/>
          <p:nvPr>
            <p:custDataLst>
              <p:tags r:id="rId5"/>
            </p:custDataLst>
            <p:extLst/>
          </p:nvPr>
        </p:nvGraphicFramePr>
        <p:xfrm>
          <a:off x="735013" y="1554163"/>
          <a:ext cx="6746875" cy="3629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169" name="Text Placeholder 3"/>
          <p:cNvSpPr>
            <a:spLocks noGrp="1"/>
          </p:cNvSpPr>
          <p:nvPr>
            <p:custDataLst>
              <p:tags r:id="rId6"/>
            </p:custDataLst>
          </p:nvPr>
        </p:nvSpPr>
        <p:spPr bwMode="gray">
          <a:xfrm>
            <a:off x="817563" y="1346200"/>
            <a:ext cx="18700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​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Segoe UI" panose="020B0502040204020203" pitchFamily="34" charset="0"/>
              <a:buChar char="–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chemeClr val="tx2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kern="1200" baseline="0" smtClean="0">
                <a:solidFill>
                  <a:schemeClr val="tx2"/>
                </a:solidFill>
                <a:latin typeface="+mn-lt"/>
                <a:ea typeface="+mn-ea"/>
                <a:cs typeface="+mn-cs"/>
                <a:sym typeface="+mn-lt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  <a:sym typeface="+mn-lt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kumimoji="0" lang="en-SG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Gap to target maturity state</a:t>
            </a:r>
            <a:r>
              <a:rPr kumimoji="0" lang="en-SG" altLang="en-US" sz="11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2</a:t>
            </a:r>
            <a:endParaRPr kumimoji="0" lang="en-US" sz="11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sp>
        <p:nvSpPr>
          <p:cNvPr id="170" name="Rectangle 169"/>
          <p:cNvSpPr/>
          <p:nvPr>
            <p:custDataLst>
              <p:tags r:id="rId7"/>
            </p:custDataLst>
          </p:nvPr>
        </p:nvSpPr>
        <p:spPr bwMode="gray">
          <a:xfrm>
            <a:off x="6719888" y="5207000"/>
            <a:ext cx="684213" cy="1524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Importance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Univers 55" panose="02010603020202030204" pitchFamily="2" charset="0"/>
            </a:endParaRPr>
          </a:p>
        </p:txBody>
      </p:sp>
      <p:grpSp>
        <p:nvGrpSpPr>
          <p:cNvPr id="171" name="Group 170"/>
          <p:cNvGrpSpPr/>
          <p:nvPr/>
        </p:nvGrpSpPr>
        <p:grpSpPr>
          <a:xfrm>
            <a:off x="842963" y="1614488"/>
            <a:ext cx="6556375" cy="3482975"/>
            <a:chOff x="831411" y="1816520"/>
            <a:chExt cx="6677543" cy="3453500"/>
          </a:xfrm>
        </p:grpSpPr>
        <p:sp>
          <p:nvSpPr>
            <p:cNvPr id="172" name="Rectangle 171"/>
            <p:cNvSpPr/>
            <p:nvPr/>
          </p:nvSpPr>
          <p:spPr>
            <a:xfrm>
              <a:off x="5839486" y="3543270"/>
              <a:ext cx="1669468" cy="863375"/>
            </a:xfrm>
            <a:prstGeom prst="rect">
              <a:avLst/>
            </a:prstGeom>
            <a:solidFill>
              <a:srgbClr val="FFFFFF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4170756" y="3543270"/>
              <a:ext cx="1668729" cy="863375"/>
            </a:xfrm>
            <a:prstGeom prst="rect">
              <a:avLst/>
            </a:prstGeom>
            <a:solidFill>
              <a:srgbClr val="FFFFFF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2501289" y="3543270"/>
              <a:ext cx="1669468" cy="863375"/>
            </a:xfrm>
            <a:prstGeom prst="rect">
              <a:avLst/>
            </a:prstGeom>
            <a:solidFill>
              <a:srgbClr val="FFFFFF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831411" y="3543270"/>
              <a:ext cx="1668729" cy="86337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831411" y="4406645"/>
              <a:ext cx="1668729" cy="863375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3175" cap="flat" cmpd="sng" algn="ctr">
                  <a:solidFill>
                    <a:srgbClr val="979C9F"/>
                  </a:solidFill>
                  <a:prstDash val="sysDash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831411" y="2679895"/>
              <a:ext cx="1668729" cy="86337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5839486" y="2679895"/>
              <a:ext cx="1669468" cy="863375"/>
            </a:xfrm>
            <a:prstGeom prst="rect">
              <a:avLst/>
            </a:prstGeom>
            <a:solidFill>
              <a:srgbClr val="D2F1F0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4170756" y="2679895"/>
              <a:ext cx="1668729" cy="863375"/>
            </a:xfrm>
            <a:prstGeom prst="rect">
              <a:avLst/>
            </a:prstGeom>
            <a:solidFill>
              <a:srgbClr val="D2F1F0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2501289" y="2679895"/>
              <a:ext cx="1669468" cy="863375"/>
            </a:xfrm>
            <a:prstGeom prst="rect">
              <a:avLst/>
            </a:prstGeom>
            <a:solidFill>
              <a:srgbClr val="FFFFFF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831411" y="1816520"/>
              <a:ext cx="1668729" cy="86337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5839486" y="1816520"/>
              <a:ext cx="1669468" cy="863375"/>
            </a:xfrm>
            <a:prstGeom prst="rect">
              <a:avLst/>
            </a:prstGeom>
            <a:solidFill>
              <a:srgbClr val="D2F1F0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4170756" y="1816520"/>
              <a:ext cx="1668729" cy="863375"/>
            </a:xfrm>
            <a:prstGeom prst="rect">
              <a:avLst/>
            </a:prstGeom>
            <a:solidFill>
              <a:srgbClr val="D2F1F0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2501289" y="1816520"/>
              <a:ext cx="1669468" cy="863375"/>
            </a:xfrm>
            <a:prstGeom prst="rect">
              <a:avLst/>
            </a:prstGeom>
            <a:solidFill>
              <a:srgbClr val="FFFFFF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5839486" y="4406645"/>
              <a:ext cx="1669468" cy="86337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3175" cap="flat" cmpd="sng" algn="ctr">
                  <a:solidFill>
                    <a:srgbClr val="979C9F"/>
                  </a:solidFill>
                  <a:prstDash val="sysDash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4170756" y="4406645"/>
              <a:ext cx="1668729" cy="86337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3175" cap="flat" cmpd="sng" algn="ctr">
                  <a:solidFill>
                    <a:srgbClr val="979C9F"/>
                  </a:solidFill>
                  <a:prstDash val="sysDash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2501288" y="4406645"/>
              <a:ext cx="1669468" cy="86337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noFill/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3175" cap="flat" cmpd="sng" algn="ctr">
                  <a:solidFill>
                    <a:srgbClr val="979C9F"/>
                  </a:solidFill>
                  <a:prstDash val="sysDash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endParaRPr>
            </a:p>
          </p:txBody>
        </p:sp>
      </p:grpSp>
      <p:cxnSp>
        <p:nvCxnSpPr>
          <p:cNvPr id="189" name="Straight Connector 188"/>
          <p:cNvCxnSpPr/>
          <p:nvPr/>
        </p:nvCxnSpPr>
        <p:spPr>
          <a:xfrm flipV="1">
            <a:off x="520700" y="1908174"/>
            <a:ext cx="0" cy="2935288"/>
          </a:xfrm>
          <a:prstGeom prst="line">
            <a:avLst/>
          </a:prstGeom>
          <a:ln w="9525" cap="rnd">
            <a:solidFill>
              <a:schemeClr val="tx1">
                <a:lumMod val="60000"/>
                <a:lumOff val="40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/>
          <p:cNvSpPr txBox="1"/>
          <p:nvPr/>
        </p:nvSpPr>
        <p:spPr>
          <a:xfrm>
            <a:off x="388938" y="4975225"/>
            <a:ext cx="257175" cy="1539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Low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377825" y="1616075"/>
            <a:ext cx="285750" cy="1539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High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543675" y="1736725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195" name="Oval 194"/>
          <p:cNvSpPr/>
          <p:nvPr/>
        </p:nvSpPr>
        <p:spPr>
          <a:xfrm>
            <a:off x="6508750" y="1822450"/>
            <a:ext cx="73025" cy="76200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6543675" y="194468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26.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6543675" y="214788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28.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4792663" y="1724025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6.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4772025" y="2030413"/>
            <a:ext cx="73025" cy="76200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4772025" y="1822450"/>
            <a:ext cx="73025" cy="76200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4792663" y="195103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27.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4772025" y="2247900"/>
            <a:ext cx="73025" cy="74613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4792663" y="2151063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30.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6508750" y="2239963"/>
            <a:ext cx="73025" cy="74613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6543675" y="2817813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32.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06" name="Oval 205"/>
          <p:cNvSpPr/>
          <p:nvPr/>
        </p:nvSpPr>
        <p:spPr>
          <a:xfrm>
            <a:off x="6508750" y="3101975"/>
            <a:ext cx="73025" cy="74613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07" name="Oval 206"/>
          <p:cNvSpPr/>
          <p:nvPr/>
        </p:nvSpPr>
        <p:spPr>
          <a:xfrm>
            <a:off x="6508750" y="2703513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6543675" y="3022600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33.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6508750" y="2897188"/>
            <a:ext cx="73025" cy="74613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543675" y="2625725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7.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13" name="Oval 212"/>
          <p:cNvSpPr/>
          <p:nvPr/>
        </p:nvSpPr>
        <p:spPr>
          <a:xfrm>
            <a:off x="4772025" y="3089275"/>
            <a:ext cx="73025" cy="76200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4792663" y="2622550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22" name="Oval 221"/>
          <p:cNvSpPr/>
          <p:nvPr/>
        </p:nvSpPr>
        <p:spPr>
          <a:xfrm>
            <a:off x="4772025" y="2700338"/>
            <a:ext cx="73025" cy="74613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4792663" y="301148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31.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4792663" y="281463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29.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3062288" y="1720850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42" name="Oval 241"/>
          <p:cNvSpPr/>
          <p:nvPr/>
        </p:nvSpPr>
        <p:spPr>
          <a:xfrm>
            <a:off x="3016250" y="1822450"/>
            <a:ext cx="73025" cy="74613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6543675" y="343693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4.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19" name="Oval 318"/>
          <p:cNvSpPr/>
          <p:nvPr/>
        </p:nvSpPr>
        <p:spPr>
          <a:xfrm>
            <a:off x="6508750" y="3527425"/>
            <a:ext cx="73025" cy="74613"/>
          </a:xfrm>
          <a:prstGeom prst="ellipse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E15846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25" name="Oval 324"/>
          <p:cNvSpPr/>
          <p:nvPr/>
        </p:nvSpPr>
        <p:spPr>
          <a:xfrm>
            <a:off x="4799013" y="4776788"/>
            <a:ext cx="73025" cy="74613"/>
          </a:xfrm>
          <a:prstGeom prst="ellipse">
            <a:avLst/>
          </a:prstGeom>
          <a:solidFill>
            <a:srgbClr val="30C1D7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30C1D7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26" name="TextBox 325"/>
          <p:cNvSpPr txBox="1"/>
          <p:nvPr/>
        </p:nvSpPr>
        <p:spPr>
          <a:xfrm>
            <a:off x="4810125" y="4702175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17.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27" name="Oval 326"/>
          <p:cNvSpPr/>
          <p:nvPr/>
        </p:nvSpPr>
        <p:spPr>
          <a:xfrm>
            <a:off x="6508750" y="3879850"/>
            <a:ext cx="73025" cy="74613"/>
          </a:xfrm>
          <a:prstGeom prst="ellipse">
            <a:avLst/>
          </a:prstGeom>
          <a:solidFill>
            <a:srgbClr val="D4DF33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28" name="TextBox 327"/>
          <p:cNvSpPr txBox="1"/>
          <p:nvPr/>
        </p:nvSpPr>
        <p:spPr>
          <a:xfrm>
            <a:off x="6543675" y="380523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34.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29" name="TextBox 328"/>
          <p:cNvSpPr txBox="1"/>
          <p:nvPr/>
        </p:nvSpPr>
        <p:spPr>
          <a:xfrm>
            <a:off x="3062288" y="2165350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18.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30" name="Oval 329"/>
          <p:cNvSpPr/>
          <p:nvPr/>
        </p:nvSpPr>
        <p:spPr>
          <a:xfrm>
            <a:off x="3016250" y="2249488"/>
            <a:ext cx="73025" cy="74613"/>
          </a:xfrm>
          <a:prstGeom prst="ellipse">
            <a:avLst/>
          </a:prstGeom>
          <a:solidFill>
            <a:srgbClr val="30C1D7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30C1D7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31" name="TextBox 330"/>
          <p:cNvSpPr txBox="1"/>
          <p:nvPr/>
        </p:nvSpPr>
        <p:spPr>
          <a:xfrm>
            <a:off x="1320800" y="2165350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35.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32" name="Oval 331"/>
          <p:cNvSpPr/>
          <p:nvPr/>
        </p:nvSpPr>
        <p:spPr>
          <a:xfrm>
            <a:off x="1308100" y="2249488"/>
            <a:ext cx="73025" cy="76200"/>
          </a:xfrm>
          <a:prstGeom prst="ellipse">
            <a:avLst/>
          </a:prstGeom>
          <a:solidFill>
            <a:srgbClr val="D4DF33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33" name="TextBox 332"/>
          <p:cNvSpPr txBox="1"/>
          <p:nvPr/>
        </p:nvSpPr>
        <p:spPr>
          <a:xfrm>
            <a:off x="3062288" y="2608263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9.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34" name="Oval 333"/>
          <p:cNvSpPr/>
          <p:nvPr/>
        </p:nvSpPr>
        <p:spPr>
          <a:xfrm>
            <a:off x="3016250" y="2698750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35" name="TextBox 334"/>
          <p:cNvSpPr txBox="1"/>
          <p:nvPr/>
        </p:nvSpPr>
        <p:spPr>
          <a:xfrm>
            <a:off x="3062288" y="2811463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21.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36" name="Oval 335"/>
          <p:cNvSpPr/>
          <p:nvPr/>
        </p:nvSpPr>
        <p:spPr>
          <a:xfrm>
            <a:off x="3016250" y="2898775"/>
            <a:ext cx="73025" cy="76200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4792663" y="348138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10.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38" name="Oval 337"/>
          <p:cNvSpPr/>
          <p:nvPr/>
        </p:nvSpPr>
        <p:spPr>
          <a:xfrm>
            <a:off x="4772025" y="3559175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39" name="TextBox 338"/>
          <p:cNvSpPr txBox="1"/>
          <p:nvPr/>
        </p:nvSpPr>
        <p:spPr>
          <a:xfrm>
            <a:off x="4792663" y="3790950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22.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40" name="Oval 339"/>
          <p:cNvSpPr/>
          <p:nvPr/>
        </p:nvSpPr>
        <p:spPr>
          <a:xfrm>
            <a:off x="4772025" y="2895600"/>
            <a:ext cx="73025" cy="74613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41" name="TextBox 340"/>
          <p:cNvSpPr txBox="1"/>
          <p:nvPr/>
        </p:nvSpPr>
        <p:spPr>
          <a:xfrm>
            <a:off x="4792663" y="363378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19.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42" name="Oval 341"/>
          <p:cNvSpPr/>
          <p:nvPr/>
        </p:nvSpPr>
        <p:spPr>
          <a:xfrm>
            <a:off x="4772025" y="3714750"/>
            <a:ext cx="73025" cy="76200"/>
          </a:xfrm>
          <a:prstGeom prst="ellipse">
            <a:avLst/>
          </a:prstGeom>
          <a:solidFill>
            <a:srgbClr val="30C1D7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30C1D7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43" name="Oval 342"/>
          <p:cNvSpPr/>
          <p:nvPr/>
        </p:nvSpPr>
        <p:spPr>
          <a:xfrm>
            <a:off x="6508750" y="2030413"/>
            <a:ext cx="73025" cy="76200"/>
          </a:xfrm>
          <a:prstGeom prst="ellipse">
            <a:avLst/>
          </a:prstGeom>
          <a:solidFill>
            <a:srgbClr val="960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44" name="Oval 343"/>
          <p:cNvSpPr/>
          <p:nvPr/>
        </p:nvSpPr>
        <p:spPr>
          <a:xfrm>
            <a:off x="4772025" y="3862388"/>
            <a:ext cx="73025" cy="76200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45" name="TextBox 344"/>
          <p:cNvSpPr txBox="1"/>
          <p:nvPr/>
        </p:nvSpPr>
        <p:spPr>
          <a:xfrm>
            <a:off x="3062288" y="3000375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23.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46" name="Oval 345"/>
          <p:cNvSpPr/>
          <p:nvPr/>
        </p:nvSpPr>
        <p:spPr>
          <a:xfrm>
            <a:off x="3016250" y="3087688"/>
            <a:ext cx="73025" cy="74613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47" name="TextBox 346"/>
          <p:cNvSpPr txBox="1"/>
          <p:nvPr/>
        </p:nvSpPr>
        <p:spPr>
          <a:xfrm>
            <a:off x="3062288" y="346233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5.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48" name="Oval 347"/>
          <p:cNvSpPr/>
          <p:nvPr/>
        </p:nvSpPr>
        <p:spPr>
          <a:xfrm>
            <a:off x="3016250" y="3548063"/>
            <a:ext cx="73025" cy="76200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49" name="Oval 348"/>
          <p:cNvSpPr/>
          <p:nvPr/>
        </p:nvSpPr>
        <p:spPr>
          <a:xfrm>
            <a:off x="1308100" y="1822450"/>
            <a:ext cx="73025" cy="76200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50" name="Oval 349"/>
          <p:cNvSpPr/>
          <p:nvPr/>
        </p:nvSpPr>
        <p:spPr>
          <a:xfrm>
            <a:off x="4799013" y="4379913"/>
            <a:ext cx="73025" cy="76200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51" name="TextBox 350"/>
          <p:cNvSpPr txBox="1"/>
          <p:nvPr/>
        </p:nvSpPr>
        <p:spPr>
          <a:xfrm>
            <a:off x="1320800" y="1736725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8.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52" name="TextBox 351"/>
          <p:cNvSpPr txBox="1"/>
          <p:nvPr/>
        </p:nvSpPr>
        <p:spPr>
          <a:xfrm>
            <a:off x="3062288" y="362743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11.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53" name="Oval 352"/>
          <p:cNvSpPr/>
          <p:nvPr/>
        </p:nvSpPr>
        <p:spPr>
          <a:xfrm>
            <a:off x="3016250" y="3713163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54" name="Oval 353"/>
          <p:cNvSpPr/>
          <p:nvPr/>
        </p:nvSpPr>
        <p:spPr>
          <a:xfrm>
            <a:off x="3016250" y="3883025"/>
            <a:ext cx="73025" cy="74613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55" name="TextBox 354"/>
          <p:cNvSpPr txBox="1"/>
          <p:nvPr/>
        </p:nvSpPr>
        <p:spPr>
          <a:xfrm>
            <a:off x="3062288" y="3800475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24.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56" name="Oval 355"/>
          <p:cNvSpPr/>
          <p:nvPr/>
        </p:nvSpPr>
        <p:spPr>
          <a:xfrm>
            <a:off x="1308100" y="2022475"/>
            <a:ext cx="73025" cy="74613"/>
          </a:xfrm>
          <a:prstGeom prst="ellipse">
            <a:avLst/>
          </a:prstGeom>
          <a:solidFill>
            <a:srgbClr val="30C1D7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30C1D7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57" name="TextBox 356"/>
          <p:cNvSpPr txBox="1"/>
          <p:nvPr/>
        </p:nvSpPr>
        <p:spPr>
          <a:xfrm>
            <a:off x="1320800" y="194468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20.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58" name="Oval 357"/>
          <p:cNvSpPr/>
          <p:nvPr/>
        </p:nvSpPr>
        <p:spPr>
          <a:xfrm>
            <a:off x="3016250" y="2014538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59" name="TextBox 358"/>
          <p:cNvSpPr txBox="1"/>
          <p:nvPr/>
        </p:nvSpPr>
        <p:spPr>
          <a:xfrm>
            <a:off x="3062288" y="194468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16.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60" name="TextBox 359"/>
          <p:cNvSpPr txBox="1"/>
          <p:nvPr/>
        </p:nvSpPr>
        <p:spPr>
          <a:xfrm>
            <a:off x="4810125" y="4297363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12.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61" name="TextBox 360"/>
          <p:cNvSpPr txBox="1"/>
          <p:nvPr/>
        </p:nvSpPr>
        <p:spPr>
          <a:xfrm>
            <a:off x="6543675" y="3616325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14.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62" name="Oval 361"/>
          <p:cNvSpPr/>
          <p:nvPr/>
        </p:nvSpPr>
        <p:spPr>
          <a:xfrm>
            <a:off x="6508750" y="3702050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63" name="TextBox 362"/>
          <p:cNvSpPr txBox="1"/>
          <p:nvPr/>
        </p:nvSpPr>
        <p:spPr>
          <a:xfrm>
            <a:off x="4810125" y="4508500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13.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64" name="Oval 363"/>
          <p:cNvSpPr/>
          <p:nvPr/>
        </p:nvSpPr>
        <p:spPr>
          <a:xfrm>
            <a:off x="4799013" y="4586288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65" name="TextBox 364"/>
          <p:cNvSpPr txBox="1"/>
          <p:nvPr/>
        </p:nvSpPr>
        <p:spPr>
          <a:xfrm>
            <a:off x="6557963" y="4408488"/>
            <a:ext cx="447675" cy="2286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15.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66" name="Oval 365"/>
          <p:cNvSpPr/>
          <p:nvPr/>
        </p:nvSpPr>
        <p:spPr>
          <a:xfrm>
            <a:off x="6546850" y="4492625"/>
            <a:ext cx="73025" cy="74613"/>
          </a:xfrm>
          <a:prstGeom prst="ellipse">
            <a:avLst/>
          </a:prstGeom>
          <a:solidFill>
            <a:srgbClr val="29BA74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741E9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67" name="TextBox 366"/>
          <p:cNvSpPr txBox="1"/>
          <p:nvPr/>
        </p:nvSpPr>
        <p:spPr>
          <a:xfrm>
            <a:off x="6557963" y="4598988"/>
            <a:ext cx="447675" cy="2301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</a:rPr>
              <a:t>25.</a:t>
            </a: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68" name="Oval 367"/>
          <p:cNvSpPr/>
          <p:nvPr/>
        </p:nvSpPr>
        <p:spPr>
          <a:xfrm>
            <a:off x="6546850" y="4678363"/>
            <a:ext cx="73025" cy="76200"/>
          </a:xfrm>
          <a:prstGeom prst="ellipse">
            <a:avLst/>
          </a:prstGeom>
          <a:solidFill>
            <a:srgbClr val="295E7E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4DF3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739" tIns="32869" rIns="65739" bIns="328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69" name="Rectangle 368"/>
          <p:cNvSpPr/>
          <p:nvPr/>
        </p:nvSpPr>
        <p:spPr>
          <a:xfrm>
            <a:off x="3006725" y="5656263"/>
            <a:ext cx="285750" cy="285750"/>
          </a:xfrm>
          <a:prstGeom prst="rect">
            <a:avLst/>
          </a:prstGeom>
          <a:solidFill>
            <a:srgbClr val="D2F1F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tx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</a:endParaRPr>
          </a:p>
        </p:txBody>
      </p:sp>
      <p:sp>
        <p:nvSpPr>
          <p:cNvPr id="370" name="TextBox 369"/>
          <p:cNvSpPr txBox="1"/>
          <p:nvPr/>
        </p:nvSpPr>
        <p:spPr>
          <a:xfrm>
            <a:off x="3379788" y="5722938"/>
            <a:ext cx="258763" cy="15398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+mn-lt"/>
              </a:rPr>
              <a:t>Priority dimensions</a:t>
            </a:r>
          </a:p>
        </p:txBody>
      </p:sp>
      <p:cxnSp>
        <p:nvCxnSpPr>
          <p:cNvPr id="380" name="Straight Connector 379"/>
          <p:cNvCxnSpPr/>
          <p:nvPr/>
        </p:nvCxnSpPr>
        <p:spPr>
          <a:xfrm flipV="1">
            <a:off x="7682070" y="1550988"/>
            <a:ext cx="0" cy="4549775"/>
          </a:xfrm>
          <a:prstGeom prst="line">
            <a:avLst/>
          </a:prstGeom>
          <a:ln w="9525" cap="rnd">
            <a:solidFill>
              <a:srgbClr val="747474">
                <a:lumMod val="100000"/>
              </a:srgbClr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70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think-cell Slide" r:id="rId7" imgW="353" imgH="357" progId="TCLayout.ActiveDocument.1">
                  <p:embed/>
                </p:oleObj>
              </mc:Choice>
              <mc:Fallback>
                <p:oleObj name="think-cell Slide" r:id="rId7" imgW="353" imgH="357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65 Bold" panose="020B0800000000000000" pitchFamily="34" charset="0"/>
              <a:ea typeface="+mn-ea"/>
              <a:cs typeface="+mn-cs"/>
              <a:sym typeface="Univers 65 Bold" panose="020B0800000000000000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22800"/>
            <a:ext cx="10934700" cy="332399"/>
          </a:xfrm>
        </p:spPr>
        <p:txBody>
          <a:bodyPr/>
          <a:lstStyle/>
          <a:p>
            <a:r>
              <a:rPr lang="en-US" dirty="0">
                <a:solidFill>
                  <a:srgbClr val="002395"/>
                </a:solidFill>
                <a:latin typeface="Univers 65 Bold" pitchFamily="2" charset="0"/>
              </a:rPr>
              <a:t>1b. and 1c. Detailed description of initiative and enablers required</a:t>
            </a:r>
          </a:p>
        </p:txBody>
      </p:sp>
      <p:sp>
        <p:nvSpPr>
          <p:cNvPr id="5" name="Textfeld 1"/>
          <p:cNvSpPr txBox="1"/>
          <p:nvPr>
            <p:custDataLst>
              <p:tags r:id="rId4"/>
            </p:custDataLst>
          </p:nvPr>
        </p:nvSpPr>
        <p:spPr>
          <a:xfrm rot="600000">
            <a:off x="9374400" y="433668"/>
            <a:ext cx="2516400" cy="295466"/>
          </a:xfrm>
          <a:prstGeom prst="rect">
            <a:avLst/>
          </a:prstGeom>
          <a:solidFill>
            <a:schemeClr val="accent4"/>
          </a:solidFill>
          <a:ln w="9525" cap="rnd">
            <a:noFill/>
            <a:prstDash val="solid"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575757"/>
                </a:solidFill>
                <a:prstDash val="solid"/>
              </a14:hiddenLine>
            </a:ext>
          </a:extLst>
        </p:spPr>
        <p:txBody>
          <a:bodyPr vert="horz" wrap="square" lIns="36576" tIns="36576" rIns="36576" bIns="36576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nivers 55" panose="02010603020202030204" pitchFamily="2" charset="0"/>
                <a:ea typeface="+mn-ea"/>
                <a:cs typeface="+mn-cs"/>
                <a:sym typeface="Univers 55" panose="02010603020202030204" pitchFamily="2" charset="0"/>
              </a:rPr>
              <a:t>Template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628650" y="2802114"/>
            <a:ext cx="10934700" cy="0"/>
          </a:xfrm>
          <a:prstGeom prst="line">
            <a:avLst/>
          </a:prstGeom>
          <a:noFill/>
          <a:ln w="1905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28650" y="3830912"/>
            <a:ext cx="10934700" cy="0"/>
          </a:xfrm>
          <a:prstGeom prst="line">
            <a:avLst/>
          </a:prstGeom>
          <a:noFill/>
          <a:ln w="1905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28650" y="5023599"/>
            <a:ext cx="10934700" cy="0"/>
          </a:xfrm>
          <a:prstGeom prst="line">
            <a:avLst/>
          </a:prstGeom>
          <a:noFill/>
          <a:ln w="19050" cap="rnd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13" name="Group 12"/>
          <p:cNvGrpSpPr/>
          <p:nvPr/>
        </p:nvGrpSpPr>
        <p:grpSpPr>
          <a:xfrm>
            <a:off x="1765906" y="1860741"/>
            <a:ext cx="9776807" cy="853948"/>
            <a:chOff x="1765906" y="1860741"/>
            <a:chExt cx="9776807" cy="853948"/>
          </a:xfrm>
        </p:grpSpPr>
        <p:sp>
          <p:nvSpPr>
            <p:cNvPr id="26" name="TextBox 25"/>
            <p:cNvSpPr txBox="1"/>
            <p:nvPr/>
          </p:nvSpPr>
          <p:spPr>
            <a:xfrm>
              <a:off x="6805849" y="2139914"/>
              <a:ext cx="473686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Brief introduction &amp; history of the initiative</a:t>
              </a:r>
            </a:p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What is the underlying technology?</a:t>
              </a:r>
            </a:p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Who will use the product? (e.g. internal use, clients, …)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765906" y="1860741"/>
              <a:ext cx="47121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-295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8C2F75">
                    <a:lumMod val="100000"/>
                  </a:srgbClr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2391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Introduction to the product or solution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765906" y="2139914"/>
              <a:ext cx="4712100" cy="5747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95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8C2F75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[Dummy text to be included]</a:t>
              </a:r>
            </a:p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[Dummy text to be included]</a:t>
              </a:r>
            </a:p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[Dummy text to be included]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765906" y="2889539"/>
            <a:ext cx="9776807" cy="853948"/>
            <a:chOff x="1765906" y="2944169"/>
            <a:chExt cx="9776807" cy="853948"/>
          </a:xfrm>
        </p:grpSpPr>
        <p:sp>
          <p:nvSpPr>
            <p:cNvPr id="27" name="TextBox 26"/>
            <p:cNvSpPr txBox="1"/>
            <p:nvPr/>
          </p:nvSpPr>
          <p:spPr>
            <a:xfrm>
              <a:off x="6805849" y="3223342"/>
              <a:ext cx="473686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Outline the key benefits and tie back to DAI dimensions</a:t>
              </a:r>
            </a:p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Make benefits measurable – e.g. "the solution is projected to reduce error from XX% to XX%, saving $XX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65906" y="2944169"/>
              <a:ext cx="47121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-295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8C2F75">
                    <a:lumMod val="100000"/>
                  </a:srgbClr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2391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Measurable benefits of the product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765906" y="3223342"/>
              <a:ext cx="4712100" cy="5747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95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8C2F75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[Dummy text to be included]</a:t>
              </a:r>
            </a:p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[Dummy text to be included]</a:t>
              </a:r>
            </a:p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[Dummy text to be included]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765906" y="3918337"/>
            <a:ext cx="9776807" cy="1017837"/>
            <a:chOff x="1765906" y="4027597"/>
            <a:chExt cx="9776807" cy="1017837"/>
          </a:xfrm>
        </p:grpSpPr>
        <p:sp>
          <p:nvSpPr>
            <p:cNvPr id="28" name="TextBox 27"/>
            <p:cNvSpPr txBox="1"/>
            <p:nvPr/>
          </p:nvSpPr>
          <p:spPr>
            <a:xfrm>
              <a:off x="6805849" y="4306770"/>
              <a:ext cx="4736864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Describe enablers required and what is needed to set</a:t>
              </a:r>
              <a:b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</a:b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them up</a:t>
              </a:r>
            </a:p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Outline changes in processes; consider using a process/flow chart to describe the changes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765906" y="4027597"/>
              <a:ext cx="47121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-295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8C2F75">
                    <a:lumMod val="100000"/>
                  </a:srgbClr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2391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Enablers required &amp; impact to current processes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765906" y="4306770"/>
              <a:ext cx="4712100" cy="5747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95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8C2F75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[Dummy text to be included]</a:t>
              </a:r>
            </a:p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[Dummy text to be included]</a:t>
              </a:r>
            </a:p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[Dummy text to be included]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765906" y="5111024"/>
            <a:ext cx="9776807" cy="853948"/>
            <a:chOff x="1765906" y="5111024"/>
            <a:chExt cx="9776807" cy="853948"/>
          </a:xfrm>
        </p:grpSpPr>
        <p:sp>
          <p:nvSpPr>
            <p:cNvPr id="29" name="TextBox 28"/>
            <p:cNvSpPr txBox="1"/>
            <p:nvPr/>
          </p:nvSpPr>
          <p:spPr>
            <a:xfrm>
              <a:off x="6805849" y="5390197"/>
              <a:ext cx="4736864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Alleviate "fears" by showing proof that others have done it— and more so if they have done it well!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65906" y="5111024"/>
              <a:ext cx="47121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-295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8C2F75">
                    <a:lumMod val="100000"/>
                  </a:srgbClr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2391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Success stories globally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765906" y="5390197"/>
              <a:ext cx="4712100" cy="5747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95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8C2F75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[Dummy text to be included]</a:t>
              </a:r>
            </a:p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[Dummy text to be included]</a:t>
              </a:r>
            </a:p>
            <a:p>
              <a:pPr marL="324000" marR="0" lvl="1" indent="-2160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A4AA0">
                    <a:lumMod val="100000"/>
                  </a:srgbClr>
                </a:buClr>
                <a:buSzPct val="100000"/>
                <a:buFont typeface="Trebuchet MS" panose="020B0603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rPr>
                <a:t>[Dummy text to be included]</a:t>
              </a:r>
            </a:p>
          </p:txBody>
        </p:sp>
      </p:grpSp>
      <p:sp>
        <p:nvSpPr>
          <p:cNvPr id="38" name="Rectangle 37"/>
          <p:cNvSpPr/>
          <p:nvPr/>
        </p:nvSpPr>
        <p:spPr>
          <a:xfrm>
            <a:off x="6791549" y="1663909"/>
            <a:ext cx="4771802" cy="4422098"/>
          </a:xfrm>
          <a:prstGeom prst="rect">
            <a:avLst/>
          </a:prstGeom>
          <a:noFill/>
          <a:ln w="25400" cap="rnd" cmpd="sng" algn="ctr">
            <a:solidFill>
              <a:schemeClr val="accent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 55" panose="02010603020202030204" pitchFamily="2" charset="0"/>
              <a:ea typeface="+mn-ea"/>
              <a:cs typeface="+mn-cs"/>
              <a:sym typeface="+mn-lt"/>
            </a:endParaRPr>
          </a:p>
        </p:txBody>
      </p:sp>
      <p:grpSp>
        <p:nvGrpSpPr>
          <p:cNvPr id="41" name="bcgIcons_DigitalFactory">
            <a:extLst>
              <a:ext uri="{FF2B5EF4-FFF2-40B4-BE49-F238E27FC236}">
                <a16:creationId xmlns:a16="http://schemas.microsoft.com/office/drawing/2014/main" id="{BF5FCD5F-FAB3-4C38-B7EE-ABFB1F5A6BC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8650" y="1875476"/>
            <a:ext cx="823714" cy="824477"/>
            <a:chOff x="1682" y="0"/>
            <a:chExt cx="4316" cy="4320"/>
          </a:xfrm>
        </p:grpSpPr>
        <p:sp>
          <p:nvSpPr>
            <p:cNvPr id="42" name="AutoShape 33">
              <a:extLst>
                <a:ext uri="{FF2B5EF4-FFF2-40B4-BE49-F238E27FC236}">
                  <a16:creationId xmlns:a16="http://schemas.microsoft.com/office/drawing/2014/main" id="{C6F06BA7-8591-4B8F-83E6-ECF5C483CC2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82" y="0"/>
              <a:ext cx="431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43" name="Freeform 35">
              <a:extLst>
                <a:ext uri="{FF2B5EF4-FFF2-40B4-BE49-F238E27FC236}">
                  <a16:creationId xmlns:a16="http://schemas.microsoft.com/office/drawing/2014/main" id="{72E19063-F3BE-4C34-BB2A-A0F0631EBC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30" y="1303"/>
              <a:ext cx="3620" cy="2571"/>
            </a:xfrm>
            <a:custGeom>
              <a:avLst/>
              <a:gdLst>
                <a:gd name="T0" fmla="*/ 1910 w 1932"/>
                <a:gd name="T1" fmla="*/ 1227 h 1371"/>
                <a:gd name="T2" fmla="*/ 1834 w 1932"/>
                <a:gd name="T3" fmla="*/ 1227 h 1371"/>
                <a:gd name="T4" fmla="*/ 1834 w 1932"/>
                <a:gd name="T5" fmla="*/ 1190 h 1371"/>
                <a:gd name="T6" fmla="*/ 1812 w 1932"/>
                <a:gd name="T7" fmla="*/ 1168 h 1371"/>
                <a:gd name="T8" fmla="*/ 120 w 1932"/>
                <a:gd name="T9" fmla="*/ 1168 h 1371"/>
                <a:gd name="T10" fmla="*/ 98 w 1932"/>
                <a:gd name="T11" fmla="*/ 1190 h 1371"/>
                <a:gd name="T12" fmla="*/ 98 w 1932"/>
                <a:gd name="T13" fmla="*/ 1227 h 1371"/>
                <a:gd name="T14" fmla="*/ 22 w 1932"/>
                <a:gd name="T15" fmla="*/ 1227 h 1371"/>
                <a:gd name="T16" fmla="*/ 0 w 1932"/>
                <a:gd name="T17" fmla="*/ 1249 h 1371"/>
                <a:gd name="T18" fmla="*/ 0 w 1932"/>
                <a:gd name="T19" fmla="*/ 1349 h 1371"/>
                <a:gd name="T20" fmla="*/ 22 w 1932"/>
                <a:gd name="T21" fmla="*/ 1371 h 1371"/>
                <a:gd name="T22" fmla="*/ 1910 w 1932"/>
                <a:gd name="T23" fmla="*/ 1371 h 1371"/>
                <a:gd name="T24" fmla="*/ 1932 w 1932"/>
                <a:gd name="T25" fmla="*/ 1349 h 1371"/>
                <a:gd name="T26" fmla="*/ 1932 w 1932"/>
                <a:gd name="T27" fmla="*/ 1249 h 1371"/>
                <a:gd name="T28" fmla="*/ 1910 w 1932"/>
                <a:gd name="T29" fmla="*/ 1227 h 1371"/>
                <a:gd name="T30" fmla="*/ 1812 w 1932"/>
                <a:gd name="T31" fmla="*/ 1124 h 1371"/>
                <a:gd name="T32" fmla="*/ 1768 w 1932"/>
                <a:gd name="T33" fmla="*/ 1124 h 1371"/>
                <a:gd name="T34" fmla="*/ 1768 w 1932"/>
                <a:gd name="T35" fmla="*/ 235 h 1371"/>
                <a:gd name="T36" fmla="*/ 1282 w 1932"/>
                <a:gd name="T37" fmla="*/ 235 h 1371"/>
                <a:gd name="T38" fmla="*/ 1275 w 1932"/>
                <a:gd name="T39" fmla="*/ 234 h 1371"/>
                <a:gd name="T40" fmla="*/ 728 w 1932"/>
                <a:gd name="T41" fmla="*/ 53 h 1371"/>
                <a:gd name="T42" fmla="*/ 728 w 1932"/>
                <a:gd name="T43" fmla="*/ 211 h 1371"/>
                <a:gd name="T44" fmla="*/ 719 w 1932"/>
                <a:gd name="T45" fmla="*/ 229 h 1371"/>
                <a:gd name="T46" fmla="*/ 699 w 1932"/>
                <a:gd name="T47" fmla="*/ 232 h 1371"/>
                <a:gd name="T48" fmla="*/ 162 w 1932"/>
                <a:gd name="T49" fmla="*/ 53 h 1371"/>
                <a:gd name="T50" fmla="*/ 162 w 1932"/>
                <a:gd name="T51" fmla="*/ 1124 h 1371"/>
                <a:gd name="T52" fmla="*/ 118 w 1932"/>
                <a:gd name="T53" fmla="*/ 1124 h 1371"/>
                <a:gd name="T54" fmla="*/ 118 w 1932"/>
                <a:gd name="T55" fmla="*/ 23 h 1371"/>
                <a:gd name="T56" fmla="*/ 127 w 1932"/>
                <a:gd name="T57" fmla="*/ 5 h 1371"/>
                <a:gd name="T58" fmla="*/ 147 w 1932"/>
                <a:gd name="T59" fmla="*/ 2 h 1371"/>
                <a:gd name="T60" fmla="*/ 684 w 1932"/>
                <a:gd name="T61" fmla="*/ 181 h 1371"/>
                <a:gd name="T62" fmla="*/ 684 w 1932"/>
                <a:gd name="T63" fmla="*/ 23 h 1371"/>
                <a:gd name="T64" fmla="*/ 693 w 1932"/>
                <a:gd name="T65" fmla="*/ 5 h 1371"/>
                <a:gd name="T66" fmla="*/ 713 w 1932"/>
                <a:gd name="T67" fmla="*/ 2 h 1371"/>
                <a:gd name="T68" fmla="*/ 1286 w 1932"/>
                <a:gd name="T69" fmla="*/ 191 h 1371"/>
                <a:gd name="T70" fmla="*/ 1790 w 1932"/>
                <a:gd name="T71" fmla="*/ 191 h 1371"/>
                <a:gd name="T72" fmla="*/ 1812 w 1932"/>
                <a:gd name="T73" fmla="*/ 213 h 1371"/>
                <a:gd name="T74" fmla="*/ 1812 w 1932"/>
                <a:gd name="T75" fmla="*/ 1124 h 1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932" h="1371">
                  <a:moveTo>
                    <a:pt x="1910" y="1227"/>
                  </a:moveTo>
                  <a:cubicBezTo>
                    <a:pt x="1834" y="1227"/>
                    <a:pt x="1834" y="1227"/>
                    <a:pt x="1834" y="1227"/>
                  </a:cubicBezTo>
                  <a:cubicBezTo>
                    <a:pt x="1834" y="1190"/>
                    <a:pt x="1834" y="1190"/>
                    <a:pt x="1834" y="1190"/>
                  </a:cubicBezTo>
                  <a:cubicBezTo>
                    <a:pt x="1834" y="1178"/>
                    <a:pt x="1824" y="1168"/>
                    <a:pt x="1812" y="1168"/>
                  </a:cubicBezTo>
                  <a:cubicBezTo>
                    <a:pt x="120" y="1168"/>
                    <a:pt x="120" y="1168"/>
                    <a:pt x="120" y="1168"/>
                  </a:cubicBezTo>
                  <a:cubicBezTo>
                    <a:pt x="108" y="1168"/>
                    <a:pt x="98" y="1178"/>
                    <a:pt x="98" y="1190"/>
                  </a:cubicBezTo>
                  <a:cubicBezTo>
                    <a:pt x="98" y="1227"/>
                    <a:pt x="98" y="1227"/>
                    <a:pt x="98" y="1227"/>
                  </a:cubicBezTo>
                  <a:cubicBezTo>
                    <a:pt x="22" y="1227"/>
                    <a:pt x="22" y="1227"/>
                    <a:pt x="22" y="1227"/>
                  </a:cubicBezTo>
                  <a:cubicBezTo>
                    <a:pt x="9" y="1227"/>
                    <a:pt x="0" y="1237"/>
                    <a:pt x="0" y="1249"/>
                  </a:cubicBezTo>
                  <a:cubicBezTo>
                    <a:pt x="0" y="1349"/>
                    <a:pt x="0" y="1349"/>
                    <a:pt x="0" y="1349"/>
                  </a:cubicBezTo>
                  <a:cubicBezTo>
                    <a:pt x="0" y="1361"/>
                    <a:pt x="9" y="1371"/>
                    <a:pt x="22" y="1371"/>
                  </a:cubicBezTo>
                  <a:cubicBezTo>
                    <a:pt x="1910" y="1371"/>
                    <a:pt x="1910" y="1371"/>
                    <a:pt x="1910" y="1371"/>
                  </a:cubicBezTo>
                  <a:cubicBezTo>
                    <a:pt x="1923" y="1371"/>
                    <a:pt x="1932" y="1361"/>
                    <a:pt x="1932" y="1349"/>
                  </a:cubicBezTo>
                  <a:cubicBezTo>
                    <a:pt x="1932" y="1249"/>
                    <a:pt x="1932" y="1249"/>
                    <a:pt x="1932" y="1249"/>
                  </a:cubicBezTo>
                  <a:cubicBezTo>
                    <a:pt x="1932" y="1237"/>
                    <a:pt x="1923" y="1227"/>
                    <a:pt x="1910" y="1227"/>
                  </a:cubicBezTo>
                  <a:close/>
                  <a:moveTo>
                    <a:pt x="1812" y="1124"/>
                  </a:moveTo>
                  <a:cubicBezTo>
                    <a:pt x="1768" y="1124"/>
                    <a:pt x="1768" y="1124"/>
                    <a:pt x="1768" y="1124"/>
                  </a:cubicBezTo>
                  <a:cubicBezTo>
                    <a:pt x="1768" y="235"/>
                    <a:pt x="1768" y="235"/>
                    <a:pt x="1768" y="235"/>
                  </a:cubicBezTo>
                  <a:cubicBezTo>
                    <a:pt x="1282" y="235"/>
                    <a:pt x="1282" y="235"/>
                    <a:pt x="1282" y="235"/>
                  </a:cubicBezTo>
                  <a:cubicBezTo>
                    <a:pt x="1280" y="235"/>
                    <a:pt x="1277" y="235"/>
                    <a:pt x="1275" y="234"/>
                  </a:cubicBezTo>
                  <a:cubicBezTo>
                    <a:pt x="728" y="53"/>
                    <a:pt x="728" y="53"/>
                    <a:pt x="728" y="53"/>
                  </a:cubicBezTo>
                  <a:cubicBezTo>
                    <a:pt x="728" y="211"/>
                    <a:pt x="728" y="211"/>
                    <a:pt x="728" y="211"/>
                  </a:cubicBezTo>
                  <a:cubicBezTo>
                    <a:pt x="728" y="218"/>
                    <a:pt x="725" y="225"/>
                    <a:pt x="719" y="229"/>
                  </a:cubicBezTo>
                  <a:cubicBezTo>
                    <a:pt x="713" y="233"/>
                    <a:pt x="706" y="234"/>
                    <a:pt x="699" y="232"/>
                  </a:cubicBezTo>
                  <a:cubicBezTo>
                    <a:pt x="162" y="53"/>
                    <a:pt x="162" y="53"/>
                    <a:pt x="162" y="53"/>
                  </a:cubicBezTo>
                  <a:cubicBezTo>
                    <a:pt x="162" y="1124"/>
                    <a:pt x="162" y="1124"/>
                    <a:pt x="162" y="1124"/>
                  </a:cubicBezTo>
                  <a:cubicBezTo>
                    <a:pt x="118" y="1124"/>
                    <a:pt x="118" y="1124"/>
                    <a:pt x="118" y="1124"/>
                  </a:cubicBezTo>
                  <a:cubicBezTo>
                    <a:pt x="118" y="23"/>
                    <a:pt x="118" y="23"/>
                    <a:pt x="118" y="23"/>
                  </a:cubicBezTo>
                  <a:cubicBezTo>
                    <a:pt x="118" y="16"/>
                    <a:pt x="121" y="9"/>
                    <a:pt x="127" y="5"/>
                  </a:cubicBezTo>
                  <a:cubicBezTo>
                    <a:pt x="133" y="1"/>
                    <a:pt x="140" y="0"/>
                    <a:pt x="147" y="2"/>
                  </a:cubicBezTo>
                  <a:cubicBezTo>
                    <a:pt x="684" y="181"/>
                    <a:pt x="684" y="181"/>
                    <a:pt x="684" y="181"/>
                  </a:cubicBezTo>
                  <a:cubicBezTo>
                    <a:pt x="684" y="23"/>
                    <a:pt x="684" y="23"/>
                    <a:pt x="684" y="23"/>
                  </a:cubicBezTo>
                  <a:cubicBezTo>
                    <a:pt x="684" y="16"/>
                    <a:pt x="687" y="9"/>
                    <a:pt x="693" y="5"/>
                  </a:cubicBezTo>
                  <a:cubicBezTo>
                    <a:pt x="699" y="1"/>
                    <a:pt x="706" y="0"/>
                    <a:pt x="713" y="2"/>
                  </a:cubicBezTo>
                  <a:cubicBezTo>
                    <a:pt x="1286" y="191"/>
                    <a:pt x="1286" y="191"/>
                    <a:pt x="1286" y="191"/>
                  </a:cubicBezTo>
                  <a:cubicBezTo>
                    <a:pt x="1790" y="191"/>
                    <a:pt x="1790" y="191"/>
                    <a:pt x="1790" y="191"/>
                  </a:cubicBezTo>
                  <a:cubicBezTo>
                    <a:pt x="1802" y="191"/>
                    <a:pt x="1812" y="201"/>
                    <a:pt x="1812" y="213"/>
                  </a:cubicBezTo>
                  <a:lnTo>
                    <a:pt x="1812" y="112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44" name="Freeform 36">
              <a:extLst>
                <a:ext uri="{FF2B5EF4-FFF2-40B4-BE49-F238E27FC236}">
                  <a16:creationId xmlns:a16="http://schemas.microsoft.com/office/drawing/2014/main" id="{54DBD3CC-A7DF-4F71-8E8D-C02E4078B0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80" y="446"/>
              <a:ext cx="2802" cy="2854"/>
            </a:xfrm>
            <a:custGeom>
              <a:avLst/>
              <a:gdLst>
                <a:gd name="T0" fmla="*/ 1479 w 1496"/>
                <a:gd name="T1" fmla="*/ 604 h 1522"/>
                <a:gd name="T2" fmla="*/ 1209 w 1496"/>
                <a:gd name="T3" fmla="*/ 15 h 1522"/>
                <a:gd name="T4" fmla="*/ 1447 w 1496"/>
                <a:gd name="T5" fmla="*/ 15 h 1522"/>
                <a:gd name="T6" fmla="*/ 0 w 1496"/>
                <a:gd name="T7" fmla="*/ 915 h 1522"/>
                <a:gd name="T8" fmla="*/ 150 w 1496"/>
                <a:gd name="T9" fmla="*/ 915 h 1522"/>
                <a:gd name="T10" fmla="*/ 97 w 1496"/>
                <a:gd name="T11" fmla="*/ 862 h 1522"/>
                <a:gd name="T12" fmla="*/ 371 w 1496"/>
                <a:gd name="T13" fmla="*/ 840 h 1522"/>
                <a:gd name="T14" fmla="*/ 327 w 1496"/>
                <a:gd name="T15" fmla="*/ 991 h 1522"/>
                <a:gd name="T16" fmla="*/ 698 w 1496"/>
                <a:gd name="T17" fmla="*/ 915 h 1522"/>
                <a:gd name="T18" fmla="*/ 600 w 1496"/>
                <a:gd name="T19" fmla="*/ 1013 h 1522"/>
                <a:gd name="T20" fmla="*/ 600 w 1496"/>
                <a:gd name="T21" fmla="*/ 969 h 1522"/>
                <a:gd name="T22" fmla="*/ 654 w 1496"/>
                <a:gd name="T23" fmla="*/ 915 h 1522"/>
                <a:gd name="T24" fmla="*/ 852 w 1496"/>
                <a:gd name="T25" fmla="*/ 818 h 1522"/>
                <a:gd name="T26" fmla="*/ 852 w 1496"/>
                <a:gd name="T27" fmla="*/ 1013 h 1522"/>
                <a:gd name="T28" fmla="*/ 1125 w 1496"/>
                <a:gd name="T29" fmla="*/ 840 h 1522"/>
                <a:gd name="T30" fmla="*/ 1081 w 1496"/>
                <a:gd name="T31" fmla="*/ 991 h 1522"/>
                <a:gd name="T32" fmla="*/ 194 w 1496"/>
                <a:gd name="T33" fmla="*/ 1170 h 1522"/>
                <a:gd name="T34" fmla="*/ 97 w 1496"/>
                <a:gd name="T35" fmla="*/ 1267 h 1522"/>
                <a:gd name="T36" fmla="*/ 97 w 1496"/>
                <a:gd name="T37" fmla="*/ 1223 h 1522"/>
                <a:gd name="T38" fmla="*/ 150 w 1496"/>
                <a:gd name="T39" fmla="*/ 1170 h 1522"/>
                <a:gd name="T40" fmla="*/ 251 w 1496"/>
                <a:gd name="T41" fmla="*/ 1170 h 1522"/>
                <a:gd name="T42" fmla="*/ 402 w 1496"/>
                <a:gd name="T43" fmla="*/ 1170 h 1522"/>
                <a:gd name="T44" fmla="*/ 349 w 1496"/>
                <a:gd name="T45" fmla="*/ 1117 h 1522"/>
                <a:gd name="T46" fmla="*/ 852 w 1496"/>
                <a:gd name="T47" fmla="*/ 1073 h 1522"/>
                <a:gd name="T48" fmla="*/ 949 w 1496"/>
                <a:gd name="T49" fmla="*/ 1170 h 1522"/>
                <a:gd name="T50" fmla="*/ 798 w 1496"/>
                <a:gd name="T51" fmla="*/ 1170 h 1522"/>
                <a:gd name="T52" fmla="*/ 622 w 1496"/>
                <a:gd name="T53" fmla="*/ 1245 h 1522"/>
                <a:gd name="T54" fmla="*/ 578 w 1496"/>
                <a:gd name="T55" fmla="*/ 1095 h 1522"/>
                <a:gd name="T56" fmla="*/ 622 w 1496"/>
                <a:gd name="T57" fmla="*/ 1245 h 1522"/>
                <a:gd name="T58" fmla="*/ 1103 w 1496"/>
                <a:gd name="T59" fmla="*/ 1073 h 1522"/>
                <a:gd name="T60" fmla="*/ 1103 w 1496"/>
                <a:gd name="T61" fmla="*/ 1267 h 1522"/>
                <a:gd name="T62" fmla="*/ 349 w 1496"/>
                <a:gd name="T63" fmla="*/ 1327 h 1522"/>
                <a:gd name="T64" fmla="*/ 446 w 1496"/>
                <a:gd name="T65" fmla="*/ 1425 h 1522"/>
                <a:gd name="T66" fmla="*/ 295 w 1496"/>
                <a:gd name="T67" fmla="*/ 1425 h 1522"/>
                <a:gd name="T68" fmla="*/ 1201 w 1496"/>
                <a:gd name="T69" fmla="*/ 1425 h 1522"/>
                <a:gd name="T70" fmla="*/ 1103 w 1496"/>
                <a:gd name="T71" fmla="*/ 1522 h 1522"/>
                <a:gd name="T72" fmla="*/ 1103 w 1496"/>
                <a:gd name="T73" fmla="*/ 1478 h 1522"/>
                <a:gd name="T74" fmla="*/ 1157 w 1496"/>
                <a:gd name="T75" fmla="*/ 1425 h 1522"/>
                <a:gd name="T76" fmla="*/ 600 w 1496"/>
                <a:gd name="T77" fmla="*/ 1327 h 1522"/>
                <a:gd name="T78" fmla="*/ 600 w 1496"/>
                <a:gd name="T79" fmla="*/ 1522 h 1522"/>
                <a:gd name="T80" fmla="*/ 119 w 1496"/>
                <a:gd name="T81" fmla="*/ 1349 h 1522"/>
                <a:gd name="T82" fmla="*/ 75 w 1496"/>
                <a:gd name="T83" fmla="*/ 1500 h 1522"/>
                <a:gd name="T84" fmla="*/ 874 w 1496"/>
                <a:gd name="T85" fmla="*/ 1500 h 1522"/>
                <a:gd name="T86" fmla="*/ 830 w 1496"/>
                <a:gd name="T87" fmla="*/ 1349 h 1522"/>
                <a:gd name="T88" fmla="*/ 874 w 1496"/>
                <a:gd name="T89" fmla="*/ 1500 h 1522"/>
                <a:gd name="T90" fmla="*/ 1355 w 1496"/>
                <a:gd name="T91" fmla="*/ 818 h 1522"/>
                <a:gd name="T92" fmla="*/ 1355 w 1496"/>
                <a:gd name="T93" fmla="*/ 1013 h 1522"/>
                <a:gd name="T94" fmla="*/ 1355 w 1496"/>
                <a:gd name="T95" fmla="*/ 1073 h 1522"/>
                <a:gd name="T96" fmla="*/ 1452 w 1496"/>
                <a:gd name="T97" fmla="*/ 1170 h 1522"/>
                <a:gd name="T98" fmla="*/ 1302 w 1496"/>
                <a:gd name="T99" fmla="*/ 1170 h 1522"/>
                <a:gd name="T100" fmla="*/ 1377 w 1496"/>
                <a:gd name="T101" fmla="*/ 1500 h 1522"/>
                <a:gd name="T102" fmla="*/ 1333 w 1496"/>
                <a:gd name="T103" fmla="*/ 1349 h 1522"/>
                <a:gd name="T104" fmla="*/ 1377 w 1496"/>
                <a:gd name="T105" fmla="*/ 1500 h 1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96" h="1522">
                  <a:moveTo>
                    <a:pt x="1447" y="15"/>
                  </a:moveTo>
                  <a:cubicBezTo>
                    <a:pt x="1495" y="587"/>
                    <a:pt x="1495" y="587"/>
                    <a:pt x="1495" y="587"/>
                  </a:cubicBezTo>
                  <a:cubicBezTo>
                    <a:pt x="1496" y="596"/>
                    <a:pt x="1488" y="604"/>
                    <a:pt x="1479" y="604"/>
                  </a:cubicBezTo>
                  <a:cubicBezTo>
                    <a:pt x="1177" y="604"/>
                    <a:pt x="1177" y="604"/>
                    <a:pt x="1177" y="604"/>
                  </a:cubicBezTo>
                  <a:cubicBezTo>
                    <a:pt x="1167" y="604"/>
                    <a:pt x="1160" y="596"/>
                    <a:pt x="1161" y="587"/>
                  </a:cubicBezTo>
                  <a:cubicBezTo>
                    <a:pt x="1209" y="15"/>
                    <a:pt x="1209" y="15"/>
                    <a:pt x="1209" y="15"/>
                  </a:cubicBezTo>
                  <a:cubicBezTo>
                    <a:pt x="1210" y="6"/>
                    <a:pt x="1217" y="0"/>
                    <a:pt x="1225" y="0"/>
                  </a:cubicBezTo>
                  <a:cubicBezTo>
                    <a:pt x="1431" y="0"/>
                    <a:pt x="1431" y="0"/>
                    <a:pt x="1431" y="0"/>
                  </a:cubicBezTo>
                  <a:cubicBezTo>
                    <a:pt x="1439" y="0"/>
                    <a:pt x="1446" y="6"/>
                    <a:pt x="1447" y="15"/>
                  </a:cubicBezTo>
                  <a:close/>
                  <a:moveTo>
                    <a:pt x="194" y="915"/>
                  </a:moveTo>
                  <a:cubicBezTo>
                    <a:pt x="194" y="862"/>
                    <a:pt x="151" y="818"/>
                    <a:pt x="97" y="818"/>
                  </a:cubicBezTo>
                  <a:cubicBezTo>
                    <a:pt x="43" y="818"/>
                    <a:pt x="0" y="862"/>
                    <a:pt x="0" y="915"/>
                  </a:cubicBezTo>
                  <a:cubicBezTo>
                    <a:pt x="0" y="969"/>
                    <a:pt x="43" y="1013"/>
                    <a:pt x="97" y="1013"/>
                  </a:cubicBezTo>
                  <a:cubicBezTo>
                    <a:pt x="151" y="1013"/>
                    <a:pt x="194" y="969"/>
                    <a:pt x="194" y="915"/>
                  </a:cubicBezTo>
                  <a:close/>
                  <a:moveTo>
                    <a:pt x="150" y="915"/>
                  </a:moveTo>
                  <a:cubicBezTo>
                    <a:pt x="150" y="945"/>
                    <a:pt x="126" y="969"/>
                    <a:pt x="97" y="969"/>
                  </a:cubicBezTo>
                  <a:cubicBezTo>
                    <a:pt x="68" y="969"/>
                    <a:pt x="44" y="945"/>
                    <a:pt x="44" y="915"/>
                  </a:cubicBezTo>
                  <a:cubicBezTo>
                    <a:pt x="44" y="886"/>
                    <a:pt x="68" y="862"/>
                    <a:pt x="97" y="862"/>
                  </a:cubicBezTo>
                  <a:cubicBezTo>
                    <a:pt x="126" y="862"/>
                    <a:pt x="150" y="886"/>
                    <a:pt x="150" y="915"/>
                  </a:cubicBezTo>
                  <a:close/>
                  <a:moveTo>
                    <a:pt x="371" y="991"/>
                  </a:moveTo>
                  <a:cubicBezTo>
                    <a:pt x="371" y="840"/>
                    <a:pt x="371" y="840"/>
                    <a:pt x="371" y="840"/>
                  </a:cubicBezTo>
                  <a:cubicBezTo>
                    <a:pt x="371" y="828"/>
                    <a:pt x="361" y="818"/>
                    <a:pt x="349" y="818"/>
                  </a:cubicBezTo>
                  <a:cubicBezTo>
                    <a:pt x="336" y="818"/>
                    <a:pt x="327" y="828"/>
                    <a:pt x="327" y="840"/>
                  </a:cubicBezTo>
                  <a:cubicBezTo>
                    <a:pt x="327" y="991"/>
                    <a:pt x="327" y="991"/>
                    <a:pt x="327" y="991"/>
                  </a:cubicBezTo>
                  <a:cubicBezTo>
                    <a:pt x="327" y="1003"/>
                    <a:pt x="336" y="1013"/>
                    <a:pt x="349" y="1013"/>
                  </a:cubicBezTo>
                  <a:cubicBezTo>
                    <a:pt x="361" y="1013"/>
                    <a:pt x="371" y="1003"/>
                    <a:pt x="371" y="991"/>
                  </a:cubicBezTo>
                  <a:close/>
                  <a:moveTo>
                    <a:pt x="698" y="915"/>
                  </a:moveTo>
                  <a:cubicBezTo>
                    <a:pt x="698" y="862"/>
                    <a:pt x="654" y="818"/>
                    <a:pt x="600" y="818"/>
                  </a:cubicBezTo>
                  <a:cubicBezTo>
                    <a:pt x="546" y="818"/>
                    <a:pt x="503" y="862"/>
                    <a:pt x="503" y="915"/>
                  </a:cubicBezTo>
                  <a:cubicBezTo>
                    <a:pt x="503" y="969"/>
                    <a:pt x="546" y="1013"/>
                    <a:pt x="600" y="1013"/>
                  </a:cubicBezTo>
                  <a:cubicBezTo>
                    <a:pt x="654" y="1013"/>
                    <a:pt x="698" y="969"/>
                    <a:pt x="698" y="915"/>
                  </a:cubicBezTo>
                  <a:close/>
                  <a:moveTo>
                    <a:pt x="654" y="915"/>
                  </a:moveTo>
                  <a:cubicBezTo>
                    <a:pt x="654" y="945"/>
                    <a:pt x="630" y="969"/>
                    <a:pt x="600" y="969"/>
                  </a:cubicBezTo>
                  <a:cubicBezTo>
                    <a:pt x="571" y="969"/>
                    <a:pt x="547" y="945"/>
                    <a:pt x="547" y="915"/>
                  </a:cubicBezTo>
                  <a:cubicBezTo>
                    <a:pt x="547" y="886"/>
                    <a:pt x="571" y="862"/>
                    <a:pt x="600" y="862"/>
                  </a:cubicBezTo>
                  <a:cubicBezTo>
                    <a:pt x="630" y="862"/>
                    <a:pt x="654" y="886"/>
                    <a:pt x="654" y="915"/>
                  </a:cubicBezTo>
                  <a:close/>
                  <a:moveTo>
                    <a:pt x="874" y="991"/>
                  </a:moveTo>
                  <a:cubicBezTo>
                    <a:pt x="874" y="840"/>
                    <a:pt x="874" y="840"/>
                    <a:pt x="874" y="840"/>
                  </a:cubicBezTo>
                  <a:cubicBezTo>
                    <a:pt x="874" y="828"/>
                    <a:pt x="864" y="818"/>
                    <a:pt x="852" y="818"/>
                  </a:cubicBezTo>
                  <a:cubicBezTo>
                    <a:pt x="840" y="818"/>
                    <a:pt x="830" y="828"/>
                    <a:pt x="830" y="840"/>
                  </a:cubicBezTo>
                  <a:cubicBezTo>
                    <a:pt x="830" y="991"/>
                    <a:pt x="830" y="991"/>
                    <a:pt x="830" y="991"/>
                  </a:cubicBezTo>
                  <a:cubicBezTo>
                    <a:pt x="830" y="1003"/>
                    <a:pt x="840" y="1013"/>
                    <a:pt x="852" y="1013"/>
                  </a:cubicBezTo>
                  <a:cubicBezTo>
                    <a:pt x="864" y="1013"/>
                    <a:pt x="874" y="1003"/>
                    <a:pt x="874" y="991"/>
                  </a:cubicBezTo>
                  <a:close/>
                  <a:moveTo>
                    <a:pt x="1125" y="991"/>
                  </a:moveTo>
                  <a:cubicBezTo>
                    <a:pt x="1125" y="840"/>
                    <a:pt x="1125" y="840"/>
                    <a:pt x="1125" y="840"/>
                  </a:cubicBezTo>
                  <a:cubicBezTo>
                    <a:pt x="1125" y="828"/>
                    <a:pt x="1116" y="818"/>
                    <a:pt x="1103" y="818"/>
                  </a:cubicBezTo>
                  <a:cubicBezTo>
                    <a:pt x="1091" y="818"/>
                    <a:pt x="1081" y="828"/>
                    <a:pt x="1081" y="840"/>
                  </a:cubicBezTo>
                  <a:cubicBezTo>
                    <a:pt x="1081" y="991"/>
                    <a:pt x="1081" y="991"/>
                    <a:pt x="1081" y="991"/>
                  </a:cubicBezTo>
                  <a:cubicBezTo>
                    <a:pt x="1081" y="1003"/>
                    <a:pt x="1091" y="1013"/>
                    <a:pt x="1103" y="1013"/>
                  </a:cubicBezTo>
                  <a:cubicBezTo>
                    <a:pt x="1116" y="1013"/>
                    <a:pt x="1125" y="1003"/>
                    <a:pt x="1125" y="991"/>
                  </a:cubicBezTo>
                  <a:close/>
                  <a:moveTo>
                    <a:pt x="194" y="1170"/>
                  </a:moveTo>
                  <a:cubicBezTo>
                    <a:pt x="194" y="1116"/>
                    <a:pt x="151" y="1073"/>
                    <a:pt x="97" y="1073"/>
                  </a:cubicBezTo>
                  <a:cubicBezTo>
                    <a:pt x="43" y="1073"/>
                    <a:pt x="0" y="1116"/>
                    <a:pt x="0" y="1170"/>
                  </a:cubicBezTo>
                  <a:cubicBezTo>
                    <a:pt x="0" y="1224"/>
                    <a:pt x="43" y="1267"/>
                    <a:pt x="97" y="1267"/>
                  </a:cubicBezTo>
                  <a:cubicBezTo>
                    <a:pt x="151" y="1267"/>
                    <a:pt x="194" y="1224"/>
                    <a:pt x="194" y="1170"/>
                  </a:cubicBezTo>
                  <a:close/>
                  <a:moveTo>
                    <a:pt x="150" y="1170"/>
                  </a:moveTo>
                  <a:cubicBezTo>
                    <a:pt x="150" y="1199"/>
                    <a:pt x="126" y="1223"/>
                    <a:pt x="97" y="1223"/>
                  </a:cubicBezTo>
                  <a:cubicBezTo>
                    <a:pt x="68" y="1223"/>
                    <a:pt x="44" y="1199"/>
                    <a:pt x="44" y="1170"/>
                  </a:cubicBezTo>
                  <a:cubicBezTo>
                    <a:pt x="44" y="1141"/>
                    <a:pt x="68" y="1117"/>
                    <a:pt x="97" y="1117"/>
                  </a:cubicBezTo>
                  <a:cubicBezTo>
                    <a:pt x="126" y="1117"/>
                    <a:pt x="150" y="1141"/>
                    <a:pt x="150" y="1170"/>
                  </a:cubicBezTo>
                  <a:close/>
                  <a:moveTo>
                    <a:pt x="446" y="1170"/>
                  </a:moveTo>
                  <a:cubicBezTo>
                    <a:pt x="446" y="1116"/>
                    <a:pt x="402" y="1073"/>
                    <a:pt x="349" y="1073"/>
                  </a:cubicBezTo>
                  <a:cubicBezTo>
                    <a:pt x="295" y="1073"/>
                    <a:pt x="251" y="1116"/>
                    <a:pt x="251" y="1170"/>
                  </a:cubicBezTo>
                  <a:cubicBezTo>
                    <a:pt x="251" y="1224"/>
                    <a:pt x="295" y="1267"/>
                    <a:pt x="349" y="1267"/>
                  </a:cubicBezTo>
                  <a:cubicBezTo>
                    <a:pt x="402" y="1267"/>
                    <a:pt x="446" y="1224"/>
                    <a:pt x="446" y="1170"/>
                  </a:cubicBezTo>
                  <a:close/>
                  <a:moveTo>
                    <a:pt x="402" y="1170"/>
                  </a:moveTo>
                  <a:cubicBezTo>
                    <a:pt x="402" y="1199"/>
                    <a:pt x="378" y="1223"/>
                    <a:pt x="349" y="1223"/>
                  </a:cubicBezTo>
                  <a:cubicBezTo>
                    <a:pt x="319" y="1223"/>
                    <a:pt x="295" y="1199"/>
                    <a:pt x="295" y="1170"/>
                  </a:cubicBezTo>
                  <a:cubicBezTo>
                    <a:pt x="295" y="1141"/>
                    <a:pt x="319" y="1117"/>
                    <a:pt x="349" y="1117"/>
                  </a:cubicBezTo>
                  <a:cubicBezTo>
                    <a:pt x="378" y="1117"/>
                    <a:pt x="402" y="1141"/>
                    <a:pt x="402" y="1170"/>
                  </a:cubicBezTo>
                  <a:close/>
                  <a:moveTo>
                    <a:pt x="949" y="1170"/>
                  </a:moveTo>
                  <a:cubicBezTo>
                    <a:pt x="949" y="1116"/>
                    <a:pt x="906" y="1073"/>
                    <a:pt x="852" y="1073"/>
                  </a:cubicBezTo>
                  <a:cubicBezTo>
                    <a:pt x="798" y="1073"/>
                    <a:pt x="754" y="1116"/>
                    <a:pt x="754" y="1170"/>
                  </a:cubicBezTo>
                  <a:cubicBezTo>
                    <a:pt x="754" y="1224"/>
                    <a:pt x="798" y="1267"/>
                    <a:pt x="852" y="1267"/>
                  </a:cubicBezTo>
                  <a:cubicBezTo>
                    <a:pt x="906" y="1267"/>
                    <a:pt x="949" y="1224"/>
                    <a:pt x="949" y="1170"/>
                  </a:cubicBezTo>
                  <a:close/>
                  <a:moveTo>
                    <a:pt x="905" y="1170"/>
                  </a:moveTo>
                  <a:cubicBezTo>
                    <a:pt x="905" y="1199"/>
                    <a:pt x="881" y="1223"/>
                    <a:pt x="852" y="1223"/>
                  </a:cubicBezTo>
                  <a:cubicBezTo>
                    <a:pt x="822" y="1223"/>
                    <a:pt x="798" y="1199"/>
                    <a:pt x="798" y="1170"/>
                  </a:cubicBezTo>
                  <a:cubicBezTo>
                    <a:pt x="798" y="1141"/>
                    <a:pt x="822" y="1117"/>
                    <a:pt x="852" y="1117"/>
                  </a:cubicBezTo>
                  <a:cubicBezTo>
                    <a:pt x="881" y="1117"/>
                    <a:pt x="905" y="1141"/>
                    <a:pt x="905" y="1170"/>
                  </a:cubicBezTo>
                  <a:close/>
                  <a:moveTo>
                    <a:pt x="622" y="1245"/>
                  </a:moveTo>
                  <a:cubicBezTo>
                    <a:pt x="622" y="1095"/>
                    <a:pt x="622" y="1095"/>
                    <a:pt x="622" y="1095"/>
                  </a:cubicBezTo>
                  <a:cubicBezTo>
                    <a:pt x="622" y="1082"/>
                    <a:pt x="612" y="1073"/>
                    <a:pt x="600" y="1073"/>
                  </a:cubicBezTo>
                  <a:cubicBezTo>
                    <a:pt x="588" y="1073"/>
                    <a:pt x="578" y="1082"/>
                    <a:pt x="578" y="1095"/>
                  </a:cubicBezTo>
                  <a:cubicBezTo>
                    <a:pt x="578" y="1245"/>
                    <a:pt x="578" y="1245"/>
                    <a:pt x="578" y="1245"/>
                  </a:cubicBezTo>
                  <a:cubicBezTo>
                    <a:pt x="578" y="1258"/>
                    <a:pt x="588" y="1267"/>
                    <a:pt x="600" y="1267"/>
                  </a:cubicBezTo>
                  <a:cubicBezTo>
                    <a:pt x="612" y="1267"/>
                    <a:pt x="622" y="1258"/>
                    <a:pt x="622" y="1245"/>
                  </a:cubicBezTo>
                  <a:close/>
                  <a:moveTo>
                    <a:pt x="1125" y="1245"/>
                  </a:moveTo>
                  <a:cubicBezTo>
                    <a:pt x="1125" y="1095"/>
                    <a:pt x="1125" y="1095"/>
                    <a:pt x="1125" y="1095"/>
                  </a:cubicBezTo>
                  <a:cubicBezTo>
                    <a:pt x="1125" y="1082"/>
                    <a:pt x="1116" y="1073"/>
                    <a:pt x="1103" y="1073"/>
                  </a:cubicBezTo>
                  <a:cubicBezTo>
                    <a:pt x="1091" y="1073"/>
                    <a:pt x="1081" y="1082"/>
                    <a:pt x="1081" y="1095"/>
                  </a:cubicBezTo>
                  <a:cubicBezTo>
                    <a:pt x="1081" y="1245"/>
                    <a:pt x="1081" y="1245"/>
                    <a:pt x="1081" y="1245"/>
                  </a:cubicBezTo>
                  <a:cubicBezTo>
                    <a:pt x="1081" y="1258"/>
                    <a:pt x="1091" y="1267"/>
                    <a:pt x="1103" y="1267"/>
                  </a:cubicBezTo>
                  <a:cubicBezTo>
                    <a:pt x="1116" y="1267"/>
                    <a:pt x="1125" y="1258"/>
                    <a:pt x="1125" y="1245"/>
                  </a:cubicBezTo>
                  <a:close/>
                  <a:moveTo>
                    <a:pt x="446" y="1425"/>
                  </a:moveTo>
                  <a:cubicBezTo>
                    <a:pt x="446" y="1371"/>
                    <a:pt x="402" y="1327"/>
                    <a:pt x="349" y="1327"/>
                  </a:cubicBezTo>
                  <a:cubicBezTo>
                    <a:pt x="295" y="1327"/>
                    <a:pt x="251" y="1371"/>
                    <a:pt x="251" y="1425"/>
                  </a:cubicBezTo>
                  <a:cubicBezTo>
                    <a:pt x="251" y="1478"/>
                    <a:pt x="295" y="1522"/>
                    <a:pt x="349" y="1522"/>
                  </a:cubicBezTo>
                  <a:cubicBezTo>
                    <a:pt x="402" y="1522"/>
                    <a:pt x="446" y="1478"/>
                    <a:pt x="446" y="1425"/>
                  </a:cubicBezTo>
                  <a:close/>
                  <a:moveTo>
                    <a:pt x="402" y="1425"/>
                  </a:moveTo>
                  <a:cubicBezTo>
                    <a:pt x="402" y="1454"/>
                    <a:pt x="378" y="1478"/>
                    <a:pt x="349" y="1478"/>
                  </a:cubicBezTo>
                  <a:cubicBezTo>
                    <a:pt x="319" y="1478"/>
                    <a:pt x="295" y="1454"/>
                    <a:pt x="295" y="1425"/>
                  </a:cubicBezTo>
                  <a:cubicBezTo>
                    <a:pt x="295" y="1395"/>
                    <a:pt x="319" y="1371"/>
                    <a:pt x="349" y="1371"/>
                  </a:cubicBezTo>
                  <a:cubicBezTo>
                    <a:pt x="378" y="1371"/>
                    <a:pt x="402" y="1395"/>
                    <a:pt x="402" y="1425"/>
                  </a:cubicBezTo>
                  <a:close/>
                  <a:moveTo>
                    <a:pt x="1201" y="1425"/>
                  </a:moveTo>
                  <a:cubicBezTo>
                    <a:pt x="1201" y="1371"/>
                    <a:pt x="1157" y="1327"/>
                    <a:pt x="1103" y="1327"/>
                  </a:cubicBezTo>
                  <a:cubicBezTo>
                    <a:pt x="1050" y="1327"/>
                    <a:pt x="1006" y="1371"/>
                    <a:pt x="1006" y="1425"/>
                  </a:cubicBezTo>
                  <a:cubicBezTo>
                    <a:pt x="1006" y="1478"/>
                    <a:pt x="1050" y="1522"/>
                    <a:pt x="1103" y="1522"/>
                  </a:cubicBezTo>
                  <a:cubicBezTo>
                    <a:pt x="1157" y="1522"/>
                    <a:pt x="1201" y="1478"/>
                    <a:pt x="1201" y="1425"/>
                  </a:cubicBezTo>
                  <a:close/>
                  <a:moveTo>
                    <a:pt x="1157" y="1425"/>
                  </a:moveTo>
                  <a:cubicBezTo>
                    <a:pt x="1157" y="1454"/>
                    <a:pt x="1133" y="1478"/>
                    <a:pt x="1103" y="1478"/>
                  </a:cubicBezTo>
                  <a:cubicBezTo>
                    <a:pt x="1074" y="1478"/>
                    <a:pt x="1050" y="1454"/>
                    <a:pt x="1050" y="1425"/>
                  </a:cubicBezTo>
                  <a:cubicBezTo>
                    <a:pt x="1050" y="1395"/>
                    <a:pt x="1074" y="1371"/>
                    <a:pt x="1103" y="1371"/>
                  </a:cubicBezTo>
                  <a:cubicBezTo>
                    <a:pt x="1133" y="1371"/>
                    <a:pt x="1157" y="1395"/>
                    <a:pt x="1157" y="1425"/>
                  </a:cubicBezTo>
                  <a:close/>
                  <a:moveTo>
                    <a:pt x="622" y="1500"/>
                  </a:moveTo>
                  <a:cubicBezTo>
                    <a:pt x="622" y="1349"/>
                    <a:pt x="622" y="1349"/>
                    <a:pt x="622" y="1349"/>
                  </a:cubicBezTo>
                  <a:cubicBezTo>
                    <a:pt x="622" y="1337"/>
                    <a:pt x="612" y="1327"/>
                    <a:pt x="600" y="1327"/>
                  </a:cubicBezTo>
                  <a:cubicBezTo>
                    <a:pt x="588" y="1327"/>
                    <a:pt x="578" y="1337"/>
                    <a:pt x="578" y="1349"/>
                  </a:cubicBezTo>
                  <a:cubicBezTo>
                    <a:pt x="578" y="1500"/>
                    <a:pt x="578" y="1500"/>
                    <a:pt x="578" y="1500"/>
                  </a:cubicBezTo>
                  <a:cubicBezTo>
                    <a:pt x="578" y="1512"/>
                    <a:pt x="588" y="1522"/>
                    <a:pt x="600" y="1522"/>
                  </a:cubicBezTo>
                  <a:cubicBezTo>
                    <a:pt x="612" y="1522"/>
                    <a:pt x="622" y="1512"/>
                    <a:pt x="622" y="1500"/>
                  </a:cubicBezTo>
                  <a:close/>
                  <a:moveTo>
                    <a:pt x="119" y="1500"/>
                  </a:moveTo>
                  <a:cubicBezTo>
                    <a:pt x="119" y="1349"/>
                    <a:pt x="119" y="1349"/>
                    <a:pt x="119" y="1349"/>
                  </a:cubicBezTo>
                  <a:cubicBezTo>
                    <a:pt x="119" y="1337"/>
                    <a:pt x="109" y="1327"/>
                    <a:pt x="97" y="1327"/>
                  </a:cubicBezTo>
                  <a:cubicBezTo>
                    <a:pt x="85" y="1327"/>
                    <a:pt x="75" y="1337"/>
                    <a:pt x="75" y="1349"/>
                  </a:cubicBezTo>
                  <a:cubicBezTo>
                    <a:pt x="75" y="1500"/>
                    <a:pt x="75" y="1500"/>
                    <a:pt x="75" y="1500"/>
                  </a:cubicBezTo>
                  <a:cubicBezTo>
                    <a:pt x="75" y="1512"/>
                    <a:pt x="85" y="1522"/>
                    <a:pt x="97" y="1522"/>
                  </a:cubicBezTo>
                  <a:cubicBezTo>
                    <a:pt x="109" y="1522"/>
                    <a:pt x="119" y="1512"/>
                    <a:pt x="119" y="1500"/>
                  </a:cubicBezTo>
                  <a:close/>
                  <a:moveTo>
                    <a:pt x="874" y="1500"/>
                  </a:moveTo>
                  <a:cubicBezTo>
                    <a:pt x="874" y="1349"/>
                    <a:pt x="874" y="1349"/>
                    <a:pt x="874" y="1349"/>
                  </a:cubicBezTo>
                  <a:cubicBezTo>
                    <a:pt x="874" y="1337"/>
                    <a:pt x="864" y="1327"/>
                    <a:pt x="852" y="1327"/>
                  </a:cubicBezTo>
                  <a:cubicBezTo>
                    <a:pt x="840" y="1327"/>
                    <a:pt x="830" y="1337"/>
                    <a:pt x="830" y="1349"/>
                  </a:cubicBezTo>
                  <a:cubicBezTo>
                    <a:pt x="830" y="1500"/>
                    <a:pt x="830" y="1500"/>
                    <a:pt x="830" y="1500"/>
                  </a:cubicBezTo>
                  <a:cubicBezTo>
                    <a:pt x="830" y="1512"/>
                    <a:pt x="840" y="1522"/>
                    <a:pt x="852" y="1522"/>
                  </a:cubicBezTo>
                  <a:cubicBezTo>
                    <a:pt x="864" y="1522"/>
                    <a:pt x="874" y="1512"/>
                    <a:pt x="874" y="1500"/>
                  </a:cubicBezTo>
                  <a:close/>
                  <a:moveTo>
                    <a:pt x="1377" y="991"/>
                  </a:moveTo>
                  <a:cubicBezTo>
                    <a:pt x="1377" y="840"/>
                    <a:pt x="1377" y="840"/>
                    <a:pt x="1377" y="840"/>
                  </a:cubicBezTo>
                  <a:cubicBezTo>
                    <a:pt x="1377" y="828"/>
                    <a:pt x="1367" y="818"/>
                    <a:pt x="1355" y="818"/>
                  </a:cubicBezTo>
                  <a:cubicBezTo>
                    <a:pt x="1343" y="818"/>
                    <a:pt x="1333" y="828"/>
                    <a:pt x="1333" y="840"/>
                  </a:cubicBezTo>
                  <a:cubicBezTo>
                    <a:pt x="1333" y="991"/>
                    <a:pt x="1333" y="991"/>
                    <a:pt x="1333" y="991"/>
                  </a:cubicBezTo>
                  <a:cubicBezTo>
                    <a:pt x="1333" y="1003"/>
                    <a:pt x="1343" y="1013"/>
                    <a:pt x="1355" y="1013"/>
                  </a:cubicBezTo>
                  <a:cubicBezTo>
                    <a:pt x="1367" y="1013"/>
                    <a:pt x="1377" y="1003"/>
                    <a:pt x="1377" y="991"/>
                  </a:cubicBezTo>
                  <a:close/>
                  <a:moveTo>
                    <a:pt x="1452" y="1170"/>
                  </a:moveTo>
                  <a:cubicBezTo>
                    <a:pt x="1452" y="1116"/>
                    <a:pt x="1409" y="1073"/>
                    <a:pt x="1355" y="1073"/>
                  </a:cubicBezTo>
                  <a:cubicBezTo>
                    <a:pt x="1301" y="1073"/>
                    <a:pt x="1258" y="1116"/>
                    <a:pt x="1258" y="1170"/>
                  </a:cubicBezTo>
                  <a:cubicBezTo>
                    <a:pt x="1258" y="1224"/>
                    <a:pt x="1301" y="1267"/>
                    <a:pt x="1355" y="1267"/>
                  </a:cubicBezTo>
                  <a:cubicBezTo>
                    <a:pt x="1409" y="1267"/>
                    <a:pt x="1452" y="1224"/>
                    <a:pt x="1452" y="1170"/>
                  </a:cubicBezTo>
                  <a:close/>
                  <a:moveTo>
                    <a:pt x="1408" y="1170"/>
                  </a:moveTo>
                  <a:cubicBezTo>
                    <a:pt x="1408" y="1199"/>
                    <a:pt x="1384" y="1223"/>
                    <a:pt x="1355" y="1223"/>
                  </a:cubicBezTo>
                  <a:cubicBezTo>
                    <a:pt x="1326" y="1223"/>
                    <a:pt x="1302" y="1199"/>
                    <a:pt x="1302" y="1170"/>
                  </a:cubicBezTo>
                  <a:cubicBezTo>
                    <a:pt x="1302" y="1141"/>
                    <a:pt x="1326" y="1117"/>
                    <a:pt x="1355" y="1117"/>
                  </a:cubicBezTo>
                  <a:cubicBezTo>
                    <a:pt x="1384" y="1117"/>
                    <a:pt x="1408" y="1141"/>
                    <a:pt x="1408" y="1170"/>
                  </a:cubicBezTo>
                  <a:close/>
                  <a:moveTo>
                    <a:pt x="1377" y="1500"/>
                  </a:moveTo>
                  <a:cubicBezTo>
                    <a:pt x="1377" y="1349"/>
                    <a:pt x="1377" y="1349"/>
                    <a:pt x="1377" y="1349"/>
                  </a:cubicBezTo>
                  <a:cubicBezTo>
                    <a:pt x="1377" y="1337"/>
                    <a:pt x="1367" y="1327"/>
                    <a:pt x="1355" y="1327"/>
                  </a:cubicBezTo>
                  <a:cubicBezTo>
                    <a:pt x="1343" y="1327"/>
                    <a:pt x="1333" y="1337"/>
                    <a:pt x="1333" y="1349"/>
                  </a:cubicBezTo>
                  <a:cubicBezTo>
                    <a:pt x="1333" y="1500"/>
                    <a:pt x="1333" y="1500"/>
                    <a:pt x="1333" y="1500"/>
                  </a:cubicBezTo>
                  <a:cubicBezTo>
                    <a:pt x="1333" y="1512"/>
                    <a:pt x="1343" y="1522"/>
                    <a:pt x="1355" y="1522"/>
                  </a:cubicBezTo>
                  <a:cubicBezTo>
                    <a:pt x="1367" y="1522"/>
                    <a:pt x="1377" y="1512"/>
                    <a:pt x="1377" y="150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</p:grpSp>
      <p:grpSp>
        <p:nvGrpSpPr>
          <p:cNvPr id="45" name="Group 44"/>
          <p:cNvGrpSpPr>
            <a:grpSpLocks noChangeAspect="1"/>
          </p:cNvGrpSpPr>
          <p:nvPr/>
        </p:nvGrpSpPr>
        <p:grpSpPr>
          <a:xfrm>
            <a:off x="628650" y="2904275"/>
            <a:ext cx="825274" cy="824477"/>
            <a:chOff x="6464300" y="2606675"/>
            <a:chExt cx="1646238" cy="1644650"/>
          </a:xfrm>
        </p:grpSpPr>
        <p:sp>
          <p:nvSpPr>
            <p:cNvPr id="46" name="AutoShape 3"/>
            <p:cNvSpPr>
              <a:spLocks noChangeAspect="1" noChangeArrowheads="1" noTextEdit="1"/>
            </p:cNvSpPr>
            <p:nvPr/>
          </p:nvSpPr>
          <p:spPr bwMode="auto">
            <a:xfrm>
              <a:off x="6464300" y="2606675"/>
              <a:ext cx="1646238" cy="1644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6729414" y="2878138"/>
              <a:ext cx="1122265" cy="1128713"/>
              <a:chOff x="6729414" y="2878138"/>
              <a:chExt cx="1122265" cy="1128713"/>
            </a:xfrm>
          </p:grpSpPr>
          <p:sp>
            <p:nvSpPr>
              <p:cNvPr id="48" name="Freeform 47"/>
              <p:cNvSpPr>
                <a:spLocks/>
              </p:cNvSpPr>
              <p:nvPr/>
            </p:nvSpPr>
            <p:spPr bwMode="auto">
              <a:xfrm>
                <a:off x="7158038" y="3079750"/>
                <a:ext cx="530225" cy="541338"/>
              </a:xfrm>
              <a:custGeom>
                <a:avLst/>
                <a:gdLst>
                  <a:gd name="T0" fmla="*/ 741 w 743"/>
                  <a:gd name="T1" fmla="*/ 524 h 758"/>
                  <a:gd name="T2" fmla="*/ 741 w 743"/>
                  <a:gd name="T3" fmla="*/ 519 h 758"/>
                  <a:gd name="T4" fmla="*/ 654 w 743"/>
                  <a:gd name="T5" fmla="*/ 286 h 758"/>
                  <a:gd name="T6" fmla="*/ 605 w 743"/>
                  <a:gd name="T7" fmla="*/ 216 h 758"/>
                  <a:gd name="T8" fmla="*/ 456 w 743"/>
                  <a:gd name="T9" fmla="*/ 56 h 758"/>
                  <a:gd name="T10" fmla="*/ 435 w 743"/>
                  <a:gd name="T11" fmla="*/ 30 h 758"/>
                  <a:gd name="T12" fmla="*/ 422 w 743"/>
                  <a:gd name="T13" fmla="*/ 10 h 758"/>
                  <a:gd name="T14" fmla="*/ 421 w 743"/>
                  <a:gd name="T15" fmla="*/ 8 h 758"/>
                  <a:gd name="T16" fmla="*/ 403 w 743"/>
                  <a:gd name="T17" fmla="*/ 0 h 758"/>
                  <a:gd name="T18" fmla="*/ 333 w 743"/>
                  <a:gd name="T19" fmla="*/ 0 h 758"/>
                  <a:gd name="T20" fmla="*/ 316 w 743"/>
                  <a:gd name="T21" fmla="*/ 8 h 758"/>
                  <a:gd name="T22" fmla="*/ 314 w 743"/>
                  <a:gd name="T23" fmla="*/ 11 h 758"/>
                  <a:gd name="T24" fmla="*/ 303 w 743"/>
                  <a:gd name="T25" fmla="*/ 30 h 758"/>
                  <a:gd name="T26" fmla="*/ 284 w 743"/>
                  <a:gd name="T27" fmla="*/ 56 h 758"/>
                  <a:gd name="T28" fmla="*/ 135 w 743"/>
                  <a:gd name="T29" fmla="*/ 216 h 758"/>
                  <a:gd name="T30" fmla="*/ 86 w 743"/>
                  <a:gd name="T31" fmla="*/ 286 h 758"/>
                  <a:gd name="T32" fmla="*/ 0 w 743"/>
                  <a:gd name="T33" fmla="*/ 497 h 758"/>
                  <a:gd name="T34" fmla="*/ 9 w 743"/>
                  <a:gd name="T35" fmla="*/ 498 h 758"/>
                  <a:gd name="T36" fmla="*/ 403 w 743"/>
                  <a:gd name="T37" fmla="*/ 518 h 758"/>
                  <a:gd name="T38" fmla="*/ 550 w 743"/>
                  <a:gd name="T39" fmla="*/ 669 h 758"/>
                  <a:gd name="T40" fmla="*/ 550 w 743"/>
                  <a:gd name="T41" fmla="*/ 673 h 758"/>
                  <a:gd name="T42" fmla="*/ 524 w 743"/>
                  <a:gd name="T43" fmla="*/ 758 h 758"/>
                  <a:gd name="T44" fmla="*/ 666 w 743"/>
                  <a:gd name="T45" fmla="*/ 663 h 758"/>
                  <a:gd name="T46" fmla="*/ 732 w 743"/>
                  <a:gd name="T47" fmla="*/ 588 h 758"/>
                  <a:gd name="T48" fmla="*/ 737 w 743"/>
                  <a:gd name="T49" fmla="*/ 583 h 758"/>
                  <a:gd name="T50" fmla="*/ 741 w 743"/>
                  <a:gd name="T51" fmla="*/ 524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743" h="758">
                    <a:moveTo>
                      <a:pt x="741" y="524"/>
                    </a:moveTo>
                    <a:cubicBezTo>
                      <a:pt x="741" y="519"/>
                      <a:pt x="741" y="519"/>
                      <a:pt x="741" y="519"/>
                    </a:cubicBezTo>
                    <a:cubicBezTo>
                      <a:pt x="741" y="453"/>
                      <a:pt x="711" y="373"/>
                      <a:pt x="654" y="286"/>
                    </a:cubicBezTo>
                    <a:cubicBezTo>
                      <a:pt x="640" y="263"/>
                      <a:pt x="623" y="240"/>
                      <a:pt x="605" y="216"/>
                    </a:cubicBezTo>
                    <a:cubicBezTo>
                      <a:pt x="542" y="134"/>
                      <a:pt x="475" y="71"/>
                      <a:pt x="456" y="56"/>
                    </a:cubicBezTo>
                    <a:cubicBezTo>
                      <a:pt x="450" y="51"/>
                      <a:pt x="442" y="41"/>
                      <a:pt x="435" y="30"/>
                    </a:cubicBezTo>
                    <a:cubicBezTo>
                      <a:pt x="430" y="23"/>
                      <a:pt x="426" y="16"/>
                      <a:pt x="422" y="10"/>
                    </a:cubicBezTo>
                    <a:cubicBezTo>
                      <a:pt x="422" y="10"/>
                      <a:pt x="422" y="9"/>
                      <a:pt x="421" y="8"/>
                    </a:cubicBezTo>
                    <a:cubicBezTo>
                      <a:pt x="417" y="3"/>
                      <a:pt x="410" y="0"/>
                      <a:pt x="403" y="0"/>
                    </a:cubicBezTo>
                    <a:cubicBezTo>
                      <a:pt x="333" y="0"/>
                      <a:pt x="333" y="0"/>
                      <a:pt x="333" y="0"/>
                    </a:cubicBezTo>
                    <a:cubicBezTo>
                      <a:pt x="327" y="0"/>
                      <a:pt x="320" y="3"/>
                      <a:pt x="316" y="8"/>
                    </a:cubicBezTo>
                    <a:cubicBezTo>
                      <a:pt x="315" y="9"/>
                      <a:pt x="315" y="10"/>
                      <a:pt x="314" y="11"/>
                    </a:cubicBezTo>
                    <a:cubicBezTo>
                      <a:pt x="311" y="17"/>
                      <a:pt x="307" y="24"/>
                      <a:pt x="303" y="30"/>
                    </a:cubicBezTo>
                    <a:cubicBezTo>
                      <a:pt x="297" y="41"/>
                      <a:pt x="290" y="51"/>
                      <a:pt x="284" y="56"/>
                    </a:cubicBezTo>
                    <a:cubicBezTo>
                      <a:pt x="265" y="71"/>
                      <a:pt x="198" y="134"/>
                      <a:pt x="135" y="216"/>
                    </a:cubicBezTo>
                    <a:cubicBezTo>
                      <a:pt x="116" y="240"/>
                      <a:pt x="100" y="263"/>
                      <a:pt x="86" y="286"/>
                    </a:cubicBezTo>
                    <a:cubicBezTo>
                      <a:pt x="35" y="364"/>
                      <a:pt x="6" y="436"/>
                      <a:pt x="0" y="497"/>
                    </a:cubicBezTo>
                    <a:cubicBezTo>
                      <a:pt x="9" y="498"/>
                      <a:pt x="9" y="498"/>
                      <a:pt x="9" y="498"/>
                    </a:cubicBezTo>
                    <a:cubicBezTo>
                      <a:pt x="403" y="518"/>
                      <a:pt x="403" y="518"/>
                      <a:pt x="403" y="518"/>
                    </a:cubicBezTo>
                    <a:cubicBezTo>
                      <a:pt x="484" y="522"/>
                      <a:pt x="547" y="588"/>
                      <a:pt x="550" y="669"/>
                    </a:cubicBezTo>
                    <a:cubicBezTo>
                      <a:pt x="550" y="670"/>
                      <a:pt x="550" y="671"/>
                      <a:pt x="550" y="673"/>
                    </a:cubicBezTo>
                    <a:cubicBezTo>
                      <a:pt x="550" y="704"/>
                      <a:pt x="540" y="733"/>
                      <a:pt x="524" y="758"/>
                    </a:cubicBezTo>
                    <a:cubicBezTo>
                      <a:pt x="579" y="739"/>
                      <a:pt x="627" y="706"/>
                      <a:pt x="666" y="663"/>
                    </a:cubicBezTo>
                    <a:cubicBezTo>
                      <a:pt x="732" y="588"/>
                      <a:pt x="732" y="588"/>
                      <a:pt x="732" y="588"/>
                    </a:cubicBezTo>
                    <a:cubicBezTo>
                      <a:pt x="734" y="586"/>
                      <a:pt x="735" y="585"/>
                      <a:pt x="737" y="583"/>
                    </a:cubicBezTo>
                    <a:cubicBezTo>
                      <a:pt x="743" y="551"/>
                      <a:pt x="741" y="525"/>
                      <a:pt x="741" y="524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  <p:sp>
            <p:nvSpPr>
              <p:cNvPr id="49" name="Freeform 48"/>
              <p:cNvSpPr>
                <a:spLocks/>
              </p:cNvSpPr>
              <p:nvPr/>
            </p:nvSpPr>
            <p:spPr bwMode="auto">
              <a:xfrm>
                <a:off x="6729414" y="2878138"/>
                <a:ext cx="1122265" cy="1128713"/>
              </a:xfrm>
              <a:custGeom>
                <a:avLst/>
                <a:gdLst>
                  <a:gd name="connsiteX0" fmla="*/ 408151 w 1122265"/>
                  <a:gd name="connsiteY0" fmla="*/ 618966 h 1128713"/>
                  <a:gd name="connsiteX1" fmla="*/ 324550 w 1122265"/>
                  <a:gd name="connsiteY1" fmla="*/ 638976 h 1128713"/>
                  <a:gd name="connsiteX2" fmla="*/ 30162 w 1122265"/>
                  <a:gd name="connsiteY2" fmla="*/ 806195 h 1128713"/>
                  <a:gd name="connsiteX3" fmla="*/ 30162 w 1122265"/>
                  <a:gd name="connsiteY3" fmla="*/ 1090612 h 1128713"/>
                  <a:gd name="connsiteX4" fmla="*/ 366708 w 1122265"/>
                  <a:gd name="connsiteY4" fmla="*/ 960552 h 1128713"/>
                  <a:gd name="connsiteX5" fmla="*/ 417440 w 1122265"/>
                  <a:gd name="connsiteY5" fmla="*/ 952691 h 1128713"/>
                  <a:gd name="connsiteX6" fmla="*/ 566778 w 1122265"/>
                  <a:gd name="connsiteY6" fmla="*/ 963411 h 1128713"/>
                  <a:gd name="connsiteX7" fmla="*/ 795429 w 1122265"/>
                  <a:gd name="connsiteY7" fmla="*/ 936970 h 1128713"/>
                  <a:gd name="connsiteX8" fmla="*/ 1046230 w 1122265"/>
                  <a:gd name="connsiteY8" fmla="*/ 770465 h 1128713"/>
                  <a:gd name="connsiteX9" fmla="*/ 1078384 w 1122265"/>
                  <a:gd name="connsiteY9" fmla="*/ 733305 h 1128713"/>
                  <a:gd name="connsiteX10" fmla="*/ 1073383 w 1122265"/>
                  <a:gd name="connsiteY10" fmla="*/ 658985 h 1128713"/>
                  <a:gd name="connsiteX11" fmla="*/ 1034798 w 1122265"/>
                  <a:gd name="connsiteY11" fmla="*/ 645407 h 1128713"/>
                  <a:gd name="connsiteX12" fmla="*/ 997642 w 1122265"/>
                  <a:gd name="connsiteY12" fmla="*/ 663272 h 1128713"/>
                  <a:gd name="connsiteX13" fmla="*/ 949768 w 1122265"/>
                  <a:gd name="connsiteY13" fmla="*/ 716869 h 1128713"/>
                  <a:gd name="connsiteX14" fmla="*/ 804003 w 1122265"/>
                  <a:gd name="connsiteY14" fmla="*/ 808339 h 1128713"/>
                  <a:gd name="connsiteX15" fmla="*/ 606792 w 1122265"/>
                  <a:gd name="connsiteY15" fmla="*/ 797620 h 1128713"/>
                  <a:gd name="connsiteX16" fmla="*/ 551772 w 1122265"/>
                  <a:gd name="connsiteY16" fmla="*/ 775467 h 1128713"/>
                  <a:gd name="connsiteX17" fmla="*/ 542483 w 1122265"/>
                  <a:gd name="connsiteY17" fmla="*/ 759031 h 1128713"/>
                  <a:gd name="connsiteX18" fmla="*/ 556060 w 1122265"/>
                  <a:gd name="connsiteY18" fmla="*/ 745453 h 1128713"/>
                  <a:gd name="connsiteX19" fmla="*/ 713972 w 1122265"/>
                  <a:gd name="connsiteY19" fmla="*/ 729732 h 1128713"/>
                  <a:gd name="connsiteX20" fmla="*/ 757558 w 1122265"/>
                  <a:gd name="connsiteY20" fmla="*/ 682567 h 1128713"/>
                  <a:gd name="connsiteX21" fmla="*/ 711828 w 1122265"/>
                  <a:gd name="connsiteY21" fmla="*/ 634688 h 1128713"/>
                  <a:gd name="connsiteX22" fmla="*/ 408151 w 1122265"/>
                  <a:gd name="connsiteY22" fmla="*/ 618966 h 1128713"/>
                  <a:gd name="connsiteX23" fmla="*/ 389667 w 1122265"/>
                  <a:gd name="connsiteY23" fmla="*/ 587375 h 1128713"/>
                  <a:gd name="connsiteX24" fmla="*/ 393235 w 1122265"/>
                  <a:gd name="connsiteY24" fmla="*/ 587375 h 1128713"/>
                  <a:gd name="connsiteX25" fmla="*/ 396090 w 1122265"/>
                  <a:gd name="connsiteY25" fmla="*/ 587375 h 1128713"/>
                  <a:gd name="connsiteX26" fmla="*/ 398944 w 1122265"/>
                  <a:gd name="connsiteY26" fmla="*/ 587375 h 1128713"/>
                  <a:gd name="connsiteX27" fmla="*/ 402513 w 1122265"/>
                  <a:gd name="connsiteY27" fmla="*/ 587375 h 1128713"/>
                  <a:gd name="connsiteX28" fmla="*/ 410363 w 1122265"/>
                  <a:gd name="connsiteY28" fmla="*/ 587375 h 1128713"/>
                  <a:gd name="connsiteX29" fmla="*/ 714389 w 1122265"/>
                  <a:gd name="connsiteY29" fmla="*/ 603087 h 1128713"/>
                  <a:gd name="connsiteX30" fmla="*/ 779333 w 1122265"/>
                  <a:gd name="connsiteY30" fmla="*/ 643794 h 1128713"/>
                  <a:gd name="connsiteX31" fmla="*/ 781474 w 1122265"/>
                  <a:gd name="connsiteY31" fmla="*/ 648079 h 1128713"/>
                  <a:gd name="connsiteX32" fmla="*/ 787897 w 1122265"/>
                  <a:gd name="connsiteY32" fmla="*/ 666648 h 1128713"/>
                  <a:gd name="connsiteX33" fmla="*/ 789324 w 1122265"/>
                  <a:gd name="connsiteY33" fmla="*/ 682359 h 1128713"/>
                  <a:gd name="connsiteX34" fmla="*/ 788611 w 1122265"/>
                  <a:gd name="connsiteY34" fmla="*/ 688073 h 1128713"/>
                  <a:gd name="connsiteX35" fmla="*/ 788611 w 1122265"/>
                  <a:gd name="connsiteY35" fmla="*/ 688787 h 1128713"/>
                  <a:gd name="connsiteX36" fmla="*/ 787897 w 1122265"/>
                  <a:gd name="connsiteY36" fmla="*/ 694500 h 1128713"/>
                  <a:gd name="connsiteX37" fmla="*/ 762918 w 1122265"/>
                  <a:gd name="connsiteY37" fmla="*/ 741635 h 1128713"/>
                  <a:gd name="connsiteX38" fmla="*/ 762205 w 1122265"/>
                  <a:gd name="connsiteY38" fmla="*/ 741635 h 1128713"/>
                  <a:gd name="connsiteX39" fmla="*/ 757923 w 1122265"/>
                  <a:gd name="connsiteY39" fmla="*/ 745206 h 1128713"/>
                  <a:gd name="connsiteX40" fmla="*/ 753641 w 1122265"/>
                  <a:gd name="connsiteY40" fmla="*/ 748063 h 1128713"/>
                  <a:gd name="connsiteX41" fmla="*/ 752927 w 1122265"/>
                  <a:gd name="connsiteY41" fmla="*/ 748777 h 1128713"/>
                  <a:gd name="connsiteX42" fmla="*/ 748645 w 1122265"/>
                  <a:gd name="connsiteY42" fmla="*/ 751633 h 1128713"/>
                  <a:gd name="connsiteX43" fmla="*/ 747218 w 1122265"/>
                  <a:gd name="connsiteY43" fmla="*/ 752348 h 1128713"/>
                  <a:gd name="connsiteX44" fmla="*/ 742222 w 1122265"/>
                  <a:gd name="connsiteY44" fmla="*/ 754490 h 1128713"/>
                  <a:gd name="connsiteX45" fmla="*/ 741508 w 1122265"/>
                  <a:gd name="connsiteY45" fmla="*/ 755204 h 1128713"/>
                  <a:gd name="connsiteX46" fmla="*/ 737226 w 1122265"/>
                  <a:gd name="connsiteY46" fmla="*/ 756633 h 1128713"/>
                  <a:gd name="connsiteX47" fmla="*/ 717957 w 1122265"/>
                  <a:gd name="connsiteY47" fmla="*/ 760918 h 1128713"/>
                  <a:gd name="connsiteX48" fmla="*/ 623752 w 1122265"/>
                  <a:gd name="connsiteY48" fmla="*/ 770202 h 1128713"/>
                  <a:gd name="connsiteX49" fmla="*/ 742222 w 1122265"/>
                  <a:gd name="connsiteY49" fmla="*/ 787342 h 1128713"/>
                  <a:gd name="connsiteX50" fmla="*/ 774337 w 1122265"/>
                  <a:gd name="connsiteY50" fmla="*/ 783057 h 1128713"/>
                  <a:gd name="connsiteX51" fmla="*/ 784329 w 1122265"/>
                  <a:gd name="connsiteY51" fmla="*/ 780914 h 1128713"/>
                  <a:gd name="connsiteX52" fmla="*/ 785756 w 1122265"/>
                  <a:gd name="connsiteY52" fmla="*/ 780200 h 1128713"/>
                  <a:gd name="connsiteX53" fmla="*/ 795747 w 1122265"/>
                  <a:gd name="connsiteY53" fmla="*/ 778058 h 1128713"/>
                  <a:gd name="connsiteX54" fmla="*/ 825722 w 1122265"/>
                  <a:gd name="connsiteY54" fmla="*/ 767345 h 1128713"/>
                  <a:gd name="connsiteX55" fmla="*/ 908508 w 1122265"/>
                  <a:gd name="connsiteY55" fmla="*/ 714497 h 1128713"/>
                  <a:gd name="connsiteX56" fmla="*/ 927064 w 1122265"/>
                  <a:gd name="connsiteY56" fmla="*/ 695928 h 1128713"/>
                  <a:gd name="connsiteX57" fmla="*/ 974166 w 1122265"/>
                  <a:gd name="connsiteY57" fmla="*/ 642366 h 1128713"/>
                  <a:gd name="connsiteX58" fmla="*/ 977021 w 1122265"/>
                  <a:gd name="connsiteY58" fmla="*/ 638795 h 1128713"/>
                  <a:gd name="connsiteX59" fmla="*/ 977734 w 1122265"/>
                  <a:gd name="connsiteY59" fmla="*/ 638795 h 1128713"/>
                  <a:gd name="connsiteX60" fmla="*/ 1032687 w 1122265"/>
                  <a:gd name="connsiteY60" fmla="*/ 613799 h 1128713"/>
                  <a:gd name="connsiteX61" fmla="*/ 1033401 w 1122265"/>
                  <a:gd name="connsiteY61" fmla="*/ 613799 h 1128713"/>
                  <a:gd name="connsiteX62" fmla="*/ 1037683 w 1122265"/>
                  <a:gd name="connsiteY62" fmla="*/ 613799 h 1128713"/>
                  <a:gd name="connsiteX63" fmla="*/ 1039111 w 1122265"/>
                  <a:gd name="connsiteY63" fmla="*/ 613799 h 1128713"/>
                  <a:gd name="connsiteX64" fmla="*/ 1078363 w 1122265"/>
                  <a:gd name="connsiteY64" fmla="*/ 624512 h 1128713"/>
                  <a:gd name="connsiteX65" fmla="*/ 1081931 w 1122265"/>
                  <a:gd name="connsiteY65" fmla="*/ 626654 h 1128713"/>
                  <a:gd name="connsiteX66" fmla="*/ 1084786 w 1122265"/>
                  <a:gd name="connsiteY66" fmla="*/ 628083 h 1128713"/>
                  <a:gd name="connsiteX67" fmla="*/ 1085499 w 1122265"/>
                  <a:gd name="connsiteY67" fmla="*/ 628797 h 1128713"/>
                  <a:gd name="connsiteX68" fmla="*/ 1088354 w 1122265"/>
                  <a:gd name="connsiteY68" fmla="*/ 630939 h 1128713"/>
                  <a:gd name="connsiteX69" fmla="*/ 1089068 w 1122265"/>
                  <a:gd name="connsiteY69" fmla="*/ 631653 h 1128713"/>
                  <a:gd name="connsiteX70" fmla="*/ 1091209 w 1122265"/>
                  <a:gd name="connsiteY70" fmla="*/ 633082 h 1128713"/>
                  <a:gd name="connsiteX71" fmla="*/ 1094063 w 1122265"/>
                  <a:gd name="connsiteY71" fmla="*/ 635224 h 1128713"/>
                  <a:gd name="connsiteX72" fmla="*/ 1094063 w 1122265"/>
                  <a:gd name="connsiteY72" fmla="*/ 635938 h 1128713"/>
                  <a:gd name="connsiteX73" fmla="*/ 1101914 w 1122265"/>
                  <a:gd name="connsiteY73" fmla="*/ 753062 h 1128713"/>
                  <a:gd name="connsiteX74" fmla="*/ 1070512 w 1122265"/>
                  <a:gd name="connsiteY74" fmla="*/ 790913 h 1128713"/>
                  <a:gd name="connsiteX75" fmla="*/ 964888 w 1122265"/>
                  <a:gd name="connsiteY75" fmla="*/ 887325 h 1128713"/>
                  <a:gd name="connsiteX76" fmla="*/ 955611 w 1122265"/>
                  <a:gd name="connsiteY76" fmla="*/ 893752 h 1128713"/>
                  <a:gd name="connsiteX77" fmla="*/ 947046 w 1122265"/>
                  <a:gd name="connsiteY77" fmla="*/ 899466 h 1128713"/>
                  <a:gd name="connsiteX78" fmla="*/ 805025 w 1122265"/>
                  <a:gd name="connsiteY78" fmla="*/ 966597 h 1128713"/>
                  <a:gd name="connsiteX79" fmla="*/ 791465 w 1122265"/>
                  <a:gd name="connsiteY79" fmla="*/ 970882 h 1128713"/>
                  <a:gd name="connsiteX80" fmla="*/ 787183 w 1122265"/>
                  <a:gd name="connsiteY80" fmla="*/ 971597 h 1128713"/>
                  <a:gd name="connsiteX81" fmla="*/ 778619 w 1122265"/>
                  <a:gd name="connsiteY81" fmla="*/ 974453 h 1128713"/>
                  <a:gd name="connsiteX82" fmla="*/ 772910 w 1122265"/>
                  <a:gd name="connsiteY82" fmla="*/ 975882 h 1128713"/>
                  <a:gd name="connsiteX83" fmla="*/ 765059 w 1122265"/>
                  <a:gd name="connsiteY83" fmla="*/ 977310 h 1128713"/>
                  <a:gd name="connsiteX84" fmla="*/ 758636 w 1122265"/>
                  <a:gd name="connsiteY84" fmla="*/ 979452 h 1128713"/>
                  <a:gd name="connsiteX85" fmla="*/ 752927 w 1122265"/>
                  <a:gd name="connsiteY85" fmla="*/ 980167 h 1128713"/>
                  <a:gd name="connsiteX86" fmla="*/ 723666 w 1122265"/>
                  <a:gd name="connsiteY86" fmla="*/ 986594 h 1128713"/>
                  <a:gd name="connsiteX87" fmla="*/ 720812 w 1122265"/>
                  <a:gd name="connsiteY87" fmla="*/ 986594 h 1128713"/>
                  <a:gd name="connsiteX88" fmla="*/ 710106 w 1122265"/>
                  <a:gd name="connsiteY88" fmla="*/ 988737 h 1128713"/>
                  <a:gd name="connsiteX89" fmla="*/ 708679 w 1122265"/>
                  <a:gd name="connsiteY89" fmla="*/ 988737 h 1128713"/>
                  <a:gd name="connsiteX90" fmla="*/ 649444 w 1122265"/>
                  <a:gd name="connsiteY90" fmla="*/ 995164 h 1128713"/>
                  <a:gd name="connsiteX91" fmla="*/ 647303 w 1122265"/>
                  <a:gd name="connsiteY91" fmla="*/ 995164 h 1128713"/>
                  <a:gd name="connsiteX92" fmla="*/ 636598 w 1122265"/>
                  <a:gd name="connsiteY92" fmla="*/ 995878 h 1128713"/>
                  <a:gd name="connsiteX93" fmla="*/ 634457 w 1122265"/>
                  <a:gd name="connsiteY93" fmla="*/ 995878 h 1128713"/>
                  <a:gd name="connsiteX94" fmla="*/ 620183 w 1122265"/>
                  <a:gd name="connsiteY94" fmla="*/ 995878 h 1128713"/>
                  <a:gd name="connsiteX95" fmla="*/ 619470 w 1122265"/>
                  <a:gd name="connsiteY95" fmla="*/ 995878 h 1128713"/>
                  <a:gd name="connsiteX96" fmla="*/ 611619 w 1122265"/>
                  <a:gd name="connsiteY96" fmla="*/ 995878 h 1128713"/>
                  <a:gd name="connsiteX97" fmla="*/ 605196 w 1122265"/>
                  <a:gd name="connsiteY97" fmla="*/ 995878 h 1128713"/>
                  <a:gd name="connsiteX98" fmla="*/ 598060 w 1122265"/>
                  <a:gd name="connsiteY98" fmla="*/ 995878 h 1128713"/>
                  <a:gd name="connsiteX99" fmla="*/ 591637 w 1122265"/>
                  <a:gd name="connsiteY99" fmla="*/ 995878 h 1128713"/>
                  <a:gd name="connsiteX100" fmla="*/ 583786 w 1122265"/>
                  <a:gd name="connsiteY100" fmla="*/ 995164 h 1128713"/>
                  <a:gd name="connsiteX101" fmla="*/ 578077 w 1122265"/>
                  <a:gd name="connsiteY101" fmla="*/ 995164 h 1128713"/>
                  <a:gd name="connsiteX102" fmla="*/ 565944 w 1122265"/>
                  <a:gd name="connsiteY102" fmla="*/ 994450 h 1128713"/>
                  <a:gd name="connsiteX103" fmla="*/ 565231 w 1122265"/>
                  <a:gd name="connsiteY103" fmla="*/ 994450 h 1128713"/>
                  <a:gd name="connsiteX104" fmla="*/ 484585 w 1122265"/>
                  <a:gd name="connsiteY104" fmla="*/ 988737 h 1128713"/>
                  <a:gd name="connsiteX105" fmla="*/ 416073 w 1122265"/>
                  <a:gd name="connsiteY105" fmla="*/ 983737 h 1128713"/>
                  <a:gd name="connsiteX106" fmla="*/ 410363 w 1122265"/>
                  <a:gd name="connsiteY106" fmla="*/ 983737 h 1128713"/>
                  <a:gd name="connsiteX107" fmla="*/ 406795 w 1122265"/>
                  <a:gd name="connsiteY107" fmla="*/ 983737 h 1128713"/>
                  <a:gd name="connsiteX108" fmla="*/ 392521 w 1122265"/>
                  <a:gd name="connsiteY108" fmla="*/ 985166 h 1128713"/>
                  <a:gd name="connsiteX109" fmla="*/ 388239 w 1122265"/>
                  <a:gd name="connsiteY109" fmla="*/ 985880 h 1128713"/>
                  <a:gd name="connsiteX110" fmla="*/ 388239 w 1122265"/>
                  <a:gd name="connsiteY110" fmla="*/ 986594 h 1128713"/>
                  <a:gd name="connsiteX111" fmla="*/ 383957 w 1122265"/>
                  <a:gd name="connsiteY111" fmla="*/ 987308 h 1128713"/>
                  <a:gd name="connsiteX112" fmla="*/ 383244 w 1122265"/>
                  <a:gd name="connsiteY112" fmla="*/ 988022 h 1128713"/>
                  <a:gd name="connsiteX113" fmla="*/ 378961 w 1122265"/>
                  <a:gd name="connsiteY113" fmla="*/ 989451 h 1128713"/>
                  <a:gd name="connsiteX114" fmla="*/ 21410 w 1122265"/>
                  <a:gd name="connsiteY114" fmla="*/ 1127999 h 1128713"/>
                  <a:gd name="connsiteX115" fmla="*/ 15701 w 1122265"/>
                  <a:gd name="connsiteY115" fmla="*/ 1128713 h 1128713"/>
                  <a:gd name="connsiteX116" fmla="*/ 7137 w 1122265"/>
                  <a:gd name="connsiteY116" fmla="*/ 1125856 h 1128713"/>
                  <a:gd name="connsiteX117" fmla="*/ 0 w 1122265"/>
                  <a:gd name="connsiteY117" fmla="*/ 1113001 h 1128713"/>
                  <a:gd name="connsiteX118" fmla="*/ 0 w 1122265"/>
                  <a:gd name="connsiteY118" fmla="*/ 796626 h 1128713"/>
                  <a:gd name="connsiteX119" fmla="*/ 7851 w 1122265"/>
                  <a:gd name="connsiteY119" fmla="*/ 783057 h 1128713"/>
                  <a:gd name="connsiteX120" fmla="*/ 309735 w 1122265"/>
                  <a:gd name="connsiteY120" fmla="*/ 611657 h 1128713"/>
                  <a:gd name="connsiteX121" fmla="*/ 315444 w 1122265"/>
                  <a:gd name="connsiteY121" fmla="*/ 608800 h 1128713"/>
                  <a:gd name="connsiteX122" fmla="*/ 317585 w 1122265"/>
                  <a:gd name="connsiteY122" fmla="*/ 607372 h 1128713"/>
                  <a:gd name="connsiteX123" fmla="*/ 320440 w 1122265"/>
                  <a:gd name="connsiteY123" fmla="*/ 605943 h 1128713"/>
                  <a:gd name="connsiteX124" fmla="*/ 324009 w 1122265"/>
                  <a:gd name="connsiteY124" fmla="*/ 604515 h 1128713"/>
                  <a:gd name="connsiteX125" fmla="*/ 326150 w 1122265"/>
                  <a:gd name="connsiteY125" fmla="*/ 603087 h 1128713"/>
                  <a:gd name="connsiteX126" fmla="*/ 329718 w 1122265"/>
                  <a:gd name="connsiteY126" fmla="*/ 601658 h 1128713"/>
                  <a:gd name="connsiteX127" fmla="*/ 331859 w 1122265"/>
                  <a:gd name="connsiteY127" fmla="*/ 600944 h 1128713"/>
                  <a:gd name="connsiteX128" fmla="*/ 336141 w 1122265"/>
                  <a:gd name="connsiteY128" fmla="*/ 599516 h 1128713"/>
                  <a:gd name="connsiteX129" fmla="*/ 337568 w 1122265"/>
                  <a:gd name="connsiteY129" fmla="*/ 598802 h 1128713"/>
                  <a:gd name="connsiteX130" fmla="*/ 341850 w 1122265"/>
                  <a:gd name="connsiteY130" fmla="*/ 597373 h 1128713"/>
                  <a:gd name="connsiteX131" fmla="*/ 342564 w 1122265"/>
                  <a:gd name="connsiteY131" fmla="*/ 596659 h 1128713"/>
                  <a:gd name="connsiteX132" fmla="*/ 347560 w 1122265"/>
                  <a:gd name="connsiteY132" fmla="*/ 595231 h 1128713"/>
                  <a:gd name="connsiteX133" fmla="*/ 348273 w 1122265"/>
                  <a:gd name="connsiteY133" fmla="*/ 595231 h 1128713"/>
                  <a:gd name="connsiteX134" fmla="*/ 381816 w 1122265"/>
                  <a:gd name="connsiteY134" fmla="*/ 588089 h 1128713"/>
                  <a:gd name="connsiteX135" fmla="*/ 383244 w 1122265"/>
                  <a:gd name="connsiteY135" fmla="*/ 588089 h 1128713"/>
                  <a:gd name="connsiteX136" fmla="*/ 386812 w 1122265"/>
                  <a:gd name="connsiteY136" fmla="*/ 588089 h 1128713"/>
                  <a:gd name="connsiteX137" fmla="*/ 389667 w 1122265"/>
                  <a:gd name="connsiteY137" fmla="*/ 587375 h 1128713"/>
                  <a:gd name="connsiteX138" fmla="*/ 637653 w 1122265"/>
                  <a:gd name="connsiteY138" fmla="*/ 0 h 1128713"/>
                  <a:gd name="connsiteX139" fmla="*/ 747520 w 1122265"/>
                  <a:gd name="connsiteY139" fmla="*/ 0 h 1128713"/>
                  <a:gd name="connsiteX140" fmla="*/ 783905 w 1122265"/>
                  <a:gd name="connsiteY140" fmla="*/ 15718 h 1128713"/>
                  <a:gd name="connsiteX141" fmla="*/ 788186 w 1122265"/>
                  <a:gd name="connsiteY141" fmla="*/ 32151 h 1128713"/>
                  <a:gd name="connsiteX142" fmla="*/ 857388 w 1122265"/>
                  <a:gd name="connsiteY142" fmla="*/ 90738 h 1128713"/>
                  <a:gd name="connsiteX143" fmla="*/ 791039 w 1122265"/>
                  <a:gd name="connsiteY143" fmla="*/ 169329 h 1128713"/>
                  <a:gd name="connsiteX144" fmla="*/ 790326 w 1122265"/>
                  <a:gd name="connsiteY144" fmla="*/ 170044 h 1128713"/>
                  <a:gd name="connsiteX145" fmla="*/ 783905 w 1122265"/>
                  <a:gd name="connsiteY145" fmla="*/ 181475 h 1128713"/>
                  <a:gd name="connsiteX146" fmla="*/ 787472 w 1122265"/>
                  <a:gd name="connsiteY146" fmla="*/ 187191 h 1128713"/>
                  <a:gd name="connsiteX147" fmla="*/ 1020049 w 1122265"/>
                  <a:gd name="connsiteY147" fmla="*/ 572291 h 1128713"/>
                  <a:gd name="connsiteX148" fmla="*/ 1020762 w 1122265"/>
                  <a:gd name="connsiteY148" fmla="*/ 584437 h 1128713"/>
                  <a:gd name="connsiteX149" fmla="*/ 1005067 w 1122265"/>
                  <a:gd name="connsiteY149" fmla="*/ 588009 h 1128713"/>
                  <a:gd name="connsiteX150" fmla="*/ 989371 w 1122265"/>
                  <a:gd name="connsiteY150" fmla="*/ 593725 h 1128713"/>
                  <a:gd name="connsiteX151" fmla="*/ 989371 w 1122265"/>
                  <a:gd name="connsiteY151" fmla="*/ 574434 h 1128713"/>
                  <a:gd name="connsiteX152" fmla="*/ 988658 w 1122265"/>
                  <a:gd name="connsiteY152" fmla="*/ 573005 h 1128713"/>
                  <a:gd name="connsiteX153" fmla="*/ 767496 w 1122265"/>
                  <a:gd name="connsiteY153" fmla="*/ 211483 h 1128713"/>
                  <a:gd name="connsiteX154" fmla="*/ 752514 w 1122265"/>
                  <a:gd name="connsiteY154" fmla="*/ 181475 h 1128713"/>
                  <a:gd name="connsiteX155" fmla="*/ 769636 w 1122265"/>
                  <a:gd name="connsiteY155" fmla="*/ 146466 h 1128713"/>
                  <a:gd name="connsiteX156" fmla="*/ 824570 w 1122265"/>
                  <a:gd name="connsiteY156" fmla="*/ 88594 h 1128713"/>
                  <a:gd name="connsiteX157" fmla="*/ 778198 w 1122265"/>
                  <a:gd name="connsiteY157" fmla="*/ 62873 h 1128713"/>
                  <a:gd name="connsiteX158" fmla="*/ 752514 w 1122265"/>
                  <a:gd name="connsiteY158" fmla="*/ 115030 h 1128713"/>
                  <a:gd name="connsiteX159" fmla="*/ 738246 w 1122265"/>
                  <a:gd name="connsiteY159" fmla="*/ 124318 h 1128713"/>
                  <a:gd name="connsiteX160" fmla="*/ 731825 w 1122265"/>
                  <a:gd name="connsiteY160" fmla="*/ 122889 h 1128713"/>
                  <a:gd name="connsiteX161" fmla="*/ 722550 w 1122265"/>
                  <a:gd name="connsiteY161" fmla="*/ 108599 h 1128713"/>
                  <a:gd name="connsiteX162" fmla="*/ 723977 w 1122265"/>
                  <a:gd name="connsiteY162" fmla="*/ 102169 h 1128713"/>
                  <a:gd name="connsiteX163" fmla="*/ 751801 w 1122265"/>
                  <a:gd name="connsiteY163" fmla="*/ 46440 h 1128713"/>
                  <a:gd name="connsiteX164" fmla="*/ 753228 w 1122265"/>
                  <a:gd name="connsiteY164" fmla="*/ 42868 h 1128713"/>
                  <a:gd name="connsiteX165" fmla="*/ 756795 w 1122265"/>
                  <a:gd name="connsiteY165" fmla="*/ 32866 h 1128713"/>
                  <a:gd name="connsiteX166" fmla="*/ 748234 w 1122265"/>
                  <a:gd name="connsiteY166" fmla="*/ 31437 h 1128713"/>
                  <a:gd name="connsiteX167" fmla="*/ 747520 w 1122265"/>
                  <a:gd name="connsiteY167" fmla="*/ 31437 h 1128713"/>
                  <a:gd name="connsiteX168" fmla="*/ 637653 w 1122265"/>
                  <a:gd name="connsiteY168" fmla="*/ 31437 h 1128713"/>
                  <a:gd name="connsiteX169" fmla="*/ 636226 w 1122265"/>
                  <a:gd name="connsiteY169" fmla="*/ 31437 h 1128713"/>
                  <a:gd name="connsiteX170" fmla="*/ 628378 w 1122265"/>
                  <a:gd name="connsiteY170" fmla="*/ 32866 h 1128713"/>
                  <a:gd name="connsiteX171" fmla="*/ 631945 w 1122265"/>
                  <a:gd name="connsiteY171" fmla="*/ 42868 h 1128713"/>
                  <a:gd name="connsiteX172" fmla="*/ 633372 w 1122265"/>
                  <a:gd name="connsiteY172" fmla="*/ 46440 h 1128713"/>
                  <a:gd name="connsiteX173" fmla="*/ 661196 w 1122265"/>
                  <a:gd name="connsiteY173" fmla="*/ 102169 h 1128713"/>
                  <a:gd name="connsiteX174" fmla="*/ 662623 w 1122265"/>
                  <a:gd name="connsiteY174" fmla="*/ 108599 h 1128713"/>
                  <a:gd name="connsiteX175" fmla="*/ 653348 w 1122265"/>
                  <a:gd name="connsiteY175" fmla="*/ 122889 h 1128713"/>
                  <a:gd name="connsiteX176" fmla="*/ 632659 w 1122265"/>
                  <a:gd name="connsiteY176" fmla="*/ 115030 h 1128713"/>
                  <a:gd name="connsiteX177" fmla="*/ 606975 w 1122265"/>
                  <a:gd name="connsiteY177" fmla="*/ 62873 h 1128713"/>
                  <a:gd name="connsiteX178" fmla="*/ 560603 w 1122265"/>
                  <a:gd name="connsiteY178" fmla="*/ 88594 h 1128713"/>
                  <a:gd name="connsiteX179" fmla="*/ 615537 w 1122265"/>
                  <a:gd name="connsiteY179" fmla="*/ 146466 h 1128713"/>
                  <a:gd name="connsiteX180" fmla="*/ 632659 w 1122265"/>
                  <a:gd name="connsiteY180" fmla="*/ 181475 h 1128713"/>
                  <a:gd name="connsiteX181" fmla="*/ 617677 w 1122265"/>
                  <a:gd name="connsiteY181" fmla="*/ 211483 h 1128713"/>
                  <a:gd name="connsiteX182" fmla="*/ 397228 w 1122265"/>
                  <a:gd name="connsiteY182" fmla="*/ 556572 h 1128713"/>
                  <a:gd name="connsiteX183" fmla="*/ 380820 w 1122265"/>
                  <a:gd name="connsiteY183" fmla="*/ 557287 h 1128713"/>
                  <a:gd name="connsiteX184" fmla="*/ 365124 w 1122265"/>
                  <a:gd name="connsiteY184" fmla="*/ 559430 h 1128713"/>
                  <a:gd name="connsiteX185" fmla="*/ 597701 w 1122265"/>
                  <a:gd name="connsiteY185" fmla="*/ 187191 h 1128713"/>
                  <a:gd name="connsiteX186" fmla="*/ 601268 w 1122265"/>
                  <a:gd name="connsiteY186" fmla="*/ 181475 h 1128713"/>
                  <a:gd name="connsiteX187" fmla="*/ 594847 w 1122265"/>
                  <a:gd name="connsiteY187" fmla="*/ 170044 h 1128713"/>
                  <a:gd name="connsiteX188" fmla="*/ 594134 w 1122265"/>
                  <a:gd name="connsiteY188" fmla="*/ 169329 h 1128713"/>
                  <a:gd name="connsiteX189" fmla="*/ 527785 w 1122265"/>
                  <a:gd name="connsiteY189" fmla="*/ 90738 h 1128713"/>
                  <a:gd name="connsiteX190" fmla="*/ 596988 w 1122265"/>
                  <a:gd name="connsiteY190" fmla="*/ 32151 h 1128713"/>
                  <a:gd name="connsiteX191" fmla="*/ 601268 w 1122265"/>
                  <a:gd name="connsiteY191" fmla="*/ 15718 h 1128713"/>
                  <a:gd name="connsiteX192" fmla="*/ 637653 w 1122265"/>
                  <a:gd name="connsiteY192" fmla="*/ 0 h 1128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</a:cxnLst>
                <a:rect l="l" t="t" r="r" b="b"/>
                <a:pathLst>
                  <a:path w="1122265" h="1128713">
                    <a:moveTo>
                      <a:pt x="408151" y="618966"/>
                    </a:moveTo>
                    <a:cubicBezTo>
                      <a:pt x="378855" y="617537"/>
                      <a:pt x="349559" y="624683"/>
                      <a:pt x="324550" y="638976"/>
                    </a:cubicBezTo>
                    <a:cubicBezTo>
                      <a:pt x="324550" y="638976"/>
                      <a:pt x="324550" y="638976"/>
                      <a:pt x="30162" y="806195"/>
                    </a:cubicBezTo>
                    <a:cubicBezTo>
                      <a:pt x="30162" y="806195"/>
                      <a:pt x="30162" y="806195"/>
                      <a:pt x="30162" y="1090612"/>
                    </a:cubicBezTo>
                    <a:cubicBezTo>
                      <a:pt x="30162" y="1090612"/>
                      <a:pt x="30162" y="1090612"/>
                      <a:pt x="366708" y="960552"/>
                    </a:cubicBezTo>
                    <a:cubicBezTo>
                      <a:pt x="383142" y="954121"/>
                      <a:pt x="400291" y="951262"/>
                      <a:pt x="417440" y="952691"/>
                    </a:cubicBezTo>
                    <a:cubicBezTo>
                      <a:pt x="417440" y="952691"/>
                      <a:pt x="417440" y="952691"/>
                      <a:pt x="566778" y="963411"/>
                    </a:cubicBezTo>
                    <a:cubicBezTo>
                      <a:pt x="643947" y="969128"/>
                      <a:pt x="721117" y="959838"/>
                      <a:pt x="795429" y="936970"/>
                    </a:cubicBezTo>
                    <a:cubicBezTo>
                      <a:pt x="893320" y="906242"/>
                      <a:pt x="979779" y="849072"/>
                      <a:pt x="1046230" y="770465"/>
                    </a:cubicBezTo>
                    <a:cubicBezTo>
                      <a:pt x="1046230" y="770465"/>
                      <a:pt x="1046230" y="770465"/>
                      <a:pt x="1078384" y="733305"/>
                    </a:cubicBezTo>
                    <a:cubicBezTo>
                      <a:pt x="1096962" y="711152"/>
                      <a:pt x="1094819" y="678279"/>
                      <a:pt x="1073383" y="658985"/>
                    </a:cubicBezTo>
                    <a:cubicBezTo>
                      <a:pt x="1062665" y="649695"/>
                      <a:pt x="1049088" y="644692"/>
                      <a:pt x="1034798" y="645407"/>
                    </a:cubicBezTo>
                    <a:cubicBezTo>
                      <a:pt x="1020507" y="646122"/>
                      <a:pt x="1006931" y="652553"/>
                      <a:pt x="997642" y="663272"/>
                    </a:cubicBezTo>
                    <a:cubicBezTo>
                      <a:pt x="997642" y="663272"/>
                      <a:pt x="997642" y="663272"/>
                      <a:pt x="949768" y="716869"/>
                    </a:cubicBezTo>
                    <a:cubicBezTo>
                      <a:pt x="911183" y="761175"/>
                      <a:pt x="860451" y="792618"/>
                      <a:pt x="804003" y="808339"/>
                    </a:cubicBezTo>
                    <a:cubicBezTo>
                      <a:pt x="738980" y="826919"/>
                      <a:pt x="668956" y="822632"/>
                      <a:pt x="606792" y="797620"/>
                    </a:cubicBezTo>
                    <a:cubicBezTo>
                      <a:pt x="606792" y="797620"/>
                      <a:pt x="606792" y="797620"/>
                      <a:pt x="551772" y="775467"/>
                    </a:cubicBezTo>
                    <a:cubicBezTo>
                      <a:pt x="545342" y="772609"/>
                      <a:pt x="541054" y="766177"/>
                      <a:pt x="542483" y="759031"/>
                    </a:cubicBezTo>
                    <a:cubicBezTo>
                      <a:pt x="543198" y="751885"/>
                      <a:pt x="548914" y="746168"/>
                      <a:pt x="556060" y="745453"/>
                    </a:cubicBezTo>
                    <a:cubicBezTo>
                      <a:pt x="556060" y="745453"/>
                      <a:pt x="556060" y="745453"/>
                      <a:pt x="713972" y="729732"/>
                    </a:cubicBezTo>
                    <a:cubicBezTo>
                      <a:pt x="738980" y="727588"/>
                      <a:pt x="757558" y="706864"/>
                      <a:pt x="757558" y="682567"/>
                    </a:cubicBezTo>
                    <a:cubicBezTo>
                      <a:pt x="757558" y="656841"/>
                      <a:pt x="737551" y="636117"/>
                      <a:pt x="711828" y="634688"/>
                    </a:cubicBezTo>
                    <a:cubicBezTo>
                      <a:pt x="711828" y="634688"/>
                      <a:pt x="711828" y="634688"/>
                      <a:pt x="408151" y="618966"/>
                    </a:cubicBezTo>
                    <a:close/>
                    <a:moveTo>
                      <a:pt x="389667" y="587375"/>
                    </a:moveTo>
                    <a:cubicBezTo>
                      <a:pt x="391094" y="587375"/>
                      <a:pt x="391808" y="587375"/>
                      <a:pt x="393235" y="587375"/>
                    </a:cubicBezTo>
                    <a:cubicBezTo>
                      <a:pt x="393949" y="587375"/>
                      <a:pt x="395376" y="587375"/>
                      <a:pt x="396090" y="587375"/>
                    </a:cubicBezTo>
                    <a:cubicBezTo>
                      <a:pt x="397517" y="587375"/>
                      <a:pt x="398231" y="587375"/>
                      <a:pt x="398944" y="587375"/>
                    </a:cubicBezTo>
                    <a:cubicBezTo>
                      <a:pt x="400372" y="587375"/>
                      <a:pt x="401085" y="587375"/>
                      <a:pt x="402513" y="587375"/>
                    </a:cubicBezTo>
                    <a:cubicBezTo>
                      <a:pt x="404654" y="587375"/>
                      <a:pt x="407508" y="587375"/>
                      <a:pt x="410363" y="587375"/>
                    </a:cubicBezTo>
                    <a:cubicBezTo>
                      <a:pt x="410363" y="587375"/>
                      <a:pt x="410363" y="587375"/>
                      <a:pt x="714389" y="603087"/>
                    </a:cubicBezTo>
                    <a:cubicBezTo>
                      <a:pt x="742222" y="604515"/>
                      <a:pt x="765773" y="620941"/>
                      <a:pt x="779333" y="643794"/>
                    </a:cubicBezTo>
                    <a:cubicBezTo>
                      <a:pt x="780047" y="645223"/>
                      <a:pt x="780760" y="646651"/>
                      <a:pt x="781474" y="648079"/>
                    </a:cubicBezTo>
                    <a:cubicBezTo>
                      <a:pt x="784329" y="653793"/>
                      <a:pt x="786470" y="660220"/>
                      <a:pt x="787897" y="666648"/>
                    </a:cubicBezTo>
                    <a:cubicBezTo>
                      <a:pt x="788611" y="671647"/>
                      <a:pt x="789324" y="676646"/>
                      <a:pt x="789324" y="682359"/>
                    </a:cubicBezTo>
                    <a:cubicBezTo>
                      <a:pt x="789324" y="684502"/>
                      <a:pt x="789324" y="685930"/>
                      <a:pt x="788611" y="688073"/>
                    </a:cubicBezTo>
                    <a:cubicBezTo>
                      <a:pt x="788611" y="688073"/>
                      <a:pt x="788611" y="688787"/>
                      <a:pt x="788611" y="688787"/>
                    </a:cubicBezTo>
                    <a:cubicBezTo>
                      <a:pt x="788611" y="690929"/>
                      <a:pt x="788611" y="692358"/>
                      <a:pt x="787897" y="694500"/>
                    </a:cubicBezTo>
                    <a:cubicBezTo>
                      <a:pt x="785042" y="713068"/>
                      <a:pt x="775765" y="729494"/>
                      <a:pt x="762918" y="741635"/>
                    </a:cubicBezTo>
                    <a:cubicBezTo>
                      <a:pt x="762918" y="741635"/>
                      <a:pt x="762205" y="741635"/>
                      <a:pt x="762205" y="741635"/>
                    </a:cubicBezTo>
                    <a:cubicBezTo>
                      <a:pt x="760777" y="743063"/>
                      <a:pt x="759350" y="743778"/>
                      <a:pt x="757923" y="745206"/>
                    </a:cubicBezTo>
                    <a:cubicBezTo>
                      <a:pt x="756495" y="746634"/>
                      <a:pt x="755068" y="747348"/>
                      <a:pt x="753641" y="748063"/>
                    </a:cubicBezTo>
                    <a:cubicBezTo>
                      <a:pt x="752927" y="748777"/>
                      <a:pt x="752927" y="748777"/>
                      <a:pt x="752927" y="748777"/>
                    </a:cubicBezTo>
                    <a:cubicBezTo>
                      <a:pt x="751500" y="749491"/>
                      <a:pt x="750072" y="750919"/>
                      <a:pt x="748645" y="751633"/>
                    </a:cubicBezTo>
                    <a:cubicBezTo>
                      <a:pt x="747931" y="751633"/>
                      <a:pt x="747218" y="751633"/>
                      <a:pt x="747218" y="752348"/>
                    </a:cubicBezTo>
                    <a:cubicBezTo>
                      <a:pt x="745790" y="753062"/>
                      <a:pt x="744363" y="753776"/>
                      <a:pt x="742222" y="754490"/>
                    </a:cubicBezTo>
                    <a:cubicBezTo>
                      <a:pt x="742222" y="754490"/>
                      <a:pt x="741508" y="754490"/>
                      <a:pt x="741508" y="755204"/>
                    </a:cubicBezTo>
                    <a:cubicBezTo>
                      <a:pt x="740081" y="755204"/>
                      <a:pt x="738653" y="755918"/>
                      <a:pt x="737226" y="756633"/>
                    </a:cubicBezTo>
                    <a:cubicBezTo>
                      <a:pt x="730803" y="758775"/>
                      <a:pt x="724380" y="760203"/>
                      <a:pt x="717957" y="760918"/>
                    </a:cubicBezTo>
                    <a:cubicBezTo>
                      <a:pt x="717957" y="760918"/>
                      <a:pt x="717957" y="760918"/>
                      <a:pt x="623752" y="770202"/>
                    </a:cubicBezTo>
                    <a:cubicBezTo>
                      <a:pt x="661577" y="784485"/>
                      <a:pt x="702256" y="790198"/>
                      <a:pt x="742222" y="787342"/>
                    </a:cubicBezTo>
                    <a:cubicBezTo>
                      <a:pt x="752927" y="786628"/>
                      <a:pt x="763632" y="785199"/>
                      <a:pt x="774337" y="783057"/>
                    </a:cubicBezTo>
                    <a:cubicBezTo>
                      <a:pt x="777906" y="782343"/>
                      <a:pt x="780760" y="781628"/>
                      <a:pt x="784329" y="780914"/>
                    </a:cubicBezTo>
                    <a:cubicBezTo>
                      <a:pt x="785042" y="780914"/>
                      <a:pt x="785042" y="780914"/>
                      <a:pt x="785756" y="780200"/>
                    </a:cubicBezTo>
                    <a:cubicBezTo>
                      <a:pt x="789324" y="779486"/>
                      <a:pt x="792179" y="778772"/>
                      <a:pt x="795747" y="778058"/>
                    </a:cubicBezTo>
                    <a:cubicBezTo>
                      <a:pt x="805739" y="775201"/>
                      <a:pt x="815730" y="771630"/>
                      <a:pt x="825722" y="767345"/>
                    </a:cubicBezTo>
                    <a:cubicBezTo>
                      <a:pt x="856410" y="755204"/>
                      <a:pt x="884243" y="737350"/>
                      <a:pt x="908508" y="714497"/>
                    </a:cubicBezTo>
                    <a:cubicBezTo>
                      <a:pt x="914931" y="708783"/>
                      <a:pt x="920641" y="702356"/>
                      <a:pt x="927064" y="695928"/>
                    </a:cubicBezTo>
                    <a:cubicBezTo>
                      <a:pt x="927064" y="695928"/>
                      <a:pt x="927064" y="695928"/>
                      <a:pt x="974166" y="642366"/>
                    </a:cubicBezTo>
                    <a:cubicBezTo>
                      <a:pt x="975593" y="640938"/>
                      <a:pt x="976307" y="640223"/>
                      <a:pt x="977021" y="638795"/>
                    </a:cubicBezTo>
                    <a:cubicBezTo>
                      <a:pt x="977734" y="638795"/>
                      <a:pt x="977734" y="638795"/>
                      <a:pt x="977734" y="638795"/>
                    </a:cubicBezTo>
                    <a:cubicBezTo>
                      <a:pt x="992722" y="623798"/>
                      <a:pt x="1011991" y="615228"/>
                      <a:pt x="1032687" y="613799"/>
                    </a:cubicBezTo>
                    <a:cubicBezTo>
                      <a:pt x="1033401" y="613799"/>
                      <a:pt x="1033401" y="613799"/>
                      <a:pt x="1033401" y="613799"/>
                    </a:cubicBezTo>
                    <a:cubicBezTo>
                      <a:pt x="1034828" y="613799"/>
                      <a:pt x="1036256" y="613799"/>
                      <a:pt x="1037683" y="613799"/>
                    </a:cubicBezTo>
                    <a:cubicBezTo>
                      <a:pt x="1037683" y="613799"/>
                      <a:pt x="1038397" y="613799"/>
                      <a:pt x="1039111" y="613799"/>
                    </a:cubicBezTo>
                    <a:cubicBezTo>
                      <a:pt x="1052670" y="613799"/>
                      <a:pt x="1066230" y="618084"/>
                      <a:pt x="1078363" y="624512"/>
                    </a:cubicBezTo>
                    <a:cubicBezTo>
                      <a:pt x="1079790" y="625226"/>
                      <a:pt x="1080504" y="625940"/>
                      <a:pt x="1081931" y="626654"/>
                    </a:cubicBezTo>
                    <a:cubicBezTo>
                      <a:pt x="1083358" y="627368"/>
                      <a:pt x="1084072" y="628083"/>
                      <a:pt x="1084786" y="628083"/>
                    </a:cubicBezTo>
                    <a:cubicBezTo>
                      <a:pt x="1085499" y="628797"/>
                      <a:pt x="1085499" y="628797"/>
                      <a:pt x="1085499" y="628797"/>
                    </a:cubicBezTo>
                    <a:cubicBezTo>
                      <a:pt x="1086213" y="629511"/>
                      <a:pt x="1087640" y="630225"/>
                      <a:pt x="1088354" y="630939"/>
                    </a:cubicBezTo>
                    <a:cubicBezTo>
                      <a:pt x="1088354" y="630939"/>
                      <a:pt x="1089068" y="631653"/>
                      <a:pt x="1089068" y="631653"/>
                    </a:cubicBezTo>
                    <a:cubicBezTo>
                      <a:pt x="1089781" y="632368"/>
                      <a:pt x="1090495" y="632368"/>
                      <a:pt x="1091209" y="633082"/>
                    </a:cubicBezTo>
                    <a:cubicBezTo>
                      <a:pt x="1091922" y="633796"/>
                      <a:pt x="1092636" y="634510"/>
                      <a:pt x="1094063" y="635224"/>
                    </a:cubicBezTo>
                    <a:cubicBezTo>
                      <a:pt x="1094063" y="635224"/>
                      <a:pt x="1094063" y="635938"/>
                      <a:pt x="1094063" y="635938"/>
                    </a:cubicBezTo>
                    <a:cubicBezTo>
                      <a:pt x="1128320" y="666648"/>
                      <a:pt x="1131888" y="718068"/>
                      <a:pt x="1101914" y="753062"/>
                    </a:cubicBezTo>
                    <a:cubicBezTo>
                      <a:pt x="1101914" y="753062"/>
                      <a:pt x="1101914" y="753062"/>
                      <a:pt x="1070512" y="790913"/>
                    </a:cubicBezTo>
                    <a:cubicBezTo>
                      <a:pt x="1039111" y="827335"/>
                      <a:pt x="1003427" y="860187"/>
                      <a:pt x="964888" y="887325"/>
                    </a:cubicBezTo>
                    <a:cubicBezTo>
                      <a:pt x="962034" y="889467"/>
                      <a:pt x="958465" y="891610"/>
                      <a:pt x="955611" y="893752"/>
                    </a:cubicBezTo>
                    <a:cubicBezTo>
                      <a:pt x="952756" y="895895"/>
                      <a:pt x="949901" y="898037"/>
                      <a:pt x="947046" y="899466"/>
                    </a:cubicBezTo>
                    <a:cubicBezTo>
                      <a:pt x="903512" y="928032"/>
                      <a:pt x="855696" y="950886"/>
                      <a:pt x="805025" y="966597"/>
                    </a:cubicBezTo>
                    <a:cubicBezTo>
                      <a:pt x="800743" y="968026"/>
                      <a:pt x="796461" y="969454"/>
                      <a:pt x="791465" y="970882"/>
                    </a:cubicBezTo>
                    <a:cubicBezTo>
                      <a:pt x="790038" y="970882"/>
                      <a:pt x="788611" y="971597"/>
                      <a:pt x="787183" y="971597"/>
                    </a:cubicBezTo>
                    <a:cubicBezTo>
                      <a:pt x="784329" y="972311"/>
                      <a:pt x="781474" y="973739"/>
                      <a:pt x="778619" y="974453"/>
                    </a:cubicBezTo>
                    <a:cubicBezTo>
                      <a:pt x="776478" y="974453"/>
                      <a:pt x="774337" y="975167"/>
                      <a:pt x="772910" y="975882"/>
                    </a:cubicBezTo>
                    <a:cubicBezTo>
                      <a:pt x="770055" y="976596"/>
                      <a:pt x="767914" y="976596"/>
                      <a:pt x="765059" y="977310"/>
                    </a:cubicBezTo>
                    <a:cubicBezTo>
                      <a:pt x="762918" y="978024"/>
                      <a:pt x="760777" y="978738"/>
                      <a:pt x="758636" y="979452"/>
                    </a:cubicBezTo>
                    <a:cubicBezTo>
                      <a:pt x="756495" y="979452"/>
                      <a:pt x="755068" y="980167"/>
                      <a:pt x="752927" y="980167"/>
                    </a:cubicBezTo>
                    <a:cubicBezTo>
                      <a:pt x="742936" y="982309"/>
                      <a:pt x="732944" y="984452"/>
                      <a:pt x="723666" y="986594"/>
                    </a:cubicBezTo>
                    <a:cubicBezTo>
                      <a:pt x="722239" y="986594"/>
                      <a:pt x="721525" y="986594"/>
                      <a:pt x="720812" y="986594"/>
                    </a:cubicBezTo>
                    <a:cubicBezTo>
                      <a:pt x="717243" y="987308"/>
                      <a:pt x="713675" y="988022"/>
                      <a:pt x="710106" y="988737"/>
                    </a:cubicBezTo>
                    <a:cubicBezTo>
                      <a:pt x="709393" y="988737"/>
                      <a:pt x="709393" y="988737"/>
                      <a:pt x="708679" y="988737"/>
                    </a:cubicBezTo>
                    <a:cubicBezTo>
                      <a:pt x="688696" y="991593"/>
                      <a:pt x="669427" y="993736"/>
                      <a:pt x="649444" y="995164"/>
                    </a:cubicBezTo>
                    <a:cubicBezTo>
                      <a:pt x="648730" y="995164"/>
                      <a:pt x="648017" y="995164"/>
                      <a:pt x="647303" y="995164"/>
                    </a:cubicBezTo>
                    <a:cubicBezTo>
                      <a:pt x="643735" y="995164"/>
                      <a:pt x="640166" y="995164"/>
                      <a:pt x="636598" y="995878"/>
                    </a:cubicBezTo>
                    <a:cubicBezTo>
                      <a:pt x="635884" y="995878"/>
                      <a:pt x="635171" y="995878"/>
                      <a:pt x="634457" y="995878"/>
                    </a:cubicBezTo>
                    <a:cubicBezTo>
                      <a:pt x="629461" y="995878"/>
                      <a:pt x="625179" y="995878"/>
                      <a:pt x="620183" y="995878"/>
                    </a:cubicBezTo>
                    <a:cubicBezTo>
                      <a:pt x="620183" y="995878"/>
                      <a:pt x="619470" y="995878"/>
                      <a:pt x="619470" y="995878"/>
                    </a:cubicBezTo>
                    <a:cubicBezTo>
                      <a:pt x="616615" y="995878"/>
                      <a:pt x="613760" y="995878"/>
                      <a:pt x="611619" y="995878"/>
                    </a:cubicBezTo>
                    <a:cubicBezTo>
                      <a:pt x="609478" y="995878"/>
                      <a:pt x="607337" y="995878"/>
                      <a:pt x="605196" y="995878"/>
                    </a:cubicBezTo>
                    <a:cubicBezTo>
                      <a:pt x="603055" y="995878"/>
                      <a:pt x="600201" y="995878"/>
                      <a:pt x="598060" y="995878"/>
                    </a:cubicBezTo>
                    <a:cubicBezTo>
                      <a:pt x="595919" y="995878"/>
                      <a:pt x="593778" y="995878"/>
                      <a:pt x="591637" y="995878"/>
                    </a:cubicBezTo>
                    <a:cubicBezTo>
                      <a:pt x="588782" y="995878"/>
                      <a:pt x="586641" y="995878"/>
                      <a:pt x="583786" y="995164"/>
                    </a:cubicBezTo>
                    <a:cubicBezTo>
                      <a:pt x="581645" y="995164"/>
                      <a:pt x="580218" y="995164"/>
                      <a:pt x="578077" y="995164"/>
                    </a:cubicBezTo>
                    <a:cubicBezTo>
                      <a:pt x="574508" y="995164"/>
                      <a:pt x="570226" y="994450"/>
                      <a:pt x="565944" y="994450"/>
                    </a:cubicBezTo>
                    <a:cubicBezTo>
                      <a:pt x="565944" y="994450"/>
                      <a:pt x="565231" y="994450"/>
                      <a:pt x="565231" y="994450"/>
                    </a:cubicBezTo>
                    <a:cubicBezTo>
                      <a:pt x="565231" y="994450"/>
                      <a:pt x="565231" y="994450"/>
                      <a:pt x="484585" y="988737"/>
                    </a:cubicBezTo>
                    <a:cubicBezTo>
                      <a:pt x="484585" y="988737"/>
                      <a:pt x="484585" y="988737"/>
                      <a:pt x="416073" y="983737"/>
                    </a:cubicBezTo>
                    <a:cubicBezTo>
                      <a:pt x="414645" y="983737"/>
                      <a:pt x="412504" y="983737"/>
                      <a:pt x="410363" y="983737"/>
                    </a:cubicBezTo>
                    <a:cubicBezTo>
                      <a:pt x="409649" y="983737"/>
                      <a:pt x="408222" y="983737"/>
                      <a:pt x="406795" y="983737"/>
                    </a:cubicBezTo>
                    <a:cubicBezTo>
                      <a:pt x="401799" y="983737"/>
                      <a:pt x="397517" y="984452"/>
                      <a:pt x="392521" y="985166"/>
                    </a:cubicBezTo>
                    <a:cubicBezTo>
                      <a:pt x="391094" y="985880"/>
                      <a:pt x="389667" y="985880"/>
                      <a:pt x="388239" y="985880"/>
                    </a:cubicBezTo>
                    <a:cubicBezTo>
                      <a:pt x="388239" y="986594"/>
                      <a:pt x="388239" y="986594"/>
                      <a:pt x="388239" y="986594"/>
                    </a:cubicBezTo>
                    <a:cubicBezTo>
                      <a:pt x="386812" y="986594"/>
                      <a:pt x="385385" y="987308"/>
                      <a:pt x="383957" y="987308"/>
                    </a:cubicBezTo>
                    <a:cubicBezTo>
                      <a:pt x="383957" y="987308"/>
                      <a:pt x="383957" y="987308"/>
                      <a:pt x="383244" y="988022"/>
                    </a:cubicBezTo>
                    <a:cubicBezTo>
                      <a:pt x="381816" y="988022"/>
                      <a:pt x="380389" y="988737"/>
                      <a:pt x="378961" y="989451"/>
                    </a:cubicBezTo>
                    <a:cubicBezTo>
                      <a:pt x="378961" y="989451"/>
                      <a:pt x="378961" y="989451"/>
                      <a:pt x="21410" y="1127999"/>
                    </a:cubicBezTo>
                    <a:cubicBezTo>
                      <a:pt x="19983" y="1128713"/>
                      <a:pt x="17842" y="1128713"/>
                      <a:pt x="15701" y="1128713"/>
                    </a:cubicBezTo>
                    <a:cubicBezTo>
                      <a:pt x="12846" y="1128713"/>
                      <a:pt x="9992" y="1127999"/>
                      <a:pt x="7137" y="1125856"/>
                    </a:cubicBezTo>
                    <a:cubicBezTo>
                      <a:pt x="2855" y="1123000"/>
                      <a:pt x="0" y="1118001"/>
                      <a:pt x="0" y="1113001"/>
                    </a:cubicBezTo>
                    <a:cubicBezTo>
                      <a:pt x="0" y="1113001"/>
                      <a:pt x="0" y="1113001"/>
                      <a:pt x="0" y="796626"/>
                    </a:cubicBezTo>
                    <a:cubicBezTo>
                      <a:pt x="0" y="790913"/>
                      <a:pt x="3569" y="785913"/>
                      <a:pt x="7851" y="783057"/>
                    </a:cubicBezTo>
                    <a:cubicBezTo>
                      <a:pt x="7851" y="783057"/>
                      <a:pt x="7851" y="783057"/>
                      <a:pt x="309735" y="611657"/>
                    </a:cubicBezTo>
                    <a:cubicBezTo>
                      <a:pt x="311162" y="610228"/>
                      <a:pt x="313303" y="609514"/>
                      <a:pt x="315444" y="608800"/>
                    </a:cubicBezTo>
                    <a:cubicBezTo>
                      <a:pt x="316158" y="608086"/>
                      <a:pt x="316872" y="608086"/>
                      <a:pt x="317585" y="607372"/>
                    </a:cubicBezTo>
                    <a:cubicBezTo>
                      <a:pt x="318299" y="606658"/>
                      <a:pt x="319726" y="605943"/>
                      <a:pt x="320440" y="605943"/>
                    </a:cubicBezTo>
                    <a:cubicBezTo>
                      <a:pt x="321868" y="605229"/>
                      <a:pt x="322581" y="604515"/>
                      <a:pt x="324009" y="604515"/>
                    </a:cubicBezTo>
                    <a:cubicBezTo>
                      <a:pt x="324722" y="603801"/>
                      <a:pt x="325436" y="603801"/>
                      <a:pt x="326150" y="603087"/>
                    </a:cubicBezTo>
                    <a:cubicBezTo>
                      <a:pt x="327577" y="602373"/>
                      <a:pt x="329004" y="602373"/>
                      <a:pt x="329718" y="601658"/>
                    </a:cubicBezTo>
                    <a:cubicBezTo>
                      <a:pt x="330432" y="601658"/>
                      <a:pt x="331145" y="600944"/>
                      <a:pt x="331859" y="600944"/>
                    </a:cubicBezTo>
                    <a:cubicBezTo>
                      <a:pt x="333286" y="600230"/>
                      <a:pt x="334714" y="599516"/>
                      <a:pt x="336141" y="599516"/>
                    </a:cubicBezTo>
                    <a:cubicBezTo>
                      <a:pt x="336141" y="598802"/>
                      <a:pt x="336855" y="598802"/>
                      <a:pt x="337568" y="598802"/>
                    </a:cubicBezTo>
                    <a:cubicBezTo>
                      <a:pt x="338996" y="598088"/>
                      <a:pt x="340423" y="597373"/>
                      <a:pt x="341850" y="597373"/>
                    </a:cubicBezTo>
                    <a:cubicBezTo>
                      <a:pt x="342564" y="596659"/>
                      <a:pt x="342564" y="596659"/>
                      <a:pt x="342564" y="596659"/>
                    </a:cubicBezTo>
                    <a:cubicBezTo>
                      <a:pt x="344705" y="595945"/>
                      <a:pt x="346132" y="595945"/>
                      <a:pt x="347560" y="595231"/>
                    </a:cubicBezTo>
                    <a:cubicBezTo>
                      <a:pt x="348273" y="595231"/>
                      <a:pt x="348273" y="595231"/>
                      <a:pt x="348273" y="595231"/>
                    </a:cubicBezTo>
                    <a:cubicBezTo>
                      <a:pt x="359692" y="591660"/>
                      <a:pt x="370397" y="589518"/>
                      <a:pt x="381816" y="588089"/>
                    </a:cubicBezTo>
                    <a:cubicBezTo>
                      <a:pt x="382530" y="588089"/>
                      <a:pt x="383244" y="588089"/>
                      <a:pt x="383244" y="588089"/>
                    </a:cubicBezTo>
                    <a:cubicBezTo>
                      <a:pt x="384671" y="588089"/>
                      <a:pt x="386098" y="588089"/>
                      <a:pt x="386812" y="588089"/>
                    </a:cubicBezTo>
                    <a:cubicBezTo>
                      <a:pt x="388239" y="588089"/>
                      <a:pt x="388953" y="588089"/>
                      <a:pt x="389667" y="587375"/>
                    </a:cubicBezTo>
                    <a:close/>
                    <a:moveTo>
                      <a:pt x="637653" y="0"/>
                    </a:moveTo>
                    <a:cubicBezTo>
                      <a:pt x="637653" y="0"/>
                      <a:pt x="637653" y="0"/>
                      <a:pt x="747520" y="0"/>
                    </a:cubicBezTo>
                    <a:cubicBezTo>
                      <a:pt x="751801" y="0"/>
                      <a:pt x="773204" y="0"/>
                      <a:pt x="783905" y="15718"/>
                    </a:cubicBezTo>
                    <a:cubicBezTo>
                      <a:pt x="786759" y="20720"/>
                      <a:pt x="788186" y="26435"/>
                      <a:pt x="788186" y="32151"/>
                    </a:cubicBezTo>
                    <a:cubicBezTo>
                      <a:pt x="861668" y="65017"/>
                      <a:pt x="858815" y="82878"/>
                      <a:pt x="857388" y="90738"/>
                    </a:cubicBezTo>
                    <a:cubicBezTo>
                      <a:pt x="855248" y="103598"/>
                      <a:pt x="833131" y="130034"/>
                      <a:pt x="791039" y="169329"/>
                    </a:cubicBezTo>
                    <a:cubicBezTo>
                      <a:pt x="791039" y="169329"/>
                      <a:pt x="791039" y="169329"/>
                      <a:pt x="790326" y="170044"/>
                    </a:cubicBezTo>
                    <a:cubicBezTo>
                      <a:pt x="788186" y="172187"/>
                      <a:pt x="783192" y="177903"/>
                      <a:pt x="783905" y="181475"/>
                    </a:cubicBezTo>
                    <a:cubicBezTo>
                      <a:pt x="783905" y="182904"/>
                      <a:pt x="785332" y="185048"/>
                      <a:pt x="787472" y="187191"/>
                    </a:cubicBezTo>
                    <a:cubicBezTo>
                      <a:pt x="790326" y="189335"/>
                      <a:pt x="1020049" y="389386"/>
                      <a:pt x="1020049" y="572291"/>
                    </a:cubicBezTo>
                    <a:cubicBezTo>
                      <a:pt x="1020762" y="573720"/>
                      <a:pt x="1020762" y="578006"/>
                      <a:pt x="1020762" y="584437"/>
                    </a:cubicBezTo>
                    <a:cubicBezTo>
                      <a:pt x="1015055" y="585151"/>
                      <a:pt x="1010061" y="586580"/>
                      <a:pt x="1005067" y="588009"/>
                    </a:cubicBezTo>
                    <a:cubicBezTo>
                      <a:pt x="999359" y="589438"/>
                      <a:pt x="994365" y="591582"/>
                      <a:pt x="989371" y="593725"/>
                    </a:cubicBezTo>
                    <a:cubicBezTo>
                      <a:pt x="989371" y="582293"/>
                      <a:pt x="989371" y="574434"/>
                      <a:pt x="989371" y="574434"/>
                    </a:cubicBezTo>
                    <a:cubicBezTo>
                      <a:pt x="989371" y="574434"/>
                      <a:pt x="989371" y="574434"/>
                      <a:pt x="988658" y="573005"/>
                    </a:cubicBezTo>
                    <a:cubicBezTo>
                      <a:pt x="988658" y="426539"/>
                      <a:pt x="814582" y="250779"/>
                      <a:pt x="767496" y="211483"/>
                    </a:cubicBezTo>
                    <a:cubicBezTo>
                      <a:pt x="755368" y="200766"/>
                      <a:pt x="752514" y="189335"/>
                      <a:pt x="752514" y="181475"/>
                    </a:cubicBezTo>
                    <a:cubicBezTo>
                      <a:pt x="751801" y="162899"/>
                      <a:pt x="766783" y="148610"/>
                      <a:pt x="769636" y="146466"/>
                    </a:cubicBezTo>
                    <a:cubicBezTo>
                      <a:pt x="791039" y="125747"/>
                      <a:pt x="816009" y="100026"/>
                      <a:pt x="824570" y="88594"/>
                    </a:cubicBezTo>
                    <a:cubicBezTo>
                      <a:pt x="816723" y="82164"/>
                      <a:pt x="798173" y="71447"/>
                      <a:pt x="778198" y="62873"/>
                    </a:cubicBezTo>
                    <a:cubicBezTo>
                      <a:pt x="761075" y="95739"/>
                      <a:pt x="752514" y="115030"/>
                      <a:pt x="752514" y="115030"/>
                    </a:cubicBezTo>
                    <a:cubicBezTo>
                      <a:pt x="749661" y="120745"/>
                      <a:pt x="743953" y="124318"/>
                      <a:pt x="738246" y="124318"/>
                    </a:cubicBezTo>
                    <a:cubicBezTo>
                      <a:pt x="736105" y="124318"/>
                      <a:pt x="733965" y="123603"/>
                      <a:pt x="731825" y="122889"/>
                    </a:cubicBezTo>
                    <a:cubicBezTo>
                      <a:pt x="726118" y="120031"/>
                      <a:pt x="722550" y="114315"/>
                      <a:pt x="722550" y="108599"/>
                    </a:cubicBezTo>
                    <a:cubicBezTo>
                      <a:pt x="722550" y="106456"/>
                      <a:pt x="723264" y="104313"/>
                      <a:pt x="723977" y="102169"/>
                    </a:cubicBezTo>
                    <a:cubicBezTo>
                      <a:pt x="723977" y="101455"/>
                      <a:pt x="733252" y="80735"/>
                      <a:pt x="751801" y="46440"/>
                    </a:cubicBezTo>
                    <a:cubicBezTo>
                      <a:pt x="752514" y="45012"/>
                      <a:pt x="752514" y="44297"/>
                      <a:pt x="753228" y="42868"/>
                    </a:cubicBezTo>
                    <a:cubicBezTo>
                      <a:pt x="756795" y="37152"/>
                      <a:pt x="756795" y="33580"/>
                      <a:pt x="756795" y="32866"/>
                    </a:cubicBezTo>
                    <a:cubicBezTo>
                      <a:pt x="755368" y="32151"/>
                      <a:pt x="751087" y="31437"/>
                      <a:pt x="748234" y="31437"/>
                    </a:cubicBezTo>
                    <a:cubicBezTo>
                      <a:pt x="748234" y="31437"/>
                      <a:pt x="748234" y="31437"/>
                      <a:pt x="747520" y="31437"/>
                    </a:cubicBezTo>
                    <a:cubicBezTo>
                      <a:pt x="747520" y="31437"/>
                      <a:pt x="747520" y="31437"/>
                      <a:pt x="637653" y="31437"/>
                    </a:cubicBezTo>
                    <a:cubicBezTo>
                      <a:pt x="636939" y="31437"/>
                      <a:pt x="636939" y="31437"/>
                      <a:pt x="636226" y="31437"/>
                    </a:cubicBezTo>
                    <a:cubicBezTo>
                      <a:pt x="634086" y="31437"/>
                      <a:pt x="629805" y="32151"/>
                      <a:pt x="628378" y="32866"/>
                    </a:cubicBezTo>
                    <a:cubicBezTo>
                      <a:pt x="628378" y="33580"/>
                      <a:pt x="628378" y="37152"/>
                      <a:pt x="631945" y="42868"/>
                    </a:cubicBezTo>
                    <a:cubicBezTo>
                      <a:pt x="632659" y="44297"/>
                      <a:pt x="632659" y="45012"/>
                      <a:pt x="633372" y="46440"/>
                    </a:cubicBezTo>
                    <a:cubicBezTo>
                      <a:pt x="651921" y="80735"/>
                      <a:pt x="661196" y="101455"/>
                      <a:pt x="661196" y="102169"/>
                    </a:cubicBezTo>
                    <a:cubicBezTo>
                      <a:pt x="661909" y="104313"/>
                      <a:pt x="662623" y="106456"/>
                      <a:pt x="662623" y="108599"/>
                    </a:cubicBezTo>
                    <a:cubicBezTo>
                      <a:pt x="662623" y="114315"/>
                      <a:pt x="659056" y="120031"/>
                      <a:pt x="653348" y="122889"/>
                    </a:cubicBezTo>
                    <a:cubicBezTo>
                      <a:pt x="645500" y="126461"/>
                      <a:pt x="636226" y="122889"/>
                      <a:pt x="632659" y="115030"/>
                    </a:cubicBezTo>
                    <a:cubicBezTo>
                      <a:pt x="632659" y="115030"/>
                      <a:pt x="624098" y="95739"/>
                      <a:pt x="606975" y="62873"/>
                    </a:cubicBezTo>
                    <a:cubicBezTo>
                      <a:pt x="587000" y="71447"/>
                      <a:pt x="568450" y="82164"/>
                      <a:pt x="560603" y="88594"/>
                    </a:cubicBezTo>
                    <a:cubicBezTo>
                      <a:pt x="569164" y="100026"/>
                      <a:pt x="594134" y="125747"/>
                      <a:pt x="615537" y="146466"/>
                    </a:cubicBezTo>
                    <a:cubicBezTo>
                      <a:pt x="618390" y="148610"/>
                      <a:pt x="633372" y="162899"/>
                      <a:pt x="632659" y="181475"/>
                    </a:cubicBezTo>
                    <a:cubicBezTo>
                      <a:pt x="632659" y="189335"/>
                      <a:pt x="629805" y="200766"/>
                      <a:pt x="617677" y="211483"/>
                    </a:cubicBezTo>
                    <a:cubicBezTo>
                      <a:pt x="572731" y="249350"/>
                      <a:pt x="408643" y="413678"/>
                      <a:pt x="397228" y="556572"/>
                    </a:cubicBezTo>
                    <a:cubicBezTo>
                      <a:pt x="391521" y="556572"/>
                      <a:pt x="386527" y="557287"/>
                      <a:pt x="380820" y="557287"/>
                    </a:cubicBezTo>
                    <a:cubicBezTo>
                      <a:pt x="375826" y="558001"/>
                      <a:pt x="370118" y="558716"/>
                      <a:pt x="365124" y="559430"/>
                    </a:cubicBezTo>
                    <a:cubicBezTo>
                      <a:pt x="375826" y="380098"/>
                      <a:pt x="595561" y="189335"/>
                      <a:pt x="597701" y="187191"/>
                    </a:cubicBezTo>
                    <a:cubicBezTo>
                      <a:pt x="599841" y="185048"/>
                      <a:pt x="601268" y="182904"/>
                      <a:pt x="601268" y="181475"/>
                    </a:cubicBezTo>
                    <a:cubicBezTo>
                      <a:pt x="601981" y="177903"/>
                      <a:pt x="596988" y="172187"/>
                      <a:pt x="594847" y="170044"/>
                    </a:cubicBezTo>
                    <a:cubicBezTo>
                      <a:pt x="594847" y="170044"/>
                      <a:pt x="594847" y="170044"/>
                      <a:pt x="594134" y="169329"/>
                    </a:cubicBezTo>
                    <a:cubicBezTo>
                      <a:pt x="552042" y="130034"/>
                      <a:pt x="529926" y="103598"/>
                      <a:pt x="527785" y="90738"/>
                    </a:cubicBezTo>
                    <a:cubicBezTo>
                      <a:pt x="526358" y="82878"/>
                      <a:pt x="523505" y="65017"/>
                      <a:pt x="596988" y="32151"/>
                    </a:cubicBezTo>
                    <a:cubicBezTo>
                      <a:pt x="596988" y="26435"/>
                      <a:pt x="598414" y="20720"/>
                      <a:pt x="601268" y="15718"/>
                    </a:cubicBezTo>
                    <a:cubicBezTo>
                      <a:pt x="611969" y="0"/>
                      <a:pt x="633372" y="0"/>
                      <a:pt x="63765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</p:grpSp>
      </p:grpSp>
      <p:grpSp>
        <p:nvGrpSpPr>
          <p:cNvPr id="50" name="Group 49"/>
          <p:cNvGrpSpPr>
            <a:grpSpLocks noChangeAspect="1"/>
          </p:cNvGrpSpPr>
          <p:nvPr/>
        </p:nvGrpSpPr>
        <p:grpSpPr>
          <a:xfrm>
            <a:off x="628650" y="4015017"/>
            <a:ext cx="823713" cy="824477"/>
            <a:chOff x="5273801" y="2606040"/>
            <a:chExt cx="1644396" cy="1645920"/>
          </a:xfrm>
        </p:grpSpPr>
        <p:sp>
          <p:nvSpPr>
            <p:cNvPr id="51" name="AutoShape 23">
              <a:extLst>
                <a:ext uri="{FF2B5EF4-FFF2-40B4-BE49-F238E27FC236}">
                  <a16:creationId xmlns:a16="http://schemas.microsoft.com/office/drawing/2014/main" id="{21145B1E-CDCB-4DD6-B1E9-AD669D7521D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273801" y="2606040"/>
              <a:ext cx="1644396" cy="1645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5343905" y="2928366"/>
              <a:ext cx="1505712" cy="995553"/>
              <a:chOff x="5343905" y="2928366"/>
              <a:chExt cx="1505712" cy="995553"/>
            </a:xfrm>
          </p:grpSpPr>
          <p:sp>
            <p:nvSpPr>
              <p:cNvPr id="53" name="Freeform 25">
                <a:extLst>
                  <a:ext uri="{FF2B5EF4-FFF2-40B4-BE49-F238E27FC236}">
                    <a16:creationId xmlns:a16="http://schemas.microsoft.com/office/drawing/2014/main" id="{9F947C49-F917-4AD1-B35C-097F99CCE4E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96330" y="2928366"/>
                <a:ext cx="1153287" cy="654177"/>
              </a:xfrm>
              <a:custGeom>
                <a:avLst/>
                <a:gdLst>
                  <a:gd name="T0" fmla="*/ 1610 w 1616"/>
                  <a:gd name="T1" fmla="*/ 362 h 916"/>
                  <a:gd name="T2" fmla="*/ 1552 w 1616"/>
                  <a:gd name="T3" fmla="*/ 327 h 916"/>
                  <a:gd name="T4" fmla="*/ 1530 w 1616"/>
                  <a:gd name="T5" fmla="*/ 261 h 916"/>
                  <a:gd name="T6" fmla="*/ 1495 w 1616"/>
                  <a:gd name="T7" fmla="*/ 196 h 916"/>
                  <a:gd name="T8" fmla="*/ 1508 w 1616"/>
                  <a:gd name="T9" fmla="*/ 130 h 916"/>
                  <a:gd name="T10" fmla="*/ 1369 w 1616"/>
                  <a:gd name="T11" fmla="*/ 28 h 916"/>
                  <a:gd name="T12" fmla="*/ 1309 w 1616"/>
                  <a:gd name="T13" fmla="*/ 62 h 916"/>
                  <a:gd name="T14" fmla="*/ 1178 w 1616"/>
                  <a:gd name="T15" fmla="*/ 47 h 916"/>
                  <a:gd name="T16" fmla="*/ 1127 w 1616"/>
                  <a:gd name="T17" fmla="*/ 0 h 916"/>
                  <a:gd name="T18" fmla="*/ 1043 w 1616"/>
                  <a:gd name="T19" fmla="*/ 26 h 916"/>
                  <a:gd name="T20" fmla="*/ 967 w 1616"/>
                  <a:gd name="T21" fmla="*/ 69 h 916"/>
                  <a:gd name="T22" fmla="*/ 967 w 1616"/>
                  <a:gd name="T23" fmla="*/ 140 h 916"/>
                  <a:gd name="T24" fmla="*/ 886 w 1616"/>
                  <a:gd name="T25" fmla="*/ 246 h 916"/>
                  <a:gd name="T26" fmla="*/ 821 w 1616"/>
                  <a:gd name="T27" fmla="*/ 267 h 916"/>
                  <a:gd name="T28" fmla="*/ 798 w 1616"/>
                  <a:gd name="T29" fmla="*/ 441 h 916"/>
                  <a:gd name="T30" fmla="*/ 856 w 1616"/>
                  <a:gd name="T31" fmla="*/ 475 h 916"/>
                  <a:gd name="T32" fmla="*/ 879 w 1616"/>
                  <a:gd name="T33" fmla="*/ 546 h 916"/>
                  <a:gd name="T34" fmla="*/ 912 w 1616"/>
                  <a:gd name="T35" fmla="*/ 607 h 916"/>
                  <a:gd name="T36" fmla="*/ 896 w 1616"/>
                  <a:gd name="T37" fmla="*/ 673 h 916"/>
                  <a:gd name="T38" fmla="*/ 1031 w 1616"/>
                  <a:gd name="T39" fmla="*/ 777 h 916"/>
                  <a:gd name="T40" fmla="*/ 1089 w 1616"/>
                  <a:gd name="T41" fmla="*/ 743 h 916"/>
                  <a:gd name="T42" fmla="*/ 1236 w 1616"/>
                  <a:gd name="T43" fmla="*/ 762 h 916"/>
                  <a:gd name="T44" fmla="*/ 1287 w 1616"/>
                  <a:gd name="T45" fmla="*/ 808 h 916"/>
                  <a:gd name="T46" fmla="*/ 1366 w 1616"/>
                  <a:gd name="T47" fmla="*/ 783 h 916"/>
                  <a:gd name="T48" fmla="*/ 1440 w 1616"/>
                  <a:gd name="T49" fmla="*/ 741 h 916"/>
                  <a:gd name="T50" fmla="*/ 1440 w 1616"/>
                  <a:gd name="T51" fmla="*/ 673 h 916"/>
                  <a:gd name="T52" fmla="*/ 1528 w 1616"/>
                  <a:gd name="T53" fmla="*/ 552 h 916"/>
                  <a:gd name="T54" fmla="*/ 1591 w 1616"/>
                  <a:gd name="T55" fmla="*/ 532 h 916"/>
                  <a:gd name="T56" fmla="*/ 1610 w 1616"/>
                  <a:gd name="T57" fmla="*/ 362 h 916"/>
                  <a:gd name="T58" fmla="*/ 1276 w 1616"/>
                  <a:gd name="T59" fmla="*/ 569 h 916"/>
                  <a:gd name="T60" fmla="*/ 1041 w 1616"/>
                  <a:gd name="T61" fmla="*/ 475 h 916"/>
                  <a:gd name="T62" fmla="*/ 1133 w 1616"/>
                  <a:gd name="T63" fmla="*/ 239 h 916"/>
                  <a:gd name="T64" fmla="*/ 1367 w 1616"/>
                  <a:gd name="T65" fmla="*/ 333 h 916"/>
                  <a:gd name="T66" fmla="*/ 1276 w 1616"/>
                  <a:gd name="T67" fmla="*/ 569 h 916"/>
                  <a:gd name="T68" fmla="*/ 187 w 1616"/>
                  <a:gd name="T69" fmla="*/ 916 h 916"/>
                  <a:gd name="T70" fmla="*/ 0 w 1616"/>
                  <a:gd name="T71" fmla="*/ 729 h 916"/>
                  <a:gd name="T72" fmla="*/ 187 w 1616"/>
                  <a:gd name="T73" fmla="*/ 541 h 916"/>
                  <a:gd name="T74" fmla="*/ 375 w 1616"/>
                  <a:gd name="T75" fmla="*/ 729 h 916"/>
                  <a:gd name="T76" fmla="*/ 187 w 1616"/>
                  <a:gd name="T77" fmla="*/ 916 h 9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616" h="916">
                    <a:moveTo>
                      <a:pt x="1610" y="362"/>
                    </a:moveTo>
                    <a:cubicBezTo>
                      <a:pt x="1552" y="327"/>
                      <a:pt x="1552" y="327"/>
                      <a:pt x="1552" y="327"/>
                    </a:cubicBezTo>
                    <a:cubicBezTo>
                      <a:pt x="1547" y="305"/>
                      <a:pt x="1539" y="283"/>
                      <a:pt x="1530" y="261"/>
                    </a:cubicBezTo>
                    <a:cubicBezTo>
                      <a:pt x="1521" y="239"/>
                      <a:pt x="1508" y="217"/>
                      <a:pt x="1495" y="196"/>
                    </a:cubicBezTo>
                    <a:cubicBezTo>
                      <a:pt x="1508" y="130"/>
                      <a:pt x="1508" y="130"/>
                      <a:pt x="1508" y="130"/>
                    </a:cubicBezTo>
                    <a:cubicBezTo>
                      <a:pt x="1470" y="87"/>
                      <a:pt x="1421" y="51"/>
                      <a:pt x="1369" y="28"/>
                    </a:cubicBezTo>
                    <a:cubicBezTo>
                      <a:pt x="1309" y="62"/>
                      <a:pt x="1309" y="62"/>
                      <a:pt x="1309" y="62"/>
                    </a:cubicBezTo>
                    <a:cubicBezTo>
                      <a:pt x="1266" y="48"/>
                      <a:pt x="1223" y="43"/>
                      <a:pt x="1178" y="47"/>
                    </a:cubicBezTo>
                    <a:cubicBezTo>
                      <a:pt x="1127" y="0"/>
                      <a:pt x="1127" y="0"/>
                      <a:pt x="1127" y="0"/>
                    </a:cubicBezTo>
                    <a:cubicBezTo>
                      <a:pt x="1099" y="6"/>
                      <a:pt x="1071" y="13"/>
                      <a:pt x="1043" y="26"/>
                    </a:cubicBezTo>
                    <a:cubicBezTo>
                      <a:pt x="1016" y="38"/>
                      <a:pt x="989" y="53"/>
                      <a:pt x="967" y="69"/>
                    </a:cubicBezTo>
                    <a:cubicBezTo>
                      <a:pt x="967" y="140"/>
                      <a:pt x="967" y="140"/>
                      <a:pt x="967" y="140"/>
                    </a:cubicBezTo>
                    <a:cubicBezTo>
                      <a:pt x="933" y="171"/>
                      <a:pt x="905" y="206"/>
                      <a:pt x="886" y="246"/>
                    </a:cubicBezTo>
                    <a:cubicBezTo>
                      <a:pt x="821" y="267"/>
                      <a:pt x="821" y="267"/>
                      <a:pt x="821" y="267"/>
                    </a:cubicBezTo>
                    <a:cubicBezTo>
                      <a:pt x="801" y="321"/>
                      <a:pt x="794" y="380"/>
                      <a:pt x="798" y="441"/>
                    </a:cubicBezTo>
                    <a:cubicBezTo>
                      <a:pt x="856" y="475"/>
                      <a:pt x="856" y="475"/>
                      <a:pt x="856" y="475"/>
                    </a:cubicBezTo>
                    <a:cubicBezTo>
                      <a:pt x="861" y="498"/>
                      <a:pt x="868" y="523"/>
                      <a:pt x="879" y="546"/>
                    </a:cubicBezTo>
                    <a:cubicBezTo>
                      <a:pt x="889" y="567"/>
                      <a:pt x="899" y="588"/>
                      <a:pt x="912" y="607"/>
                    </a:cubicBezTo>
                    <a:cubicBezTo>
                      <a:pt x="896" y="673"/>
                      <a:pt x="896" y="673"/>
                      <a:pt x="896" y="673"/>
                    </a:cubicBezTo>
                    <a:cubicBezTo>
                      <a:pt x="934" y="718"/>
                      <a:pt x="980" y="752"/>
                      <a:pt x="1031" y="777"/>
                    </a:cubicBezTo>
                    <a:cubicBezTo>
                      <a:pt x="1089" y="743"/>
                      <a:pt x="1089" y="743"/>
                      <a:pt x="1089" y="743"/>
                    </a:cubicBezTo>
                    <a:cubicBezTo>
                      <a:pt x="1136" y="760"/>
                      <a:pt x="1185" y="766"/>
                      <a:pt x="1236" y="762"/>
                    </a:cubicBezTo>
                    <a:cubicBezTo>
                      <a:pt x="1287" y="808"/>
                      <a:pt x="1287" y="808"/>
                      <a:pt x="1287" y="808"/>
                    </a:cubicBezTo>
                    <a:cubicBezTo>
                      <a:pt x="1312" y="802"/>
                      <a:pt x="1340" y="794"/>
                      <a:pt x="1366" y="783"/>
                    </a:cubicBezTo>
                    <a:cubicBezTo>
                      <a:pt x="1392" y="771"/>
                      <a:pt x="1416" y="757"/>
                      <a:pt x="1440" y="741"/>
                    </a:cubicBezTo>
                    <a:cubicBezTo>
                      <a:pt x="1440" y="673"/>
                      <a:pt x="1440" y="673"/>
                      <a:pt x="1440" y="673"/>
                    </a:cubicBezTo>
                    <a:cubicBezTo>
                      <a:pt x="1477" y="639"/>
                      <a:pt x="1507" y="597"/>
                      <a:pt x="1528" y="552"/>
                    </a:cubicBezTo>
                    <a:cubicBezTo>
                      <a:pt x="1591" y="532"/>
                      <a:pt x="1591" y="532"/>
                      <a:pt x="1591" y="532"/>
                    </a:cubicBezTo>
                    <a:cubicBezTo>
                      <a:pt x="1610" y="479"/>
                      <a:pt x="1616" y="420"/>
                      <a:pt x="1610" y="362"/>
                    </a:cubicBezTo>
                    <a:close/>
                    <a:moveTo>
                      <a:pt x="1276" y="569"/>
                    </a:moveTo>
                    <a:cubicBezTo>
                      <a:pt x="1185" y="610"/>
                      <a:pt x="1080" y="566"/>
                      <a:pt x="1041" y="475"/>
                    </a:cubicBezTo>
                    <a:cubicBezTo>
                      <a:pt x="1002" y="383"/>
                      <a:pt x="1043" y="278"/>
                      <a:pt x="1133" y="239"/>
                    </a:cubicBezTo>
                    <a:cubicBezTo>
                      <a:pt x="1224" y="199"/>
                      <a:pt x="1330" y="242"/>
                      <a:pt x="1367" y="333"/>
                    </a:cubicBezTo>
                    <a:cubicBezTo>
                      <a:pt x="1407" y="424"/>
                      <a:pt x="1366" y="531"/>
                      <a:pt x="1276" y="569"/>
                    </a:cubicBezTo>
                    <a:close/>
                    <a:moveTo>
                      <a:pt x="187" y="916"/>
                    </a:moveTo>
                    <a:cubicBezTo>
                      <a:pt x="84" y="916"/>
                      <a:pt x="0" y="832"/>
                      <a:pt x="0" y="729"/>
                    </a:cubicBezTo>
                    <a:cubicBezTo>
                      <a:pt x="0" y="625"/>
                      <a:pt x="84" y="541"/>
                      <a:pt x="187" y="541"/>
                    </a:cubicBezTo>
                    <a:cubicBezTo>
                      <a:pt x="291" y="541"/>
                      <a:pt x="375" y="625"/>
                      <a:pt x="375" y="729"/>
                    </a:cubicBezTo>
                    <a:cubicBezTo>
                      <a:pt x="375" y="832"/>
                      <a:pt x="291" y="916"/>
                      <a:pt x="187" y="916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  <p:sp>
            <p:nvSpPr>
              <p:cNvPr id="54" name="Freeform 26">
                <a:extLst>
                  <a:ext uri="{FF2B5EF4-FFF2-40B4-BE49-F238E27FC236}">
                    <a16:creationId xmlns:a16="http://schemas.microsoft.com/office/drawing/2014/main" id="{E2588303-321C-498F-B014-B990AEEA72D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343905" y="2961132"/>
                <a:ext cx="971931" cy="962787"/>
              </a:xfrm>
              <a:custGeom>
                <a:avLst/>
                <a:gdLst>
                  <a:gd name="T0" fmla="*/ 638 w 1362"/>
                  <a:gd name="T1" fmla="*/ 1242 h 1348"/>
                  <a:gd name="T2" fmla="*/ 448 w 1362"/>
                  <a:gd name="T3" fmla="*/ 1319 h 1348"/>
                  <a:gd name="T4" fmla="*/ 352 w 1362"/>
                  <a:gd name="T5" fmla="*/ 1146 h 1348"/>
                  <a:gd name="T6" fmla="*/ 141 w 1362"/>
                  <a:gd name="T7" fmla="*/ 1095 h 1348"/>
                  <a:gd name="T8" fmla="*/ 46 w 1362"/>
                  <a:gd name="T9" fmla="*/ 928 h 1348"/>
                  <a:gd name="T10" fmla="*/ 0 w 1362"/>
                  <a:gd name="T11" fmla="*/ 664 h 1348"/>
                  <a:gd name="T12" fmla="*/ 32 w 1362"/>
                  <a:gd name="T13" fmla="*/ 474 h 1348"/>
                  <a:gd name="T14" fmla="*/ 212 w 1362"/>
                  <a:gd name="T15" fmla="*/ 351 h 1348"/>
                  <a:gd name="T16" fmla="*/ 244 w 1362"/>
                  <a:gd name="T17" fmla="*/ 159 h 1348"/>
                  <a:gd name="T18" fmla="*/ 451 w 1362"/>
                  <a:gd name="T19" fmla="*/ 167 h 1348"/>
                  <a:gd name="T20" fmla="*/ 592 w 1362"/>
                  <a:gd name="T21" fmla="*/ 5 h 1348"/>
                  <a:gd name="T22" fmla="*/ 784 w 1362"/>
                  <a:gd name="T23" fmla="*/ 6 h 1348"/>
                  <a:gd name="T24" fmla="*/ 1036 w 1362"/>
                  <a:gd name="T25" fmla="*/ 98 h 1348"/>
                  <a:gd name="T26" fmla="*/ 1184 w 1362"/>
                  <a:gd name="T27" fmla="*/ 220 h 1348"/>
                  <a:gd name="T28" fmla="*/ 1206 w 1362"/>
                  <a:gd name="T29" fmla="*/ 440 h 1348"/>
                  <a:gd name="T30" fmla="*/ 1351 w 1362"/>
                  <a:gd name="T31" fmla="*/ 562 h 1348"/>
                  <a:gd name="T32" fmla="*/ 1262 w 1362"/>
                  <a:gd name="T33" fmla="*/ 724 h 1348"/>
                  <a:gd name="T34" fmla="*/ 1310 w 1362"/>
                  <a:gd name="T35" fmla="*/ 940 h 1348"/>
                  <a:gd name="T36" fmla="*/ 1213 w 1362"/>
                  <a:gd name="T37" fmla="*/ 1106 h 1348"/>
                  <a:gd name="T38" fmla="*/ 1008 w 1362"/>
                  <a:gd name="T39" fmla="*/ 1278 h 1348"/>
                  <a:gd name="T40" fmla="*/ 828 w 1362"/>
                  <a:gd name="T41" fmla="*/ 1345 h 1348"/>
                  <a:gd name="T42" fmla="*/ 830 w 1362"/>
                  <a:gd name="T43" fmla="*/ 1299 h 1348"/>
                  <a:gd name="T44" fmla="*/ 965 w 1362"/>
                  <a:gd name="T45" fmla="*/ 1122 h 1348"/>
                  <a:gd name="T46" fmla="*/ 1072 w 1362"/>
                  <a:gd name="T47" fmla="*/ 1038 h 1348"/>
                  <a:gd name="T48" fmla="*/ 1264 w 1362"/>
                  <a:gd name="T49" fmla="*/ 935 h 1348"/>
                  <a:gd name="T50" fmla="*/ 1219 w 1362"/>
                  <a:gd name="T51" fmla="*/ 710 h 1348"/>
                  <a:gd name="T52" fmla="*/ 1308 w 1362"/>
                  <a:gd name="T53" fmla="*/ 570 h 1348"/>
                  <a:gd name="T54" fmla="*/ 1171 w 1362"/>
                  <a:gd name="T55" fmla="*/ 469 h 1348"/>
                  <a:gd name="T56" fmla="*/ 1142 w 1362"/>
                  <a:gd name="T57" fmla="*/ 241 h 1348"/>
                  <a:gd name="T58" fmla="*/ 915 w 1362"/>
                  <a:gd name="T59" fmla="*/ 217 h 1348"/>
                  <a:gd name="T60" fmla="*/ 802 w 1362"/>
                  <a:gd name="T61" fmla="*/ 179 h 1348"/>
                  <a:gd name="T62" fmla="*/ 610 w 1362"/>
                  <a:gd name="T63" fmla="*/ 47 h 1348"/>
                  <a:gd name="T64" fmla="*/ 458 w 1362"/>
                  <a:gd name="T65" fmla="*/ 212 h 1348"/>
                  <a:gd name="T66" fmla="*/ 272 w 1362"/>
                  <a:gd name="T67" fmla="*/ 192 h 1348"/>
                  <a:gd name="T68" fmla="*/ 254 w 1362"/>
                  <a:gd name="T69" fmla="*/ 369 h 1348"/>
                  <a:gd name="T70" fmla="*/ 70 w 1362"/>
                  <a:gd name="T71" fmla="*/ 500 h 1348"/>
                  <a:gd name="T72" fmla="*/ 143 w 1362"/>
                  <a:gd name="T73" fmla="*/ 698 h 1348"/>
                  <a:gd name="T74" fmla="*/ 170 w 1362"/>
                  <a:gd name="T75" fmla="*/ 846 h 1348"/>
                  <a:gd name="T76" fmla="*/ 168 w 1362"/>
                  <a:gd name="T77" fmla="*/ 1058 h 1348"/>
                  <a:gd name="T78" fmla="*/ 386 w 1362"/>
                  <a:gd name="T79" fmla="*/ 1115 h 1348"/>
                  <a:gd name="T80" fmla="*/ 463 w 1362"/>
                  <a:gd name="T81" fmla="*/ 1278 h 1348"/>
                  <a:gd name="T82" fmla="*/ 630 w 1362"/>
                  <a:gd name="T83" fmla="*/ 1198 h 1348"/>
                  <a:gd name="T84" fmla="*/ 742 w 1362"/>
                  <a:gd name="T85" fmla="*/ 1197 h 1348"/>
                  <a:gd name="T86" fmla="*/ 681 w 1362"/>
                  <a:gd name="T87" fmla="*/ 257 h 1348"/>
                  <a:gd name="T88" fmla="*/ 681 w 1362"/>
                  <a:gd name="T89" fmla="*/ 301 h 1348"/>
                  <a:gd name="T90" fmla="*/ 1063 w 1362"/>
                  <a:gd name="T91" fmla="*/ 683 h 1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362" h="1348">
                    <a:moveTo>
                      <a:pt x="815" y="1348"/>
                    </a:moveTo>
                    <a:cubicBezTo>
                      <a:pt x="724" y="1242"/>
                      <a:pt x="724" y="1242"/>
                      <a:pt x="724" y="1242"/>
                    </a:cubicBezTo>
                    <a:cubicBezTo>
                      <a:pt x="695" y="1244"/>
                      <a:pt x="666" y="1244"/>
                      <a:pt x="638" y="1242"/>
                    </a:cubicBezTo>
                    <a:cubicBezTo>
                      <a:pt x="547" y="1348"/>
                      <a:pt x="547" y="1348"/>
                      <a:pt x="547" y="1348"/>
                    </a:cubicBezTo>
                    <a:cubicBezTo>
                      <a:pt x="534" y="1345"/>
                      <a:pt x="534" y="1345"/>
                      <a:pt x="534" y="1345"/>
                    </a:cubicBezTo>
                    <a:cubicBezTo>
                      <a:pt x="494" y="1336"/>
                      <a:pt x="450" y="1320"/>
                      <a:pt x="448" y="1319"/>
                    </a:cubicBezTo>
                    <a:cubicBezTo>
                      <a:pt x="446" y="1318"/>
                      <a:pt x="402" y="1302"/>
                      <a:pt x="366" y="1284"/>
                    </a:cubicBezTo>
                    <a:cubicBezTo>
                      <a:pt x="354" y="1278"/>
                      <a:pt x="354" y="1278"/>
                      <a:pt x="354" y="1278"/>
                    </a:cubicBezTo>
                    <a:cubicBezTo>
                      <a:pt x="352" y="1146"/>
                      <a:pt x="352" y="1146"/>
                      <a:pt x="352" y="1146"/>
                    </a:cubicBezTo>
                    <a:cubicBezTo>
                      <a:pt x="325" y="1128"/>
                      <a:pt x="299" y="1107"/>
                      <a:pt x="275" y="1085"/>
                    </a:cubicBezTo>
                    <a:cubicBezTo>
                      <a:pt x="149" y="1105"/>
                      <a:pt x="149" y="1105"/>
                      <a:pt x="149" y="1105"/>
                    </a:cubicBezTo>
                    <a:cubicBezTo>
                      <a:pt x="141" y="1095"/>
                      <a:pt x="141" y="1095"/>
                      <a:pt x="141" y="1095"/>
                    </a:cubicBezTo>
                    <a:cubicBezTo>
                      <a:pt x="116" y="1062"/>
                      <a:pt x="93" y="1022"/>
                      <a:pt x="92" y="1020"/>
                    </a:cubicBezTo>
                    <a:cubicBezTo>
                      <a:pt x="91" y="1018"/>
                      <a:pt x="67" y="977"/>
                      <a:pt x="51" y="940"/>
                    </a:cubicBezTo>
                    <a:cubicBezTo>
                      <a:pt x="46" y="928"/>
                      <a:pt x="46" y="928"/>
                      <a:pt x="46" y="928"/>
                    </a:cubicBezTo>
                    <a:cubicBezTo>
                      <a:pt x="121" y="836"/>
                      <a:pt x="121" y="836"/>
                      <a:pt x="121" y="836"/>
                    </a:cubicBezTo>
                    <a:cubicBezTo>
                      <a:pt x="110" y="799"/>
                      <a:pt x="104" y="762"/>
                      <a:pt x="101" y="724"/>
                    </a:cubicBezTo>
                    <a:cubicBezTo>
                      <a:pt x="0" y="664"/>
                      <a:pt x="0" y="664"/>
                      <a:pt x="0" y="664"/>
                    </a:cubicBezTo>
                    <a:cubicBezTo>
                      <a:pt x="1" y="650"/>
                      <a:pt x="1" y="650"/>
                      <a:pt x="1" y="650"/>
                    </a:cubicBezTo>
                    <a:cubicBezTo>
                      <a:pt x="3" y="610"/>
                      <a:pt x="11" y="564"/>
                      <a:pt x="11" y="562"/>
                    </a:cubicBezTo>
                    <a:cubicBezTo>
                      <a:pt x="12" y="560"/>
                      <a:pt x="20" y="513"/>
                      <a:pt x="32" y="474"/>
                    </a:cubicBezTo>
                    <a:cubicBezTo>
                      <a:pt x="35" y="462"/>
                      <a:pt x="35" y="462"/>
                      <a:pt x="35" y="462"/>
                    </a:cubicBezTo>
                    <a:cubicBezTo>
                      <a:pt x="157" y="439"/>
                      <a:pt x="157" y="439"/>
                      <a:pt x="157" y="439"/>
                    </a:cubicBezTo>
                    <a:cubicBezTo>
                      <a:pt x="173" y="408"/>
                      <a:pt x="191" y="378"/>
                      <a:pt x="212" y="351"/>
                    </a:cubicBezTo>
                    <a:cubicBezTo>
                      <a:pt x="170" y="230"/>
                      <a:pt x="170" y="230"/>
                      <a:pt x="170" y="230"/>
                    </a:cubicBezTo>
                    <a:cubicBezTo>
                      <a:pt x="179" y="220"/>
                      <a:pt x="179" y="220"/>
                      <a:pt x="179" y="220"/>
                    </a:cubicBezTo>
                    <a:cubicBezTo>
                      <a:pt x="206" y="190"/>
                      <a:pt x="243" y="160"/>
                      <a:pt x="244" y="159"/>
                    </a:cubicBezTo>
                    <a:cubicBezTo>
                      <a:pt x="246" y="157"/>
                      <a:pt x="282" y="127"/>
                      <a:pt x="316" y="105"/>
                    </a:cubicBezTo>
                    <a:cubicBezTo>
                      <a:pt x="327" y="98"/>
                      <a:pt x="327" y="98"/>
                      <a:pt x="327" y="98"/>
                    </a:cubicBezTo>
                    <a:cubicBezTo>
                      <a:pt x="451" y="167"/>
                      <a:pt x="451" y="167"/>
                      <a:pt x="451" y="167"/>
                    </a:cubicBezTo>
                    <a:cubicBezTo>
                      <a:pt x="476" y="157"/>
                      <a:pt x="502" y="148"/>
                      <a:pt x="528" y="142"/>
                    </a:cubicBezTo>
                    <a:cubicBezTo>
                      <a:pt x="579" y="6"/>
                      <a:pt x="579" y="6"/>
                      <a:pt x="579" y="6"/>
                    </a:cubicBezTo>
                    <a:cubicBezTo>
                      <a:pt x="592" y="5"/>
                      <a:pt x="592" y="5"/>
                      <a:pt x="592" y="5"/>
                    </a:cubicBezTo>
                    <a:cubicBezTo>
                      <a:pt x="632" y="0"/>
                      <a:pt x="679" y="0"/>
                      <a:pt x="681" y="0"/>
                    </a:cubicBezTo>
                    <a:cubicBezTo>
                      <a:pt x="683" y="0"/>
                      <a:pt x="730" y="0"/>
                      <a:pt x="771" y="5"/>
                    </a:cubicBezTo>
                    <a:cubicBezTo>
                      <a:pt x="784" y="6"/>
                      <a:pt x="784" y="6"/>
                      <a:pt x="784" y="6"/>
                    </a:cubicBezTo>
                    <a:cubicBezTo>
                      <a:pt x="835" y="142"/>
                      <a:pt x="835" y="142"/>
                      <a:pt x="835" y="142"/>
                    </a:cubicBezTo>
                    <a:cubicBezTo>
                      <a:pt x="861" y="149"/>
                      <a:pt x="887" y="157"/>
                      <a:pt x="912" y="168"/>
                    </a:cubicBezTo>
                    <a:cubicBezTo>
                      <a:pt x="1036" y="98"/>
                      <a:pt x="1036" y="98"/>
                      <a:pt x="1036" y="98"/>
                    </a:cubicBezTo>
                    <a:cubicBezTo>
                      <a:pt x="1047" y="105"/>
                      <a:pt x="1047" y="105"/>
                      <a:pt x="1047" y="105"/>
                    </a:cubicBezTo>
                    <a:cubicBezTo>
                      <a:pt x="1081" y="128"/>
                      <a:pt x="1117" y="158"/>
                      <a:pt x="1118" y="159"/>
                    </a:cubicBezTo>
                    <a:cubicBezTo>
                      <a:pt x="1120" y="160"/>
                      <a:pt x="1156" y="191"/>
                      <a:pt x="1184" y="220"/>
                    </a:cubicBezTo>
                    <a:cubicBezTo>
                      <a:pt x="1193" y="230"/>
                      <a:pt x="1193" y="230"/>
                      <a:pt x="1193" y="230"/>
                    </a:cubicBezTo>
                    <a:cubicBezTo>
                      <a:pt x="1151" y="351"/>
                      <a:pt x="1151" y="351"/>
                      <a:pt x="1151" y="351"/>
                    </a:cubicBezTo>
                    <a:cubicBezTo>
                      <a:pt x="1172" y="379"/>
                      <a:pt x="1190" y="408"/>
                      <a:pt x="1206" y="440"/>
                    </a:cubicBezTo>
                    <a:cubicBezTo>
                      <a:pt x="1327" y="462"/>
                      <a:pt x="1327" y="462"/>
                      <a:pt x="1327" y="462"/>
                    </a:cubicBezTo>
                    <a:cubicBezTo>
                      <a:pt x="1331" y="475"/>
                      <a:pt x="1331" y="475"/>
                      <a:pt x="1331" y="475"/>
                    </a:cubicBezTo>
                    <a:cubicBezTo>
                      <a:pt x="1342" y="514"/>
                      <a:pt x="1351" y="560"/>
                      <a:pt x="1351" y="562"/>
                    </a:cubicBezTo>
                    <a:cubicBezTo>
                      <a:pt x="1351" y="564"/>
                      <a:pt x="1359" y="611"/>
                      <a:pt x="1362" y="651"/>
                    </a:cubicBezTo>
                    <a:cubicBezTo>
                      <a:pt x="1362" y="664"/>
                      <a:pt x="1362" y="664"/>
                      <a:pt x="1362" y="664"/>
                    </a:cubicBezTo>
                    <a:cubicBezTo>
                      <a:pt x="1262" y="724"/>
                      <a:pt x="1262" y="724"/>
                      <a:pt x="1262" y="724"/>
                    </a:cubicBezTo>
                    <a:cubicBezTo>
                      <a:pt x="1259" y="762"/>
                      <a:pt x="1252" y="800"/>
                      <a:pt x="1241" y="837"/>
                    </a:cubicBezTo>
                    <a:cubicBezTo>
                      <a:pt x="1316" y="928"/>
                      <a:pt x="1316" y="928"/>
                      <a:pt x="1316" y="928"/>
                    </a:cubicBezTo>
                    <a:cubicBezTo>
                      <a:pt x="1310" y="940"/>
                      <a:pt x="1310" y="940"/>
                      <a:pt x="1310" y="940"/>
                    </a:cubicBezTo>
                    <a:cubicBezTo>
                      <a:pt x="1294" y="978"/>
                      <a:pt x="1271" y="1019"/>
                      <a:pt x="1270" y="1020"/>
                    </a:cubicBezTo>
                    <a:cubicBezTo>
                      <a:pt x="1269" y="1022"/>
                      <a:pt x="1245" y="1063"/>
                      <a:pt x="1221" y="1095"/>
                    </a:cubicBezTo>
                    <a:cubicBezTo>
                      <a:pt x="1213" y="1106"/>
                      <a:pt x="1213" y="1106"/>
                      <a:pt x="1213" y="1106"/>
                    </a:cubicBezTo>
                    <a:cubicBezTo>
                      <a:pt x="1087" y="1085"/>
                      <a:pt x="1087" y="1085"/>
                      <a:pt x="1087" y="1085"/>
                    </a:cubicBezTo>
                    <a:cubicBezTo>
                      <a:pt x="1063" y="1108"/>
                      <a:pt x="1037" y="1128"/>
                      <a:pt x="1009" y="1147"/>
                    </a:cubicBezTo>
                    <a:cubicBezTo>
                      <a:pt x="1008" y="1278"/>
                      <a:pt x="1008" y="1278"/>
                      <a:pt x="1008" y="1278"/>
                    </a:cubicBezTo>
                    <a:cubicBezTo>
                      <a:pt x="996" y="1284"/>
                      <a:pt x="996" y="1284"/>
                      <a:pt x="996" y="1284"/>
                    </a:cubicBezTo>
                    <a:cubicBezTo>
                      <a:pt x="959" y="1302"/>
                      <a:pt x="915" y="1319"/>
                      <a:pt x="913" y="1319"/>
                    </a:cubicBezTo>
                    <a:cubicBezTo>
                      <a:pt x="911" y="1320"/>
                      <a:pt x="867" y="1336"/>
                      <a:pt x="828" y="1345"/>
                    </a:cubicBezTo>
                    <a:lnTo>
                      <a:pt x="815" y="1348"/>
                    </a:lnTo>
                    <a:close/>
                    <a:moveTo>
                      <a:pt x="742" y="1197"/>
                    </a:moveTo>
                    <a:cubicBezTo>
                      <a:pt x="830" y="1299"/>
                      <a:pt x="830" y="1299"/>
                      <a:pt x="830" y="1299"/>
                    </a:cubicBezTo>
                    <a:cubicBezTo>
                      <a:pt x="864" y="1290"/>
                      <a:pt x="898" y="1278"/>
                      <a:pt x="898" y="1278"/>
                    </a:cubicBezTo>
                    <a:cubicBezTo>
                      <a:pt x="899" y="1278"/>
                      <a:pt x="933" y="1265"/>
                      <a:pt x="964" y="1251"/>
                    </a:cubicBezTo>
                    <a:cubicBezTo>
                      <a:pt x="965" y="1122"/>
                      <a:pt x="965" y="1122"/>
                      <a:pt x="965" y="1122"/>
                    </a:cubicBezTo>
                    <a:cubicBezTo>
                      <a:pt x="976" y="1116"/>
                      <a:pt x="976" y="1116"/>
                      <a:pt x="976" y="1116"/>
                    </a:cubicBezTo>
                    <a:cubicBezTo>
                      <a:pt x="1008" y="1096"/>
                      <a:pt x="1037" y="1072"/>
                      <a:pt x="1064" y="1046"/>
                    </a:cubicBezTo>
                    <a:cubicBezTo>
                      <a:pt x="1072" y="1038"/>
                      <a:pt x="1072" y="1038"/>
                      <a:pt x="1072" y="1038"/>
                    </a:cubicBezTo>
                    <a:cubicBezTo>
                      <a:pt x="1193" y="1058"/>
                      <a:pt x="1193" y="1058"/>
                      <a:pt x="1193" y="1058"/>
                    </a:cubicBezTo>
                    <a:cubicBezTo>
                      <a:pt x="1213" y="1030"/>
                      <a:pt x="1232" y="999"/>
                      <a:pt x="1232" y="998"/>
                    </a:cubicBezTo>
                    <a:cubicBezTo>
                      <a:pt x="1232" y="998"/>
                      <a:pt x="1250" y="967"/>
                      <a:pt x="1264" y="935"/>
                    </a:cubicBezTo>
                    <a:cubicBezTo>
                      <a:pt x="1192" y="847"/>
                      <a:pt x="1192" y="847"/>
                      <a:pt x="1192" y="847"/>
                    </a:cubicBezTo>
                    <a:cubicBezTo>
                      <a:pt x="1196" y="835"/>
                      <a:pt x="1196" y="835"/>
                      <a:pt x="1196" y="835"/>
                    </a:cubicBezTo>
                    <a:cubicBezTo>
                      <a:pt x="1209" y="795"/>
                      <a:pt x="1217" y="753"/>
                      <a:pt x="1219" y="710"/>
                    </a:cubicBezTo>
                    <a:cubicBezTo>
                      <a:pt x="1219" y="698"/>
                      <a:pt x="1219" y="698"/>
                      <a:pt x="1219" y="698"/>
                    </a:cubicBezTo>
                    <a:cubicBezTo>
                      <a:pt x="1317" y="640"/>
                      <a:pt x="1317" y="640"/>
                      <a:pt x="1317" y="640"/>
                    </a:cubicBezTo>
                    <a:cubicBezTo>
                      <a:pt x="1314" y="606"/>
                      <a:pt x="1308" y="570"/>
                      <a:pt x="1308" y="570"/>
                    </a:cubicBezTo>
                    <a:cubicBezTo>
                      <a:pt x="1307" y="569"/>
                      <a:pt x="1301" y="534"/>
                      <a:pt x="1292" y="501"/>
                    </a:cubicBezTo>
                    <a:cubicBezTo>
                      <a:pt x="1176" y="479"/>
                      <a:pt x="1176" y="479"/>
                      <a:pt x="1176" y="479"/>
                    </a:cubicBezTo>
                    <a:cubicBezTo>
                      <a:pt x="1171" y="469"/>
                      <a:pt x="1171" y="469"/>
                      <a:pt x="1171" y="469"/>
                    </a:cubicBezTo>
                    <a:cubicBezTo>
                      <a:pt x="1154" y="433"/>
                      <a:pt x="1133" y="400"/>
                      <a:pt x="1109" y="369"/>
                    </a:cubicBezTo>
                    <a:cubicBezTo>
                      <a:pt x="1101" y="359"/>
                      <a:pt x="1101" y="359"/>
                      <a:pt x="1101" y="359"/>
                    </a:cubicBezTo>
                    <a:cubicBezTo>
                      <a:pt x="1142" y="241"/>
                      <a:pt x="1142" y="241"/>
                      <a:pt x="1142" y="241"/>
                    </a:cubicBezTo>
                    <a:cubicBezTo>
                      <a:pt x="1118" y="216"/>
                      <a:pt x="1090" y="193"/>
                      <a:pt x="1090" y="193"/>
                    </a:cubicBezTo>
                    <a:cubicBezTo>
                      <a:pt x="1090" y="193"/>
                      <a:pt x="1062" y="169"/>
                      <a:pt x="1034" y="150"/>
                    </a:cubicBezTo>
                    <a:cubicBezTo>
                      <a:pt x="915" y="217"/>
                      <a:pt x="915" y="217"/>
                      <a:pt x="915" y="217"/>
                    </a:cubicBezTo>
                    <a:cubicBezTo>
                      <a:pt x="905" y="212"/>
                      <a:pt x="905" y="212"/>
                      <a:pt x="905" y="212"/>
                    </a:cubicBezTo>
                    <a:cubicBezTo>
                      <a:pt x="875" y="199"/>
                      <a:pt x="845" y="189"/>
                      <a:pt x="813" y="182"/>
                    </a:cubicBezTo>
                    <a:cubicBezTo>
                      <a:pt x="802" y="179"/>
                      <a:pt x="802" y="179"/>
                      <a:pt x="802" y="179"/>
                    </a:cubicBezTo>
                    <a:cubicBezTo>
                      <a:pt x="752" y="47"/>
                      <a:pt x="752" y="47"/>
                      <a:pt x="752" y="47"/>
                    </a:cubicBezTo>
                    <a:cubicBezTo>
                      <a:pt x="718" y="44"/>
                      <a:pt x="682" y="44"/>
                      <a:pt x="681" y="44"/>
                    </a:cubicBezTo>
                    <a:cubicBezTo>
                      <a:pt x="681" y="44"/>
                      <a:pt x="645" y="44"/>
                      <a:pt x="610" y="47"/>
                    </a:cubicBezTo>
                    <a:cubicBezTo>
                      <a:pt x="561" y="179"/>
                      <a:pt x="561" y="179"/>
                      <a:pt x="561" y="179"/>
                    </a:cubicBezTo>
                    <a:cubicBezTo>
                      <a:pt x="549" y="182"/>
                      <a:pt x="549" y="182"/>
                      <a:pt x="549" y="182"/>
                    </a:cubicBezTo>
                    <a:cubicBezTo>
                      <a:pt x="518" y="189"/>
                      <a:pt x="488" y="199"/>
                      <a:pt x="458" y="212"/>
                    </a:cubicBezTo>
                    <a:cubicBezTo>
                      <a:pt x="448" y="217"/>
                      <a:pt x="448" y="217"/>
                      <a:pt x="448" y="217"/>
                    </a:cubicBezTo>
                    <a:cubicBezTo>
                      <a:pt x="329" y="149"/>
                      <a:pt x="329" y="149"/>
                      <a:pt x="329" y="149"/>
                    </a:cubicBezTo>
                    <a:cubicBezTo>
                      <a:pt x="300" y="169"/>
                      <a:pt x="273" y="192"/>
                      <a:pt x="272" y="192"/>
                    </a:cubicBezTo>
                    <a:cubicBezTo>
                      <a:pt x="272" y="193"/>
                      <a:pt x="244" y="216"/>
                      <a:pt x="220" y="241"/>
                    </a:cubicBezTo>
                    <a:cubicBezTo>
                      <a:pt x="262" y="359"/>
                      <a:pt x="262" y="359"/>
                      <a:pt x="262" y="359"/>
                    </a:cubicBezTo>
                    <a:cubicBezTo>
                      <a:pt x="254" y="369"/>
                      <a:pt x="254" y="369"/>
                      <a:pt x="254" y="369"/>
                    </a:cubicBezTo>
                    <a:cubicBezTo>
                      <a:pt x="229" y="399"/>
                      <a:pt x="209" y="433"/>
                      <a:pt x="192" y="468"/>
                    </a:cubicBezTo>
                    <a:cubicBezTo>
                      <a:pt x="187" y="478"/>
                      <a:pt x="187" y="478"/>
                      <a:pt x="187" y="478"/>
                    </a:cubicBezTo>
                    <a:cubicBezTo>
                      <a:pt x="70" y="500"/>
                      <a:pt x="70" y="500"/>
                      <a:pt x="70" y="500"/>
                    </a:cubicBezTo>
                    <a:cubicBezTo>
                      <a:pt x="61" y="533"/>
                      <a:pt x="55" y="569"/>
                      <a:pt x="55" y="569"/>
                    </a:cubicBezTo>
                    <a:cubicBezTo>
                      <a:pt x="55" y="570"/>
                      <a:pt x="48" y="605"/>
                      <a:pt x="45" y="640"/>
                    </a:cubicBezTo>
                    <a:cubicBezTo>
                      <a:pt x="143" y="698"/>
                      <a:pt x="143" y="698"/>
                      <a:pt x="143" y="698"/>
                    </a:cubicBezTo>
                    <a:cubicBezTo>
                      <a:pt x="144" y="709"/>
                      <a:pt x="144" y="709"/>
                      <a:pt x="144" y="709"/>
                    </a:cubicBezTo>
                    <a:cubicBezTo>
                      <a:pt x="146" y="752"/>
                      <a:pt x="154" y="794"/>
                      <a:pt x="167" y="834"/>
                    </a:cubicBezTo>
                    <a:cubicBezTo>
                      <a:pt x="170" y="846"/>
                      <a:pt x="170" y="846"/>
                      <a:pt x="170" y="846"/>
                    </a:cubicBezTo>
                    <a:cubicBezTo>
                      <a:pt x="97" y="935"/>
                      <a:pt x="97" y="935"/>
                      <a:pt x="97" y="935"/>
                    </a:cubicBezTo>
                    <a:cubicBezTo>
                      <a:pt x="112" y="966"/>
                      <a:pt x="130" y="997"/>
                      <a:pt x="130" y="998"/>
                    </a:cubicBezTo>
                    <a:cubicBezTo>
                      <a:pt x="130" y="998"/>
                      <a:pt x="148" y="1029"/>
                      <a:pt x="168" y="1058"/>
                    </a:cubicBezTo>
                    <a:cubicBezTo>
                      <a:pt x="290" y="1038"/>
                      <a:pt x="290" y="1038"/>
                      <a:pt x="290" y="1038"/>
                    </a:cubicBezTo>
                    <a:cubicBezTo>
                      <a:pt x="298" y="1045"/>
                      <a:pt x="298" y="1045"/>
                      <a:pt x="298" y="1045"/>
                    </a:cubicBezTo>
                    <a:cubicBezTo>
                      <a:pt x="324" y="1072"/>
                      <a:pt x="354" y="1095"/>
                      <a:pt x="386" y="1115"/>
                    </a:cubicBezTo>
                    <a:cubicBezTo>
                      <a:pt x="396" y="1121"/>
                      <a:pt x="396" y="1121"/>
                      <a:pt x="396" y="1121"/>
                    </a:cubicBezTo>
                    <a:cubicBezTo>
                      <a:pt x="397" y="1250"/>
                      <a:pt x="397" y="1250"/>
                      <a:pt x="397" y="1250"/>
                    </a:cubicBezTo>
                    <a:cubicBezTo>
                      <a:pt x="429" y="1265"/>
                      <a:pt x="463" y="1278"/>
                      <a:pt x="463" y="1278"/>
                    </a:cubicBezTo>
                    <a:cubicBezTo>
                      <a:pt x="463" y="1278"/>
                      <a:pt x="498" y="1290"/>
                      <a:pt x="531" y="1299"/>
                    </a:cubicBezTo>
                    <a:cubicBezTo>
                      <a:pt x="619" y="1197"/>
                      <a:pt x="619" y="1197"/>
                      <a:pt x="619" y="1197"/>
                    </a:cubicBezTo>
                    <a:cubicBezTo>
                      <a:pt x="630" y="1198"/>
                      <a:pt x="630" y="1198"/>
                      <a:pt x="630" y="1198"/>
                    </a:cubicBezTo>
                    <a:cubicBezTo>
                      <a:pt x="647" y="1199"/>
                      <a:pt x="665" y="1200"/>
                      <a:pt x="681" y="1200"/>
                    </a:cubicBezTo>
                    <a:cubicBezTo>
                      <a:pt x="698" y="1200"/>
                      <a:pt x="714" y="1199"/>
                      <a:pt x="731" y="1198"/>
                    </a:cubicBezTo>
                    <a:lnTo>
                      <a:pt x="742" y="1197"/>
                    </a:lnTo>
                    <a:close/>
                    <a:moveTo>
                      <a:pt x="681" y="1108"/>
                    </a:moveTo>
                    <a:cubicBezTo>
                      <a:pt x="447" y="1108"/>
                      <a:pt x="256" y="917"/>
                      <a:pt x="256" y="683"/>
                    </a:cubicBezTo>
                    <a:cubicBezTo>
                      <a:pt x="256" y="448"/>
                      <a:pt x="447" y="257"/>
                      <a:pt x="681" y="257"/>
                    </a:cubicBezTo>
                    <a:cubicBezTo>
                      <a:pt x="916" y="257"/>
                      <a:pt x="1107" y="448"/>
                      <a:pt x="1107" y="683"/>
                    </a:cubicBezTo>
                    <a:cubicBezTo>
                      <a:pt x="1107" y="917"/>
                      <a:pt x="916" y="1108"/>
                      <a:pt x="681" y="1108"/>
                    </a:cubicBezTo>
                    <a:close/>
                    <a:moveTo>
                      <a:pt x="681" y="301"/>
                    </a:moveTo>
                    <a:cubicBezTo>
                      <a:pt x="471" y="301"/>
                      <a:pt x="300" y="473"/>
                      <a:pt x="300" y="683"/>
                    </a:cubicBezTo>
                    <a:cubicBezTo>
                      <a:pt x="300" y="893"/>
                      <a:pt x="471" y="1064"/>
                      <a:pt x="681" y="1064"/>
                    </a:cubicBezTo>
                    <a:cubicBezTo>
                      <a:pt x="892" y="1064"/>
                      <a:pt x="1063" y="893"/>
                      <a:pt x="1063" y="683"/>
                    </a:cubicBezTo>
                    <a:cubicBezTo>
                      <a:pt x="1063" y="473"/>
                      <a:pt x="892" y="301"/>
                      <a:pt x="681" y="30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Univers 55" panose="02000000000000000000" pitchFamily="2" charset="0"/>
                  <a:ea typeface="+mn-ea"/>
                  <a:cs typeface="+mn-cs"/>
                  <a:sym typeface="+mn-lt"/>
                </a:endParaRPr>
              </a:p>
            </p:txBody>
          </p:sp>
        </p:grpSp>
      </p:grpSp>
      <p:grpSp>
        <p:nvGrpSpPr>
          <p:cNvPr id="55" name="bcgIcons_ThumbsUp">
            <a:extLst>
              <a:ext uri="{FF2B5EF4-FFF2-40B4-BE49-F238E27FC236}">
                <a16:creationId xmlns:a16="http://schemas.microsoft.com/office/drawing/2014/main" id="{C683F435-8684-42DF-9D7A-77B11EA29B5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8650" y="5125759"/>
            <a:ext cx="823714" cy="824477"/>
            <a:chOff x="1682" y="0"/>
            <a:chExt cx="4316" cy="4320"/>
          </a:xfrm>
        </p:grpSpPr>
        <p:sp>
          <p:nvSpPr>
            <p:cNvPr id="56" name="AutoShape 3">
              <a:extLst>
                <a:ext uri="{FF2B5EF4-FFF2-40B4-BE49-F238E27FC236}">
                  <a16:creationId xmlns:a16="http://schemas.microsoft.com/office/drawing/2014/main" id="{3791D042-F92F-4CC2-8DD6-DDE02CC55D4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82" y="0"/>
              <a:ext cx="431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57" name="Freeform 5">
              <a:extLst>
                <a:ext uri="{FF2B5EF4-FFF2-40B4-BE49-F238E27FC236}">
                  <a16:creationId xmlns:a16="http://schemas.microsoft.com/office/drawing/2014/main" id="{A1D8D785-64BE-4F3D-B7FB-AA35AB4AB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8" y="698"/>
              <a:ext cx="2034" cy="2919"/>
            </a:xfrm>
            <a:custGeom>
              <a:avLst/>
              <a:gdLst>
                <a:gd name="T0" fmla="*/ 1086 w 1086"/>
                <a:gd name="T1" fmla="*/ 681 h 1557"/>
                <a:gd name="T2" fmla="*/ 530 w 1086"/>
                <a:gd name="T3" fmla="*/ 537 h 1557"/>
                <a:gd name="T4" fmla="*/ 593 w 1086"/>
                <a:gd name="T5" fmla="*/ 253 h 1557"/>
                <a:gd name="T6" fmla="*/ 391 w 1086"/>
                <a:gd name="T7" fmla="*/ 4 h 1557"/>
                <a:gd name="T8" fmla="*/ 279 w 1086"/>
                <a:gd name="T9" fmla="*/ 114 h 1557"/>
                <a:gd name="T10" fmla="*/ 279 w 1086"/>
                <a:gd name="T11" fmla="*/ 221 h 1557"/>
                <a:gd name="T12" fmla="*/ 0 w 1086"/>
                <a:gd name="T13" fmla="*/ 523 h 1557"/>
                <a:gd name="T14" fmla="*/ 203 w 1086"/>
                <a:gd name="T15" fmla="*/ 459 h 1557"/>
                <a:gd name="T16" fmla="*/ 323 w 1086"/>
                <a:gd name="T17" fmla="*/ 114 h 1557"/>
                <a:gd name="T18" fmla="*/ 386 w 1086"/>
                <a:gd name="T19" fmla="*/ 48 h 1557"/>
                <a:gd name="T20" fmla="*/ 549 w 1086"/>
                <a:gd name="T21" fmla="*/ 257 h 1557"/>
                <a:gd name="T22" fmla="*/ 476 w 1086"/>
                <a:gd name="T23" fmla="*/ 570 h 1557"/>
                <a:gd name="T24" fmla="*/ 942 w 1086"/>
                <a:gd name="T25" fmla="*/ 581 h 1557"/>
                <a:gd name="T26" fmla="*/ 942 w 1086"/>
                <a:gd name="T27" fmla="*/ 781 h 1557"/>
                <a:gd name="T28" fmla="*/ 917 w 1086"/>
                <a:gd name="T29" fmla="*/ 780 h 1557"/>
                <a:gd name="T30" fmla="*/ 757 w 1086"/>
                <a:gd name="T31" fmla="*/ 802 h 1557"/>
                <a:gd name="T32" fmla="*/ 807 w 1086"/>
                <a:gd name="T33" fmla="*/ 824 h 1557"/>
                <a:gd name="T34" fmla="*/ 924 w 1086"/>
                <a:gd name="T35" fmla="*/ 825 h 1557"/>
                <a:gd name="T36" fmla="*/ 917 w 1086"/>
                <a:gd name="T37" fmla="*/ 1024 h 1557"/>
                <a:gd name="T38" fmla="*/ 874 w 1086"/>
                <a:gd name="T39" fmla="*/ 1025 h 1557"/>
                <a:gd name="T40" fmla="*/ 757 w 1086"/>
                <a:gd name="T41" fmla="*/ 1024 h 1557"/>
                <a:gd name="T42" fmla="*/ 757 w 1086"/>
                <a:gd name="T43" fmla="*/ 1068 h 1557"/>
                <a:gd name="T44" fmla="*/ 961 w 1086"/>
                <a:gd name="T45" fmla="*/ 1168 h 1557"/>
                <a:gd name="T46" fmla="*/ 793 w 1086"/>
                <a:gd name="T47" fmla="*/ 1269 h 1557"/>
                <a:gd name="T48" fmla="*/ 724 w 1086"/>
                <a:gd name="T49" fmla="*/ 1269 h 1557"/>
                <a:gd name="T50" fmla="*/ 724 w 1086"/>
                <a:gd name="T51" fmla="*/ 1313 h 1557"/>
                <a:gd name="T52" fmla="*/ 793 w 1086"/>
                <a:gd name="T53" fmla="*/ 1313 h 1557"/>
                <a:gd name="T54" fmla="*/ 793 w 1086"/>
                <a:gd name="T55" fmla="*/ 1513 h 1557"/>
                <a:gd name="T56" fmla="*/ 26 w 1086"/>
                <a:gd name="T57" fmla="*/ 1394 h 1557"/>
                <a:gd name="T58" fmla="*/ 344 w 1086"/>
                <a:gd name="T59" fmla="*/ 1557 h 1557"/>
                <a:gd name="T60" fmla="*/ 937 w 1086"/>
                <a:gd name="T61" fmla="*/ 1413 h 1557"/>
                <a:gd name="T62" fmla="*/ 1005 w 1086"/>
                <a:gd name="T63" fmla="*/ 1168 h 1557"/>
                <a:gd name="T64" fmla="*/ 1061 w 1086"/>
                <a:gd name="T65" fmla="*/ 924 h 1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86" h="1557">
                  <a:moveTo>
                    <a:pt x="1004" y="810"/>
                  </a:moveTo>
                  <a:cubicBezTo>
                    <a:pt x="1052" y="787"/>
                    <a:pt x="1086" y="738"/>
                    <a:pt x="1086" y="681"/>
                  </a:cubicBezTo>
                  <a:cubicBezTo>
                    <a:pt x="1086" y="601"/>
                    <a:pt x="1021" y="537"/>
                    <a:pt x="942" y="537"/>
                  </a:cubicBezTo>
                  <a:cubicBezTo>
                    <a:pt x="530" y="537"/>
                    <a:pt x="530" y="537"/>
                    <a:pt x="530" y="537"/>
                  </a:cubicBezTo>
                  <a:cubicBezTo>
                    <a:pt x="553" y="485"/>
                    <a:pt x="593" y="378"/>
                    <a:pt x="593" y="255"/>
                  </a:cubicBezTo>
                  <a:cubicBezTo>
                    <a:pt x="593" y="255"/>
                    <a:pt x="593" y="254"/>
                    <a:pt x="593" y="253"/>
                  </a:cubicBezTo>
                  <a:cubicBezTo>
                    <a:pt x="592" y="251"/>
                    <a:pt x="586" y="193"/>
                    <a:pt x="559" y="134"/>
                  </a:cubicBezTo>
                  <a:cubicBezTo>
                    <a:pt x="522" y="52"/>
                    <a:pt x="464" y="7"/>
                    <a:pt x="391" y="4"/>
                  </a:cubicBezTo>
                  <a:cubicBezTo>
                    <a:pt x="383" y="3"/>
                    <a:pt x="344" y="0"/>
                    <a:pt x="313" y="26"/>
                  </a:cubicBezTo>
                  <a:cubicBezTo>
                    <a:pt x="291" y="46"/>
                    <a:pt x="279" y="75"/>
                    <a:pt x="279" y="114"/>
                  </a:cubicBezTo>
                  <a:cubicBezTo>
                    <a:pt x="279" y="221"/>
                    <a:pt x="279" y="221"/>
                    <a:pt x="279" y="221"/>
                  </a:cubicBezTo>
                  <a:cubicBezTo>
                    <a:pt x="279" y="221"/>
                    <a:pt x="279" y="221"/>
                    <a:pt x="279" y="221"/>
                  </a:cubicBezTo>
                  <a:cubicBezTo>
                    <a:pt x="279" y="223"/>
                    <a:pt x="283" y="364"/>
                    <a:pt x="181" y="420"/>
                  </a:cubicBezTo>
                  <a:cubicBezTo>
                    <a:pt x="132" y="448"/>
                    <a:pt x="63" y="487"/>
                    <a:pt x="0" y="523"/>
                  </a:cubicBezTo>
                  <a:cubicBezTo>
                    <a:pt x="12" y="531"/>
                    <a:pt x="21" y="544"/>
                    <a:pt x="25" y="559"/>
                  </a:cubicBezTo>
                  <a:cubicBezTo>
                    <a:pt x="86" y="524"/>
                    <a:pt x="154" y="486"/>
                    <a:pt x="203" y="459"/>
                  </a:cubicBezTo>
                  <a:cubicBezTo>
                    <a:pt x="326" y="390"/>
                    <a:pt x="324" y="232"/>
                    <a:pt x="323" y="220"/>
                  </a:cubicBezTo>
                  <a:cubicBezTo>
                    <a:pt x="323" y="114"/>
                    <a:pt x="323" y="114"/>
                    <a:pt x="323" y="114"/>
                  </a:cubicBezTo>
                  <a:cubicBezTo>
                    <a:pt x="323" y="89"/>
                    <a:pt x="330" y="70"/>
                    <a:pt x="342" y="60"/>
                  </a:cubicBezTo>
                  <a:cubicBezTo>
                    <a:pt x="359" y="44"/>
                    <a:pt x="386" y="48"/>
                    <a:pt x="386" y="48"/>
                  </a:cubicBezTo>
                  <a:cubicBezTo>
                    <a:pt x="387" y="48"/>
                    <a:pt x="388" y="48"/>
                    <a:pt x="389" y="48"/>
                  </a:cubicBezTo>
                  <a:cubicBezTo>
                    <a:pt x="520" y="52"/>
                    <a:pt x="547" y="241"/>
                    <a:pt x="549" y="257"/>
                  </a:cubicBezTo>
                  <a:cubicBezTo>
                    <a:pt x="548" y="413"/>
                    <a:pt x="476" y="547"/>
                    <a:pt x="476" y="548"/>
                  </a:cubicBezTo>
                  <a:cubicBezTo>
                    <a:pt x="472" y="555"/>
                    <a:pt x="472" y="563"/>
                    <a:pt x="476" y="570"/>
                  </a:cubicBezTo>
                  <a:cubicBezTo>
                    <a:pt x="480" y="577"/>
                    <a:pt x="487" y="581"/>
                    <a:pt x="495" y="581"/>
                  </a:cubicBezTo>
                  <a:cubicBezTo>
                    <a:pt x="942" y="581"/>
                    <a:pt x="942" y="581"/>
                    <a:pt x="942" y="581"/>
                  </a:cubicBezTo>
                  <a:cubicBezTo>
                    <a:pt x="997" y="581"/>
                    <a:pt x="1042" y="626"/>
                    <a:pt x="1042" y="681"/>
                  </a:cubicBezTo>
                  <a:cubicBezTo>
                    <a:pt x="1042" y="736"/>
                    <a:pt x="997" y="781"/>
                    <a:pt x="942" y="781"/>
                  </a:cubicBezTo>
                  <a:cubicBezTo>
                    <a:pt x="926" y="781"/>
                    <a:pt x="926" y="781"/>
                    <a:pt x="926" y="781"/>
                  </a:cubicBezTo>
                  <a:cubicBezTo>
                    <a:pt x="923" y="781"/>
                    <a:pt x="920" y="780"/>
                    <a:pt x="917" y="780"/>
                  </a:cubicBezTo>
                  <a:cubicBezTo>
                    <a:pt x="779" y="780"/>
                    <a:pt x="779" y="780"/>
                    <a:pt x="779" y="780"/>
                  </a:cubicBezTo>
                  <a:cubicBezTo>
                    <a:pt x="767" y="780"/>
                    <a:pt x="757" y="790"/>
                    <a:pt x="757" y="802"/>
                  </a:cubicBezTo>
                  <a:cubicBezTo>
                    <a:pt x="757" y="815"/>
                    <a:pt x="767" y="824"/>
                    <a:pt x="779" y="824"/>
                  </a:cubicBezTo>
                  <a:cubicBezTo>
                    <a:pt x="807" y="824"/>
                    <a:pt x="807" y="824"/>
                    <a:pt x="807" y="824"/>
                  </a:cubicBezTo>
                  <a:cubicBezTo>
                    <a:pt x="809" y="825"/>
                    <a:pt x="810" y="825"/>
                    <a:pt x="811" y="825"/>
                  </a:cubicBezTo>
                  <a:cubicBezTo>
                    <a:pt x="924" y="825"/>
                    <a:pt x="924" y="825"/>
                    <a:pt x="924" y="825"/>
                  </a:cubicBezTo>
                  <a:cubicBezTo>
                    <a:pt x="976" y="829"/>
                    <a:pt x="1017" y="872"/>
                    <a:pt x="1017" y="924"/>
                  </a:cubicBezTo>
                  <a:cubicBezTo>
                    <a:pt x="1017" y="980"/>
                    <a:pt x="972" y="1024"/>
                    <a:pt x="917" y="1024"/>
                  </a:cubicBezTo>
                  <a:cubicBezTo>
                    <a:pt x="879" y="1024"/>
                    <a:pt x="879" y="1024"/>
                    <a:pt x="879" y="1024"/>
                  </a:cubicBezTo>
                  <a:cubicBezTo>
                    <a:pt x="877" y="1024"/>
                    <a:pt x="875" y="1025"/>
                    <a:pt x="874" y="1025"/>
                  </a:cubicBezTo>
                  <a:cubicBezTo>
                    <a:pt x="869" y="1025"/>
                    <a:pt x="865" y="1024"/>
                    <a:pt x="861" y="1024"/>
                  </a:cubicBezTo>
                  <a:cubicBezTo>
                    <a:pt x="757" y="1024"/>
                    <a:pt x="757" y="1024"/>
                    <a:pt x="757" y="1024"/>
                  </a:cubicBezTo>
                  <a:cubicBezTo>
                    <a:pt x="745" y="1024"/>
                    <a:pt x="735" y="1034"/>
                    <a:pt x="735" y="1046"/>
                  </a:cubicBezTo>
                  <a:cubicBezTo>
                    <a:pt x="735" y="1059"/>
                    <a:pt x="745" y="1068"/>
                    <a:pt x="757" y="1068"/>
                  </a:cubicBezTo>
                  <a:cubicBezTo>
                    <a:pt x="861" y="1068"/>
                    <a:pt x="861" y="1068"/>
                    <a:pt x="861" y="1068"/>
                  </a:cubicBezTo>
                  <a:cubicBezTo>
                    <a:pt x="916" y="1068"/>
                    <a:pt x="961" y="1113"/>
                    <a:pt x="961" y="1168"/>
                  </a:cubicBezTo>
                  <a:cubicBezTo>
                    <a:pt x="961" y="1224"/>
                    <a:pt x="916" y="1269"/>
                    <a:pt x="861" y="1269"/>
                  </a:cubicBezTo>
                  <a:cubicBezTo>
                    <a:pt x="793" y="1269"/>
                    <a:pt x="793" y="1269"/>
                    <a:pt x="793" y="1269"/>
                  </a:cubicBezTo>
                  <a:cubicBezTo>
                    <a:pt x="757" y="1269"/>
                    <a:pt x="757" y="1269"/>
                    <a:pt x="757" y="1269"/>
                  </a:cubicBezTo>
                  <a:cubicBezTo>
                    <a:pt x="724" y="1269"/>
                    <a:pt x="724" y="1269"/>
                    <a:pt x="724" y="1269"/>
                  </a:cubicBezTo>
                  <a:cubicBezTo>
                    <a:pt x="712" y="1269"/>
                    <a:pt x="702" y="1278"/>
                    <a:pt x="702" y="1291"/>
                  </a:cubicBezTo>
                  <a:cubicBezTo>
                    <a:pt x="702" y="1303"/>
                    <a:pt x="712" y="1313"/>
                    <a:pt x="724" y="1313"/>
                  </a:cubicBezTo>
                  <a:cubicBezTo>
                    <a:pt x="757" y="1313"/>
                    <a:pt x="757" y="1313"/>
                    <a:pt x="757" y="1313"/>
                  </a:cubicBezTo>
                  <a:cubicBezTo>
                    <a:pt x="793" y="1313"/>
                    <a:pt x="793" y="1313"/>
                    <a:pt x="793" y="1313"/>
                  </a:cubicBezTo>
                  <a:cubicBezTo>
                    <a:pt x="848" y="1313"/>
                    <a:pt x="893" y="1357"/>
                    <a:pt x="893" y="1413"/>
                  </a:cubicBezTo>
                  <a:cubicBezTo>
                    <a:pt x="893" y="1468"/>
                    <a:pt x="848" y="1513"/>
                    <a:pt x="793" y="1513"/>
                  </a:cubicBezTo>
                  <a:cubicBezTo>
                    <a:pt x="344" y="1513"/>
                    <a:pt x="344" y="1513"/>
                    <a:pt x="344" y="1513"/>
                  </a:cubicBezTo>
                  <a:cubicBezTo>
                    <a:pt x="301" y="1513"/>
                    <a:pt x="175" y="1513"/>
                    <a:pt x="26" y="1394"/>
                  </a:cubicBezTo>
                  <a:cubicBezTo>
                    <a:pt x="26" y="1449"/>
                    <a:pt x="26" y="1449"/>
                    <a:pt x="26" y="1449"/>
                  </a:cubicBezTo>
                  <a:cubicBezTo>
                    <a:pt x="126" y="1521"/>
                    <a:pt x="230" y="1557"/>
                    <a:pt x="344" y="1557"/>
                  </a:cubicBezTo>
                  <a:cubicBezTo>
                    <a:pt x="793" y="1557"/>
                    <a:pt x="793" y="1557"/>
                    <a:pt x="793" y="1557"/>
                  </a:cubicBezTo>
                  <a:cubicBezTo>
                    <a:pt x="872" y="1557"/>
                    <a:pt x="937" y="1492"/>
                    <a:pt x="937" y="1413"/>
                  </a:cubicBezTo>
                  <a:cubicBezTo>
                    <a:pt x="937" y="1372"/>
                    <a:pt x="920" y="1335"/>
                    <a:pt x="892" y="1309"/>
                  </a:cubicBezTo>
                  <a:cubicBezTo>
                    <a:pt x="957" y="1294"/>
                    <a:pt x="1005" y="1237"/>
                    <a:pt x="1005" y="1168"/>
                  </a:cubicBezTo>
                  <a:cubicBezTo>
                    <a:pt x="1005" y="1127"/>
                    <a:pt x="987" y="1089"/>
                    <a:pt x="958" y="1062"/>
                  </a:cubicBezTo>
                  <a:cubicBezTo>
                    <a:pt x="1017" y="1045"/>
                    <a:pt x="1061" y="989"/>
                    <a:pt x="1061" y="924"/>
                  </a:cubicBezTo>
                  <a:cubicBezTo>
                    <a:pt x="1061" y="878"/>
                    <a:pt x="1039" y="837"/>
                    <a:pt x="1004" y="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  <p:sp>
          <p:nvSpPr>
            <p:cNvPr id="58" name="Freeform 6">
              <a:extLst>
                <a:ext uri="{FF2B5EF4-FFF2-40B4-BE49-F238E27FC236}">
                  <a16:creationId xmlns:a16="http://schemas.microsoft.com/office/drawing/2014/main" id="{708D731E-486F-4551-ADA2-5356DB56F2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68" y="1740"/>
              <a:ext cx="846" cy="1723"/>
            </a:xfrm>
            <a:custGeom>
              <a:avLst/>
              <a:gdLst>
                <a:gd name="T0" fmla="*/ 193 w 452"/>
                <a:gd name="T1" fmla="*/ 773 h 919"/>
                <a:gd name="T2" fmla="*/ 146 w 452"/>
                <a:gd name="T3" fmla="*/ 820 h 919"/>
                <a:gd name="T4" fmla="*/ 99 w 452"/>
                <a:gd name="T5" fmla="*/ 773 h 919"/>
                <a:gd name="T6" fmla="*/ 146 w 452"/>
                <a:gd name="T7" fmla="*/ 726 h 919"/>
                <a:gd name="T8" fmla="*/ 193 w 452"/>
                <a:gd name="T9" fmla="*/ 773 h 919"/>
                <a:gd name="T10" fmla="*/ 452 w 452"/>
                <a:gd name="T11" fmla="*/ 22 h 919"/>
                <a:gd name="T12" fmla="*/ 452 w 452"/>
                <a:gd name="T13" fmla="*/ 897 h 919"/>
                <a:gd name="T14" fmla="*/ 430 w 452"/>
                <a:gd name="T15" fmla="*/ 919 h 919"/>
                <a:gd name="T16" fmla="*/ 22 w 452"/>
                <a:gd name="T17" fmla="*/ 919 h 919"/>
                <a:gd name="T18" fmla="*/ 0 w 452"/>
                <a:gd name="T19" fmla="*/ 897 h 919"/>
                <a:gd name="T20" fmla="*/ 0 w 452"/>
                <a:gd name="T21" fmla="*/ 22 h 919"/>
                <a:gd name="T22" fmla="*/ 22 w 452"/>
                <a:gd name="T23" fmla="*/ 0 h 919"/>
                <a:gd name="T24" fmla="*/ 430 w 452"/>
                <a:gd name="T25" fmla="*/ 0 h 919"/>
                <a:gd name="T26" fmla="*/ 452 w 452"/>
                <a:gd name="T27" fmla="*/ 22 h 919"/>
                <a:gd name="T28" fmla="*/ 237 w 452"/>
                <a:gd name="T29" fmla="*/ 773 h 919"/>
                <a:gd name="T30" fmla="*/ 146 w 452"/>
                <a:gd name="T31" fmla="*/ 682 h 919"/>
                <a:gd name="T32" fmla="*/ 55 w 452"/>
                <a:gd name="T33" fmla="*/ 773 h 919"/>
                <a:gd name="T34" fmla="*/ 146 w 452"/>
                <a:gd name="T35" fmla="*/ 864 h 919"/>
                <a:gd name="T36" fmla="*/ 237 w 452"/>
                <a:gd name="T37" fmla="*/ 773 h 9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52" h="919">
                  <a:moveTo>
                    <a:pt x="193" y="773"/>
                  </a:moveTo>
                  <a:cubicBezTo>
                    <a:pt x="193" y="799"/>
                    <a:pt x="172" y="820"/>
                    <a:pt x="146" y="820"/>
                  </a:cubicBezTo>
                  <a:cubicBezTo>
                    <a:pt x="120" y="820"/>
                    <a:pt x="99" y="799"/>
                    <a:pt x="99" y="773"/>
                  </a:cubicBezTo>
                  <a:cubicBezTo>
                    <a:pt x="99" y="747"/>
                    <a:pt x="120" y="726"/>
                    <a:pt x="146" y="726"/>
                  </a:cubicBezTo>
                  <a:cubicBezTo>
                    <a:pt x="172" y="726"/>
                    <a:pt x="193" y="747"/>
                    <a:pt x="193" y="773"/>
                  </a:cubicBezTo>
                  <a:close/>
                  <a:moveTo>
                    <a:pt x="452" y="22"/>
                  </a:moveTo>
                  <a:cubicBezTo>
                    <a:pt x="452" y="897"/>
                    <a:pt x="452" y="897"/>
                    <a:pt x="452" y="897"/>
                  </a:cubicBezTo>
                  <a:cubicBezTo>
                    <a:pt x="452" y="909"/>
                    <a:pt x="442" y="919"/>
                    <a:pt x="430" y="919"/>
                  </a:cubicBezTo>
                  <a:cubicBezTo>
                    <a:pt x="22" y="919"/>
                    <a:pt x="22" y="919"/>
                    <a:pt x="22" y="919"/>
                  </a:cubicBezTo>
                  <a:cubicBezTo>
                    <a:pt x="10" y="919"/>
                    <a:pt x="0" y="909"/>
                    <a:pt x="0" y="897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430" y="0"/>
                    <a:pt x="430" y="0"/>
                    <a:pt x="430" y="0"/>
                  </a:cubicBezTo>
                  <a:cubicBezTo>
                    <a:pt x="442" y="0"/>
                    <a:pt x="452" y="10"/>
                    <a:pt x="452" y="22"/>
                  </a:cubicBezTo>
                  <a:close/>
                  <a:moveTo>
                    <a:pt x="237" y="773"/>
                  </a:moveTo>
                  <a:cubicBezTo>
                    <a:pt x="237" y="722"/>
                    <a:pt x="196" y="682"/>
                    <a:pt x="146" y="682"/>
                  </a:cubicBezTo>
                  <a:cubicBezTo>
                    <a:pt x="96" y="682"/>
                    <a:pt x="55" y="722"/>
                    <a:pt x="55" y="773"/>
                  </a:cubicBezTo>
                  <a:cubicBezTo>
                    <a:pt x="55" y="823"/>
                    <a:pt x="96" y="864"/>
                    <a:pt x="146" y="864"/>
                  </a:cubicBezTo>
                  <a:cubicBezTo>
                    <a:pt x="196" y="864"/>
                    <a:pt x="237" y="823"/>
                    <a:pt x="237" y="77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Univers 55" panose="02000000000000000000" pitchFamily="2" charset="0"/>
                <a:ea typeface="+mn-ea"/>
                <a:cs typeface="+mn-cs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8497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Name}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bct3Dcu_2qq16zJUXQ44g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ya_nmAkuTAidal0KCLMg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.CCDRQ5emBcD3YI2HLU7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Sticker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G36wi2.qw83F0NTLbhBsg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Sticker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g3xyGd79dASACsrTyYvuQ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9GNI4dHnXLk2YCozonU8Q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3c5aqQg9do4yCX1CaShw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gZjjjzNfyWaByNp4kW33w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B6vNjAqtIZj1zz3RZ31v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cqXn75Q18nAuHujbeXc2w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QA4ZXcOONNYx9EpPC5Gog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XrT5E9nhqe9.lKksNwJHQ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QQeaa1pJz._o0c94vzrP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Tk4FyfA_B6j835BcUVod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d.9C3wG.HatV0BnWcYf8Q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PWsHYaC7w4K1s8tLXXZcQ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oVkm5ijKs3B.1qmeBcVh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Zi7fr5fzCgrMCCtvSXPwA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w0MEyuvCOp75CGuwRqV3Q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FSq499BvvW763KLAV7GT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S3Z6pUG5VoTjopOTj42O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HgD1HiTy.V1XTAHEwiXw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DUdAuD6V_WKk8kOogkJcg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tWtibjVPiMSChL8ViVz0g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Sticker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AQk3eMbOuJZgRAeEfx_r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Name}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Sticker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GY2BhiE589azynaU_pVn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Name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oTAlcVlHdMVFLE8_dRky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Name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R2i4v7_RaWcrUF4.zDIp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Name}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Name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wX8vrx0IxC77IplnIkZQ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Name}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EafET4ndHcBkyn9M5LXE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O683x_im9Wzl5JcUa77_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Sticker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o9pasV9.7HSK0RbbpY29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Sticker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5mMNNlh2yCMgnK6TwSiY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Sticker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cuJZX1gwAN2LAzFHY8Cb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3f15MMvZ0.jwvz.MiHu_Q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Sticker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HDvULecnisKnaBw6dTkY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Sticker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Sticker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P3sMH8sMUVZ04KOLPgAW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Sticker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7mUCIw1KbqCuRyox_uC9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aS21F8lKlvX8n6Pki97t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iml3PuPXaVH6bSI_6kcvw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.qrIfPoFTB.nRyHTJs5Ew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Sticker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SOfSXNCCVedGkenaGJdh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YY0ezqoWXlKhm8y_S9SNg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J9wem5oQxXoIbhHLIWmpA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OwpZ2Uea3hlCFCpcvSDp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Sticke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HY7WCKfIpHTj9RzWMi_Yg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ksCNNTJUqMyErJBbLlvH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v2LWnBnRtfCcuqAQpEKOQ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cL816SUcloeqnRszOBm4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XaC5k8KLRBkhz9kOG.czw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AgnxGnbN_MxxVuOD0q1sQ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Vqz6GbCuYqfP2lG23JC8g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G7A.eqT61X6Wj6gNl8BBg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lvijOM1K0sk8VwQuXd6Ig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6MttRXHfRMuZDuk_wa0h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INTELLIGENT_ELEMENT" val="{Name}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SUNlkSiExxQRsGPQkjpDA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S0bKestfkuJ9C_HVHN6XQ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ey1GJfkmbFY3U16y5wBq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1yQRkcX9Yg0Pfv6dGvnh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l5HgfLbuWnxjJpfzXawqw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TwJZKJJTFq_3AE_ZtDXs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nKAVBdrUBT91z4MyvNeWQ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JbrkHw4OdmhWIg1emIHBw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rqvfK8wguM.nGbNcY13zQ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NJ2O60S0DtAmGIN.JaXV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LigEiLBueT0h3idM78mvw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QOKeGTk.zsWmMKRQHSavg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NVZNOKJpVsdRb1_6Qjsnw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PfirN8nh4AKs2pj02nDeg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Hl2l2bl.b5Nxx.wwD64nA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yvuG0Jt97KVT0fhnZ_Sew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aOvAHcqFetUGkstgPEHEQ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Ze3RjSfWjk.Tp4rxEYv4Q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Hbg4a.dcOHH2Dg_NCK_oQ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F0KlOG5.B4z1ppb07qch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d61EhEygJK2B7CcGOAcuQ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4xNbpyfsW1Ebrw6GKirGw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yuJ5BOcgDxwVlh_mTlCDQ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8t8suzDMcE4MqXtxqhnOw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QFXskg7M7zPjzzzLuNIrQ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7o.ovkT5zxjKMQBdSYspg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ktZmV5SQy8QSzJlRjVv_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EZqNfqxiGpw5QaL4Qw9uw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DZD81Mh5QBq9ZrQQJR4g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A12CMQG7it3LBmlChy0pQ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Xt9d4veFQ27_pALcISUSg"/>
</p:tagLst>
</file>

<file path=ppt/theme/theme1.xml><?xml version="1.0" encoding="utf-8"?>
<a:theme xmlns:a="http://schemas.openxmlformats.org/drawingml/2006/main" name="BCG Grid 16:9">
  <a:themeElements>
    <a:clrScheme name="Custom 1">
      <a:dk1>
        <a:srgbClr val="979C9F"/>
      </a:dk1>
      <a:lt1>
        <a:sysClr val="window" lastClr="FFFFFF"/>
      </a:lt1>
      <a:dk2>
        <a:srgbClr val="1A4AA0"/>
      </a:dk2>
      <a:lt2>
        <a:srgbClr val="F2F2F2"/>
      </a:lt2>
      <a:accent1>
        <a:srgbClr val="123470"/>
      </a:accent1>
      <a:accent2>
        <a:srgbClr val="174391"/>
      </a:accent2>
      <a:accent3>
        <a:srgbClr val="FFFF00"/>
      </a:accent3>
      <a:accent4>
        <a:srgbClr val="01AAFF"/>
      </a:accent4>
      <a:accent5>
        <a:srgbClr val="6E6F73"/>
      </a:accent5>
      <a:accent6>
        <a:srgbClr val="32A59F"/>
      </a:accent6>
      <a:hlink>
        <a:srgbClr val="01AAFF"/>
      </a:hlink>
      <a:folHlink>
        <a:srgbClr val="737EB5"/>
      </a:folHlink>
    </a:clrScheme>
    <a:fontScheme name="Custom 1">
      <a:majorFont>
        <a:latin typeface="Univers LT Std 55"/>
        <a:ea typeface=""/>
        <a:cs typeface=""/>
      </a:majorFont>
      <a:minorFont>
        <a:latin typeface="Univers LT Std 55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 w="9525" cap="rnd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200" dirty="0" err="1" smtClean="0">
            <a:solidFill>
              <a:srgbClr val="FFFFFF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 cap="rnd">
          <a:solidFill>
            <a:schemeClr val="accent5"/>
          </a:solidFill>
          <a:prstDash val="solid"/>
          <a:round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9525" cap="rnd">
          <a:noFill/>
          <a:prstDash val="solid"/>
          <a:round/>
        </a:ln>
        <a:extLst>
          <a:ext uri="{909E8E84-426E-40DD-AFC4-6F175D3DCCD1}">
            <a14:hiddenFill xmlns:a14="http://schemas.microsoft.com/office/drawing/2010/main">
              <a:solidFill>
                <a:srgbClr val="29BA74"/>
              </a:solidFill>
            </a14:hiddenFill>
          </a:ext>
        </a:ex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/>
  <a:custClrLst>
    <a:custClr name="Custom Color">
      <a:srgbClr val="37373A"/>
    </a:custClr>
    <a:custClr name="Custom Color">
      <a:srgbClr val="2E3558"/>
    </a:custClr>
    <a:custClr name="Custom Color">
      <a:srgbClr val="30C1D7"/>
    </a:custClr>
    <a:custClr name="Custom Color">
      <a:srgbClr val="670F31"/>
    </a:custClr>
    <a:custClr name="Custom Color">
      <a:srgbClr val="E71C57"/>
    </a:custClr>
  </a:custClrLst>
  <a:extLst>
    <a:ext uri="{05A4C25C-085E-4340-85A3-A5531E510DB2}">
      <thm15:themeFamily xmlns:thm15="http://schemas.microsoft.com/office/thememl/2012/main" name="Blank_16x9.potx" id="{F1417891-ADEE-4A5A-84BF-A61365689D8D}" vid="{7D249777-7FCF-437A-B862-D77B0EF45D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-Cabinet Document" ma:contentTypeID="0x010100AECCB064AB6D1D4FB6D742D9DE9A764600CB247BD820D27841BD67811FC08E8755" ma:contentTypeVersion="97" ma:contentTypeDescription="" ma:contentTypeScope="" ma:versionID="6310c65d029ca8523988a3102c7ea77d">
  <xsd:schema xmlns:xsd="http://www.w3.org/2001/XMLSchema" xmlns:xs="http://www.w3.org/2001/XMLSchema" xmlns:p="http://schemas.microsoft.com/office/2006/metadata/properties" xmlns:ns1="http://schemas.microsoft.com/sharepoint/v3" xmlns:ns2="b2bfbdb8-c714-47ad-aa35-2bed6fb65c3c" targetNamespace="http://schemas.microsoft.com/office/2006/metadata/properties" ma:root="true" ma:fieldsID="ba4f9942046c24821b92764b116111cb" ns1:_="" ns2:_="">
    <xsd:import namespace="http://schemas.microsoft.com/sharepoint/v3"/>
    <xsd:import namespace="b2bfbdb8-c714-47ad-aa35-2bed6fb65c3c"/>
    <xsd:element name="properties">
      <xsd:complexType>
        <xsd:sequence>
          <xsd:element name="documentManagement">
            <xsd:complexType>
              <xsd:all>
                <xsd:element ref="ns2:DocumentType" minOccurs="0"/>
                <xsd:element ref="ns2:TaxKeywordTaxHTField" minOccurs="0"/>
                <xsd:element ref="ns2:TaxCatchAll" minOccurs="0"/>
                <xsd:element ref="ns2:TaxCatchAllLabel" minOccurs="0"/>
                <xsd:element ref="ns2:Contributors" minOccurs="0"/>
                <xsd:element ref="ns2:SecurityClassification"/>
                <xsd:element ref="ns2:n21d108f65ce4c7d862ed9f7a72b348e" minOccurs="0"/>
                <xsd:element ref="ns2:DocumentSysID" minOccurs="0"/>
                <xsd:element ref="ns2:DocumentOwner"/>
                <xsd:element ref="ns1:KpiDescription" minOccurs="0"/>
                <xsd:element ref="ns1:ol_Department" minOccurs="0"/>
                <xsd:element ref="ns2:Division" minOccurs="0"/>
                <xsd:element ref="ns2:DocumentOwnerDesignation" minOccurs="0"/>
                <xsd:element ref="ns2:DisposalDate"/>
                <xsd:element ref="ns2:Library" minOccurs="0"/>
                <xsd:element ref="ns2:DocumentDate" minOccurs="0"/>
                <xsd:element ref="ns2:Mig_ObjectId" minOccurs="0"/>
                <xsd:element ref="ns2:IsPromoted" minOccurs="0"/>
                <xsd:element ref="ns2:Promoted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KpiDescription" ma:index="19" nillable="true" ma:displayName="Description" ma:description="The description provides information about the purpose of the goal." ma:internalName="KpiDescription">
      <xsd:simpleType>
        <xsd:restriction base="dms:Note">
          <xsd:maxLength value="255"/>
        </xsd:restriction>
      </xsd:simpleType>
    </xsd:element>
    <xsd:element name="ol_Department" ma:index="20" nillable="true" ma:displayName="Department" ma:hidden="true" ma:internalName="ol_Department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bfbdb8-c714-47ad-aa35-2bed6fb65c3c" elementFormDefault="qualified">
    <xsd:import namespace="http://schemas.microsoft.com/office/2006/documentManagement/types"/>
    <xsd:import namespace="http://schemas.microsoft.com/office/infopath/2007/PartnerControls"/>
    <xsd:element name="DocumentType" ma:index="8" nillable="true" ma:displayName="Document Type" ma:list="{2d0cf449-c448-4418-8432-2fee7d404950}" ma:internalName="DocumentType" ma:readOnly="false" ma:showField="Title" ma:web="b2bfbdb8-c714-47ad-aa35-2bed6fb65c3c" ma:requiredMultiChoice="tru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9" nillable="true" ma:taxonomy="true" ma:internalName="TaxKeywordTaxHTField" ma:taxonomyFieldName="TaxKeyword" ma:displayName="Hashtags/Keywords" ma:readOnly="false" ma:fieldId="{23f27201-bee3-471e-b2e7-b64fd8b7ca38}" ma:taxonomyMulti="true" ma:sspId="720840fd-bce7-4549-86d5-e4b59d6f97d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d4160b75-9e1c-4c75-a08c-03fe4d973648}" ma:internalName="TaxCatchAll" ma:showField="CatchAllData" ma:web="b2bfbdb8-c714-47ad-aa35-2bed6fb65c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d4160b75-9e1c-4c75-a08c-03fe4d973648}" ma:internalName="TaxCatchAllLabel" ma:readOnly="true" ma:showField="CatchAllDataLabel" ma:web="b2bfbdb8-c714-47ad-aa35-2bed6fb65c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ontributors" ma:index="13" nillable="true" ma:displayName="Contributors" ma:list="UserInfo" ma:SharePointGroup="0" ma:internalName="Contributors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ecurityClassification" ma:index="14" ma:displayName="Security Classification" ma:list="{9f361767-d5a7-4a5f-a5ae-e9d22c4129db}" ma:internalName="SecurityClassification" ma:readOnly="false" ma:showField="Title" ma:web="b2bfbdb8-c714-47ad-aa35-2bed6fb65c3c">
      <xsd:simpleType>
        <xsd:restriction base="dms:Lookup"/>
      </xsd:simpleType>
    </xsd:element>
    <xsd:element name="n21d108f65ce4c7d862ed9f7a72b348e" ma:index="15" nillable="true" ma:taxonomy="true" ma:internalName="n21d108f65ce4c7d862ed9f7a72b348e" ma:taxonomyFieldName="Taxonomy" ma:displayName="Taxonomy" ma:default="" ma:fieldId="{721d108f-65ce-4c7d-862e-d9f7a72b348e}" ma:taxonomyMulti="true" ma:sspId="fc34f1c0-7965-4a84-b818-6ab6f68f8b4e" ma:termSetId="b382ab46-8083-4d9d-b56a-e6164ad9abe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ocumentSysID" ma:index="17" nillable="true" ma:displayName="DocumentSysID" ma:hidden="true" ma:internalName="DocumentSysID" ma:readOnly="false">
      <xsd:simpleType>
        <xsd:restriction base="dms:Text">
          <xsd:maxLength value="255"/>
        </xsd:restriction>
      </xsd:simpleType>
    </xsd:element>
    <xsd:element name="DocumentOwner" ma:index="18" ma:displayName="Document Owner" ma:list="UserInfo" ma:SharePointGroup="0" ma:internalName="DocumentOwner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vision" ma:index="21" nillable="true" ma:displayName="Division" ma:hidden="true" ma:internalName="Division" ma:readOnly="false">
      <xsd:simpleType>
        <xsd:restriction base="dms:Text">
          <xsd:maxLength value="255"/>
        </xsd:restriction>
      </xsd:simpleType>
    </xsd:element>
    <xsd:element name="DocumentOwnerDesignation" ma:index="22" nillable="true" ma:displayName="Owner Designation" ma:hidden="true" ma:internalName="DocumentOwnerDesignation" ma:readOnly="false">
      <xsd:simpleType>
        <xsd:restriction base="dms:Text">
          <xsd:maxLength value="255"/>
        </xsd:restriction>
      </xsd:simpleType>
    </xsd:element>
    <xsd:element name="DisposalDate" ma:index="23" ma:displayName="Disposal Date" ma:format="DateOnly" ma:internalName="DisposalDate" ma:readOnly="false">
      <xsd:simpleType>
        <xsd:restriction base="dms:DateTime"/>
      </xsd:simpleType>
    </xsd:element>
    <xsd:element name="Library" ma:index="24" nillable="true" ma:displayName="Library" ma:hidden="true" ma:internalName="Library" ma:readOnly="false">
      <xsd:simpleType>
        <xsd:restriction base="dms:Text">
          <xsd:maxLength value="255"/>
        </xsd:restriction>
      </xsd:simpleType>
    </xsd:element>
    <xsd:element name="DocumentDate" ma:index="25" nillable="true" ma:displayName="Document Date" ma:default="[today]" ma:format="DateOnly" ma:internalName="DocumentDate" ma:readOnly="false">
      <xsd:simpleType>
        <xsd:restriction base="dms:DateTime"/>
      </xsd:simpleType>
    </xsd:element>
    <xsd:element name="Mig_ObjectId" ma:index="26" nillable="true" ma:displayName="Mig_ObjectId" ma:hidden="true" ma:internalName="Mig_ObjectId" ma:readOnly="false">
      <xsd:simpleType>
        <xsd:restriction base="dms:Text">
          <xsd:maxLength value="255"/>
        </xsd:restriction>
      </xsd:simpleType>
    </xsd:element>
    <xsd:element name="IsPromoted" ma:index="27" nillable="true" ma:displayName="Promoted to e-Reg" ma:default="No" ma:format="RadioButtons" ma:hidden="true" ma:internalName="IsPromoted" ma:readOnly="false">
      <xsd:simpleType>
        <xsd:restriction base="dms:Choice">
          <xsd:enumeration value="Yes"/>
          <xsd:enumeration value="No"/>
        </xsd:restriction>
      </xsd:simpleType>
    </xsd:element>
    <xsd:element name="PromotedDate" ma:index="28" nillable="true" ma:displayName="Promoted Date" ma:format="DateTime" ma:hidden="true" ma:internalName="PromotedDate" ma:readOnly="fals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ntributors xmlns="b2bfbdb8-c714-47ad-aa35-2bed6fb65c3c">
      <UserInfo>
        <DisplayName/>
        <AccountId xsi:nil="true"/>
        <AccountType/>
      </UserInfo>
    </Contributors>
    <Division xmlns="b2bfbdb8-c714-47ad-aa35-2bed6fb65c3c">Communications &amp; Community</Division>
    <Library xmlns="b2bfbdb8-c714-47ad-aa35-2bed6fb65c3c">Communications And Community</Library>
    <SecurityClassification xmlns="b2bfbdb8-c714-47ad-aa35-2bed6fb65c3c">3</SecurityClassification>
    <DocumentType xmlns="b2bfbdb8-c714-47ad-aa35-2bed6fb65c3c">
      <Value>30</Value>
    </DocumentType>
    <DocumentDate xmlns="b2bfbdb8-c714-47ad-aa35-2bed6fb65c3c">2020-05-25T16:00:00+00:00</DocumentDate>
    <KpiDescription xmlns="http://schemas.microsoft.com/sharepoint/v3" xsi:nil="true"/>
    <Mig_ObjectId xmlns="b2bfbdb8-c714-47ad-aa35-2bed6fb65c3c" xsi:nil="true"/>
    <n21d108f65ce4c7d862ed9f7a72b348e xmlns="b2bfbdb8-c714-47ad-aa35-2bed6fb65c3c">
      <Terms xmlns="http://schemas.microsoft.com/office/infopath/2007/PartnerControls"/>
    </n21d108f65ce4c7d862ed9f7a72b348e>
    <TaxCatchAll xmlns="b2bfbdb8-c714-47ad-aa35-2bed6fb65c3c"/>
    <DocumentOwnerDesignation xmlns="b2bfbdb8-c714-47ad-aa35-2bed6fb65c3c">SM (Corporate Communications)</DocumentOwnerDesignation>
    <DisposalDate xmlns="b2bfbdb8-c714-47ad-aa35-2bed6fb65c3c">2025-05-25T16:00:00+00:00</DisposalDate>
    <PromotedDate xmlns="b2bfbdb8-c714-47ad-aa35-2bed6fb65c3c" xsi:nil="true"/>
    <DocumentSysID xmlns="b2bfbdb8-c714-47ad-aa35-2bed6fb65c3c" xsi:nil="true"/>
    <IsPromoted xmlns="b2bfbdb8-c714-47ad-aa35-2bed6fb65c3c">No</IsPromoted>
    <TaxKeywordTaxHTField xmlns="b2bfbdb8-c714-47ad-aa35-2bed6fb65c3c">
      <Terms xmlns="http://schemas.microsoft.com/office/infopath/2007/PartnerControls"/>
    </TaxKeywordTaxHTField>
    <ol_Department xmlns="http://schemas.microsoft.com/sharepoint/v3">Corporate Communications</ol_Department>
    <DocumentOwner xmlns="b2bfbdb8-c714-47ad-aa35-2bed6fb65c3c">
      <UserInfo>
        <DisplayName>i:0#.w|mpa2000\ctyue</DisplayName>
        <AccountId>1359</AccountId>
        <AccountType/>
      </UserInfo>
    </DocumentOwner>
  </documentManagement>
</p:properties>
</file>

<file path=customXml/itemProps1.xml><?xml version="1.0" encoding="utf-8"?>
<ds:datastoreItem xmlns:ds="http://schemas.openxmlformats.org/officeDocument/2006/customXml" ds:itemID="{EF44C395-11A9-4B0E-A013-4372686C0013}"/>
</file>

<file path=customXml/itemProps2.xml><?xml version="1.0" encoding="utf-8"?>
<ds:datastoreItem xmlns:ds="http://schemas.openxmlformats.org/officeDocument/2006/customXml" ds:itemID="{DF76D462-0242-457D-B546-3F87317C1B18}"/>
</file>

<file path=customXml/itemProps3.xml><?xml version="1.0" encoding="utf-8"?>
<ds:datastoreItem xmlns:ds="http://schemas.openxmlformats.org/officeDocument/2006/customXml" ds:itemID="{7518E9B0-0B7B-4E2C-A461-8756F705E76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2363</Words>
  <Application>Microsoft Office PowerPoint</Application>
  <PresentationFormat>Widescreen</PresentationFormat>
  <Paragraphs>589</Paragraphs>
  <Slides>13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Univers 55</vt:lpstr>
      <vt:lpstr>Univers 65 Bold</vt:lpstr>
      <vt:lpstr>Univers LT Std 55</vt:lpstr>
      <vt:lpstr>Arial</vt:lpstr>
      <vt:lpstr>Calibri</vt:lpstr>
      <vt:lpstr>Trebuchet MS</vt:lpstr>
      <vt:lpstr>BCG Grid 16:9</vt:lpstr>
      <vt:lpstr>think-cell Slide</vt:lpstr>
      <vt:lpstr>A4) Digital Transformation Proposal Template</vt:lpstr>
      <vt:lpstr>0. Executive summary</vt:lpstr>
      <vt:lpstr>1a. Vision</vt:lpstr>
      <vt:lpstr>1a. Vision</vt:lpstr>
      <vt:lpstr>1b. Initiatives – Choosing what to start on (1/3) </vt:lpstr>
      <vt:lpstr>1b. Initiatives – Choosing what to start on (2/3)</vt:lpstr>
      <vt:lpstr>1b. Initiatives – Choosing what to start on (3/3)</vt:lpstr>
      <vt:lpstr>1c. Enablers – Understanding what is needed for chosen initiative</vt:lpstr>
      <vt:lpstr>1b. and 1c. Detailed description of initiative and enablers required</vt:lpstr>
      <vt:lpstr>2. Implementation Plan Project will span [x weeks] from [x]</vt:lpstr>
      <vt:lpstr>3. Financials [xx] capital required; breakeven in [x]</vt:lpstr>
      <vt:lpstr>4. Risks and mitigants We recognize the following risks and have developed mitigation plans for them</vt:lpstr>
      <vt:lpstr>5. Immediate actions required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MDP_Editable_PPT_Template</dc:title>
  <dc:creator>Jason HO (MPA)</dc:creator>
  <cp:keywords/>
  <cp:lastModifiedBy>Jason HO (MPA)</cp:lastModifiedBy>
  <cp:revision>1</cp:revision>
  <dcterms:created xsi:type="dcterms:W3CDTF">2020-05-23T14:38:53Z</dcterms:created>
  <dcterms:modified xsi:type="dcterms:W3CDTF">2020-05-23T14:39:37Z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f9331f7-95a2-472a-92bc-d73219eb516b_Enabled">
    <vt:lpwstr>True</vt:lpwstr>
  </property>
  <property fmtid="{D5CDD505-2E9C-101B-9397-08002B2CF9AE}" pid="3" name="MSIP_Label_3f9331f7-95a2-472a-92bc-d73219eb516b_SiteId">
    <vt:lpwstr>0b11c524-9a1c-4e1b-84cb-6336aefc2243</vt:lpwstr>
  </property>
  <property fmtid="{D5CDD505-2E9C-101B-9397-08002B2CF9AE}" pid="4" name="MSIP_Label_3f9331f7-95a2-472a-92bc-d73219eb516b_Owner">
    <vt:lpwstr>Jason_HO@mpa.gov.sg</vt:lpwstr>
  </property>
  <property fmtid="{D5CDD505-2E9C-101B-9397-08002B2CF9AE}" pid="5" name="MSIP_Label_3f9331f7-95a2-472a-92bc-d73219eb516b_SetDate">
    <vt:lpwstr>2020-05-23T14:39:37.1387200Z</vt:lpwstr>
  </property>
  <property fmtid="{D5CDD505-2E9C-101B-9397-08002B2CF9AE}" pid="6" name="MSIP_Label_3f9331f7-95a2-472a-92bc-d73219eb516b_Name">
    <vt:lpwstr>CONFIDENTIAL</vt:lpwstr>
  </property>
  <property fmtid="{D5CDD505-2E9C-101B-9397-08002B2CF9AE}" pid="7" name="MSIP_Label_3f9331f7-95a2-472a-92bc-d73219eb516b_Application">
    <vt:lpwstr>Microsoft Azure Information Protection</vt:lpwstr>
  </property>
  <property fmtid="{D5CDD505-2E9C-101B-9397-08002B2CF9AE}" pid="8" name="MSIP_Label_3f9331f7-95a2-472a-92bc-d73219eb516b_ActionId">
    <vt:lpwstr>1a3cb135-1c18-4144-89e8-61f4f50e2972</vt:lpwstr>
  </property>
  <property fmtid="{D5CDD505-2E9C-101B-9397-08002B2CF9AE}" pid="9" name="MSIP_Label_3f9331f7-95a2-472a-92bc-d73219eb516b_Extended_MSFT_Method">
    <vt:lpwstr>Automatic</vt:lpwstr>
  </property>
  <property fmtid="{D5CDD505-2E9C-101B-9397-08002B2CF9AE}" pid="10" name="MSIP_Label_4f288355-fb4c-44cd-b9ca-40cfc2aee5f8_Enabled">
    <vt:lpwstr>True</vt:lpwstr>
  </property>
  <property fmtid="{D5CDD505-2E9C-101B-9397-08002B2CF9AE}" pid="11" name="MSIP_Label_4f288355-fb4c-44cd-b9ca-40cfc2aee5f8_SiteId">
    <vt:lpwstr>0b11c524-9a1c-4e1b-84cb-6336aefc2243</vt:lpwstr>
  </property>
  <property fmtid="{D5CDD505-2E9C-101B-9397-08002B2CF9AE}" pid="12" name="MSIP_Label_4f288355-fb4c-44cd-b9ca-40cfc2aee5f8_Owner">
    <vt:lpwstr>Jason_HO@mpa.gov.sg</vt:lpwstr>
  </property>
  <property fmtid="{D5CDD505-2E9C-101B-9397-08002B2CF9AE}" pid="13" name="MSIP_Label_4f288355-fb4c-44cd-b9ca-40cfc2aee5f8_SetDate">
    <vt:lpwstr>2020-05-23T14:39:37.1387200Z</vt:lpwstr>
  </property>
  <property fmtid="{D5CDD505-2E9C-101B-9397-08002B2CF9AE}" pid="14" name="MSIP_Label_4f288355-fb4c-44cd-b9ca-40cfc2aee5f8_Name">
    <vt:lpwstr>NON-SENSITIVE</vt:lpwstr>
  </property>
  <property fmtid="{D5CDD505-2E9C-101B-9397-08002B2CF9AE}" pid="15" name="MSIP_Label_4f288355-fb4c-44cd-b9ca-40cfc2aee5f8_Application">
    <vt:lpwstr>Microsoft Azure Information Protection</vt:lpwstr>
  </property>
  <property fmtid="{D5CDD505-2E9C-101B-9397-08002B2CF9AE}" pid="16" name="MSIP_Label_4f288355-fb4c-44cd-b9ca-40cfc2aee5f8_ActionId">
    <vt:lpwstr>1a3cb135-1c18-4144-89e8-61f4f50e2972</vt:lpwstr>
  </property>
  <property fmtid="{D5CDD505-2E9C-101B-9397-08002B2CF9AE}" pid="17" name="MSIP_Label_4f288355-fb4c-44cd-b9ca-40cfc2aee5f8_Parent">
    <vt:lpwstr>3f9331f7-95a2-472a-92bc-d73219eb516b</vt:lpwstr>
  </property>
  <property fmtid="{D5CDD505-2E9C-101B-9397-08002B2CF9AE}" pid="18" name="MSIP_Label_4f288355-fb4c-44cd-b9ca-40cfc2aee5f8_Extended_MSFT_Method">
    <vt:lpwstr>Automatic</vt:lpwstr>
  </property>
  <property fmtid="{D5CDD505-2E9C-101B-9397-08002B2CF9AE}" pid="19" name="Sensitivity">
    <vt:lpwstr>CONFIDENTIAL NON-SENSITIVE</vt:lpwstr>
  </property>
  <property fmtid="{D5CDD505-2E9C-101B-9397-08002B2CF9AE}" pid="20" name="ContentTypeId">
    <vt:lpwstr>0x010100AECCB064AB6D1D4FB6D742D9DE9A764600CB247BD820D27841BD67811FC08E8755</vt:lpwstr>
  </property>
  <property fmtid="{D5CDD505-2E9C-101B-9397-08002B2CF9AE}" pid="21" name="TaxKeyword">
    <vt:lpwstr/>
  </property>
  <property fmtid="{D5CDD505-2E9C-101B-9397-08002B2CF9AE}" pid="22" name="Taxonomy">
    <vt:lpwstr/>
  </property>
</Properties>
</file>